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136"/>
  </p:notesMasterIdLst>
  <p:sldIdLst>
    <p:sldId id="1651" r:id="rId2"/>
    <p:sldId id="1650" r:id="rId3"/>
    <p:sldId id="1652" r:id="rId4"/>
    <p:sldId id="1807" r:id="rId5"/>
    <p:sldId id="1497" r:id="rId6"/>
    <p:sldId id="1498" r:id="rId7"/>
    <p:sldId id="1416" r:id="rId8"/>
    <p:sldId id="1484" r:id="rId9"/>
    <p:sldId id="1536" r:id="rId10"/>
    <p:sldId id="1597" r:id="rId11"/>
    <p:sldId id="1598" r:id="rId12"/>
    <p:sldId id="1648" r:id="rId13"/>
    <p:sldId id="1808" r:id="rId14"/>
    <p:sldId id="1501" r:id="rId15"/>
    <p:sldId id="1517" r:id="rId16"/>
    <p:sldId id="1421" r:id="rId17"/>
    <p:sldId id="1422" r:id="rId18"/>
    <p:sldId id="1423" r:id="rId19"/>
    <p:sldId id="1424" r:id="rId20"/>
    <p:sldId id="1425" r:id="rId21"/>
    <p:sldId id="1518" r:id="rId22"/>
    <p:sldId id="1502" r:id="rId23"/>
    <p:sldId id="1503" r:id="rId24"/>
    <p:sldId id="1504" r:id="rId25"/>
    <p:sldId id="1505" r:id="rId26"/>
    <p:sldId id="1809" r:id="rId27"/>
    <p:sldId id="1514" r:id="rId28"/>
    <p:sldId id="1453" r:id="rId29"/>
    <p:sldId id="1515" r:id="rId30"/>
    <p:sldId id="1516" r:id="rId31"/>
    <p:sldId id="1454" r:id="rId32"/>
    <p:sldId id="1455" r:id="rId33"/>
    <p:sldId id="1793" r:id="rId34"/>
    <p:sldId id="1796" r:id="rId35"/>
    <p:sldId id="1797" r:id="rId36"/>
    <p:sldId id="1798" r:id="rId37"/>
    <p:sldId id="1794" r:id="rId38"/>
    <p:sldId id="1799" r:id="rId39"/>
    <p:sldId id="1800" r:id="rId40"/>
    <p:sldId id="1810" r:id="rId41"/>
    <p:sldId id="1801" r:id="rId42"/>
    <p:sldId id="1785" r:id="rId43"/>
    <p:sldId id="1811" r:id="rId44"/>
    <p:sldId id="1198" r:id="rId45"/>
    <p:sldId id="1543" r:id="rId46"/>
    <p:sldId id="1541" r:id="rId47"/>
    <p:sldId id="1812" r:id="rId48"/>
    <p:sldId id="1197" r:id="rId49"/>
    <p:sldId id="1602" r:id="rId50"/>
    <p:sldId id="1653" r:id="rId51"/>
    <p:sldId id="1241" r:id="rId52"/>
    <p:sldId id="1787" r:id="rId53"/>
    <p:sldId id="1243" r:id="rId54"/>
    <p:sldId id="1813" r:id="rId55"/>
    <p:sldId id="1244" r:id="rId56"/>
    <p:sldId id="1820" r:id="rId57"/>
    <p:sldId id="261" r:id="rId58"/>
    <p:sldId id="342" r:id="rId59"/>
    <p:sldId id="337" r:id="rId60"/>
    <p:sldId id="1783" r:id="rId61"/>
    <p:sldId id="1821" r:id="rId62"/>
    <p:sldId id="1822" r:id="rId63"/>
    <p:sldId id="1616" r:id="rId64"/>
    <p:sldId id="1615" r:id="rId65"/>
    <p:sldId id="1622" r:id="rId66"/>
    <p:sldId id="1623" r:id="rId67"/>
    <p:sldId id="1624" r:id="rId68"/>
    <p:sldId id="1621" r:id="rId69"/>
    <p:sldId id="1617" r:id="rId70"/>
    <p:sldId id="1777" r:id="rId71"/>
    <p:sldId id="1784" r:id="rId72"/>
    <p:sldId id="1788" r:id="rId73"/>
    <p:sldId id="1626" r:id="rId74"/>
    <p:sldId id="1625" r:id="rId75"/>
    <p:sldId id="1627" r:id="rId76"/>
    <p:sldId id="1628" r:id="rId77"/>
    <p:sldId id="1629" r:id="rId78"/>
    <p:sldId id="1620" r:id="rId79"/>
    <p:sldId id="1569" r:id="rId80"/>
    <p:sldId id="1570" r:id="rId81"/>
    <p:sldId id="1571" r:id="rId82"/>
    <p:sldId id="1572" r:id="rId83"/>
    <p:sldId id="1609" r:id="rId84"/>
    <p:sldId id="1814" r:id="rId85"/>
    <p:sldId id="1802" r:id="rId86"/>
    <p:sldId id="1803" r:id="rId87"/>
    <p:sldId id="1815" r:id="rId88"/>
    <p:sldId id="1450" r:id="rId89"/>
    <p:sldId id="1654" r:id="rId90"/>
    <p:sldId id="1816" r:id="rId91"/>
    <p:sldId id="1445" r:id="rId92"/>
    <p:sldId id="1201" r:id="rId93"/>
    <p:sldId id="1557" r:id="rId94"/>
    <p:sldId id="1558" r:id="rId95"/>
    <p:sldId id="1559" r:id="rId96"/>
    <p:sldId id="1560" r:id="rId97"/>
    <p:sldId id="1561" r:id="rId98"/>
    <p:sldId id="1562" r:id="rId99"/>
    <p:sldId id="1563" r:id="rId100"/>
    <p:sldId id="1564" r:id="rId101"/>
    <p:sldId id="1565" r:id="rId102"/>
    <p:sldId id="1566" r:id="rId103"/>
    <p:sldId id="1567" r:id="rId104"/>
    <p:sldId id="1649" r:id="rId105"/>
    <p:sldId id="1568" r:id="rId106"/>
    <p:sldId id="1817" r:id="rId107"/>
    <p:sldId id="1789" r:id="rId108"/>
    <p:sldId id="1606" r:id="rId109"/>
    <p:sldId id="1790" r:id="rId110"/>
    <p:sldId id="364" r:id="rId111"/>
    <p:sldId id="1791" r:id="rId112"/>
    <p:sldId id="1605" r:id="rId113"/>
    <p:sldId id="1607" r:id="rId114"/>
    <p:sldId id="1632" r:id="rId115"/>
    <p:sldId id="1640" r:id="rId116"/>
    <p:sldId id="1818" r:id="rId117"/>
    <p:sldId id="1613" r:id="rId118"/>
    <p:sldId id="1614" r:id="rId119"/>
    <p:sldId id="1631" r:id="rId120"/>
    <p:sldId id="1630" r:id="rId121"/>
    <p:sldId id="1637" r:id="rId122"/>
    <p:sldId id="1639" r:id="rId123"/>
    <p:sldId id="1638" r:id="rId124"/>
    <p:sldId id="1634" r:id="rId125"/>
    <p:sldId id="1635" r:id="rId126"/>
    <p:sldId id="1636" r:id="rId127"/>
    <p:sldId id="1611" r:id="rId128"/>
    <p:sldId id="1612" r:id="rId129"/>
    <p:sldId id="1819" r:id="rId130"/>
    <p:sldId id="1805" r:id="rId131"/>
    <p:sldId id="1193" r:id="rId132"/>
    <p:sldId id="1596" r:id="rId133"/>
    <p:sldId id="1647" r:id="rId134"/>
    <p:sldId id="1402" r:id="rId13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CCECFF"/>
    <a:srgbClr val="FF695D"/>
    <a:srgbClr val="EAEAEA"/>
    <a:srgbClr val="66CCFF"/>
    <a:srgbClr val="F8F8F8"/>
    <a:srgbClr val="B90F22"/>
    <a:srgbClr val="009242"/>
    <a:srgbClr val="EA8B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43" autoAdjust="0"/>
    <p:restoredTop sz="79048" autoAdjust="0"/>
  </p:normalViewPr>
  <p:slideViewPr>
    <p:cSldViewPr>
      <p:cViewPr varScale="1">
        <p:scale>
          <a:sx n="95" d="100"/>
          <a:sy n="95" d="100"/>
        </p:scale>
        <p:origin x="776" y="184"/>
      </p:cViewPr>
      <p:guideLst>
        <p:guide orient="horz" pos="2160"/>
        <p:guide pos="2880"/>
      </p:guideLst>
    </p:cSldViewPr>
  </p:slideViewPr>
  <p:outlineViewPr>
    <p:cViewPr>
      <p:scale>
        <a:sx n="33" d="100"/>
        <a:sy n="33" d="100"/>
      </p:scale>
      <p:origin x="0" y="5400"/>
    </p:cViewPr>
  </p:outlineViewPr>
  <p:notesTextViewPr>
    <p:cViewPr>
      <p:scale>
        <a:sx n="100" d="100"/>
        <a:sy n="100" d="100"/>
      </p:scale>
      <p:origin x="0" y="0"/>
    </p:cViewPr>
  </p:notesTextViewPr>
  <p:sorterViewPr>
    <p:cViewPr>
      <p:scale>
        <a:sx n="66" d="100"/>
        <a:sy n="66" d="100"/>
      </p:scale>
      <p:origin x="0" y="2808"/>
    </p:cViewPr>
  </p:sorterViewPr>
  <p:notesViewPr>
    <p:cSldViewPr>
      <p:cViewPr varScale="1">
        <p:scale>
          <a:sx n="81" d="100"/>
          <a:sy n="81" d="100"/>
        </p:scale>
        <p:origin x="-274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dirty="0"/>
          </a:p>
        </p:txBody>
      </p:sp>
      <p:sp>
        <p:nvSpPr>
          <p:cNvPr id="102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dirty="0"/>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dirty="0"/>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BE872EB4-39F5-46BC-817E-781613DA67A8}" type="slidenum">
              <a:rPr lang="en-US"/>
              <a:pPr>
                <a:defRPr/>
              </a:pPr>
              <a:t>‹#›</a:t>
            </a:fld>
            <a:endParaRPr lang="en-US" dirty="0"/>
          </a:p>
        </p:txBody>
      </p:sp>
    </p:spTree>
    <p:extLst>
      <p:ext uri="{BB962C8B-B14F-4D97-AF65-F5344CB8AC3E}">
        <p14:creationId xmlns:p14="http://schemas.microsoft.com/office/powerpoint/2010/main" val="31408428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e.wikipedia.org/wiki/Suchwortdichte"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mccormickml.com/2017/01/11/word2vec-tutorial-part-2-negative-sampling/" TargetMode="External"/><Relationship Id="rId2" Type="http://schemas.openxmlformats.org/officeDocument/2006/relationships/slide" Target="../slides/slide133.xml"/><Relationship Id="rId1" Type="http://schemas.openxmlformats.org/officeDocument/2006/relationships/notesMaster" Target="../notesMasters/notesMaster1.xml"/><Relationship Id="rId6" Type="http://schemas.openxmlformats.org/officeDocument/2006/relationships/hyperlink" Target="https://www.youtube.com/watch?v=ERibwqs9p38" TargetMode="External"/><Relationship Id="rId5" Type="http://schemas.openxmlformats.org/officeDocument/2006/relationships/hyperlink" Target="https://code.google.com/archive/p/word2vec/" TargetMode="External"/><Relationship Id="rId4" Type="http://schemas.openxmlformats.org/officeDocument/2006/relationships/hyperlink" Target="https://arxiv.org/pdf/1411.2738.pdf"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1</a:t>
            </a:fld>
            <a:endParaRPr lang="en-US"/>
          </a:p>
        </p:txBody>
      </p:sp>
    </p:spTree>
    <p:extLst>
      <p:ext uri="{BB962C8B-B14F-4D97-AF65-F5344CB8AC3E}">
        <p14:creationId xmlns:p14="http://schemas.microsoft.com/office/powerpoint/2010/main" val="1499086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pPr>
              <a:buNone/>
            </a:pPr>
            <a:r>
              <a:rPr lang="en-US" dirty="0"/>
              <a:t>Reference Algorithms</a:t>
            </a:r>
          </a:p>
          <a:p>
            <a:pPr lvl="1"/>
            <a:r>
              <a:rPr lang="en-US" dirty="0"/>
              <a:t>Explicit Semantic Analysis (extension to texts) (</a:t>
            </a:r>
            <a:r>
              <a:rPr lang="en-US" dirty="0" err="1"/>
              <a:t>Gabrilovich</a:t>
            </a:r>
            <a:r>
              <a:rPr lang="en-US" dirty="0"/>
              <a:t> &amp; </a:t>
            </a:r>
            <a:r>
              <a:rPr lang="en-US" dirty="0" err="1"/>
              <a:t>Markovitch</a:t>
            </a:r>
            <a:r>
              <a:rPr lang="en-US" dirty="0"/>
              <a:t>, 2007)</a:t>
            </a:r>
          </a:p>
          <a:p>
            <a:pPr lvl="1"/>
            <a:r>
              <a:rPr lang="en-US" dirty="0"/>
              <a:t>Random Graph Walks (Ramage et al., 2009, Yeh et al., 2009)</a:t>
            </a:r>
          </a:p>
          <a:p>
            <a:pPr lvl="1"/>
            <a:r>
              <a:rPr lang="en-US" dirty="0"/>
              <a:t>ADD Para2vec/doc2vec etc.</a:t>
            </a:r>
          </a:p>
          <a:p>
            <a:endParaRPr lang="de-DE" dirty="0"/>
          </a:p>
        </p:txBody>
      </p:sp>
      <p:sp>
        <p:nvSpPr>
          <p:cNvPr id="4" name="Slide Number Placeholder 3"/>
          <p:cNvSpPr>
            <a:spLocks noGrp="1"/>
          </p:cNvSpPr>
          <p:nvPr>
            <p:ph type="sldNum" sz="quarter" idx="5"/>
          </p:nvPr>
        </p:nvSpPr>
        <p:spPr/>
        <p:txBody>
          <a:bodyPr/>
          <a:lstStyle/>
          <a:p>
            <a:pPr>
              <a:defRPr/>
            </a:pPr>
            <a:fld id="{BE872EB4-39F5-46BC-817E-781613DA67A8}" type="slidenum">
              <a:rPr lang="en-US" smtClean="0"/>
              <a:pPr>
                <a:defRPr/>
              </a:pPr>
              <a:t>22</a:t>
            </a:fld>
            <a:endParaRPr lang="en-US" dirty="0"/>
          </a:p>
        </p:txBody>
      </p:sp>
    </p:spTree>
    <p:extLst>
      <p:ext uri="{BB962C8B-B14F-4D97-AF65-F5344CB8AC3E}">
        <p14:creationId xmlns:p14="http://schemas.microsoft.com/office/powerpoint/2010/main" val="3762051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289B82-5981-4952-A6D2-772336772420}" type="slidenum">
              <a:rPr lang="en-US"/>
              <a:pPr/>
              <a:t>23</a:t>
            </a:fld>
            <a:endParaRPr lang="en-US"/>
          </a:p>
        </p:txBody>
      </p:sp>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p:txBody>
          <a:bodyPr/>
          <a:lstStyle/>
          <a:p>
            <a:r>
              <a:rPr lang="en-US" dirty="0"/>
              <a:t>Concept vector based</a:t>
            </a:r>
            <a:r>
              <a:rPr lang="en-US" baseline="0" dirty="0"/>
              <a:t> measures can also be visualized using the term-document matrix.</a:t>
            </a:r>
          </a:p>
          <a:p>
            <a:endParaRPr lang="en-US" baseline="0" dirty="0"/>
          </a:p>
          <a:p>
            <a:r>
              <a:rPr lang="en-US" baseline="0" dirty="0"/>
              <a:t>However, we now use term vectors instead of document vectors.</a:t>
            </a:r>
          </a:p>
        </p:txBody>
      </p:sp>
    </p:spTree>
    <p:extLst>
      <p:ext uri="{BB962C8B-B14F-4D97-AF65-F5344CB8AC3E}">
        <p14:creationId xmlns:p14="http://schemas.microsoft.com/office/powerpoint/2010/main" val="1531388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289B82-5981-4952-A6D2-772336772420}" type="slidenum">
              <a:rPr lang="en-US"/>
              <a:pPr/>
              <a:t>24</a:t>
            </a:fld>
            <a:endParaRPr lang="en-US"/>
          </a:p>
        </p:txBody>
      </p:sp>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p:txBody>
          <a:bodyPr/>
          <a:lstStyle/>
          <a:p>
            <a:r>
              <a:rPr lang="en-US" dirty="0"/>
              <a:t>Concept vector based</a:t>
            </a:r>
            <a:r>
              <a:rPr lang="en-US" baseline="0" dirty="0"/>
              <a:t> measures can also be visualized using the term-document matrix.</a:t>
            </a:r>
          </a:p>
          <a:p>
            <a:endParaRPr lang="en-US" baseline="0" dirty="0"/>
          </a:p>
          <a:p>
            <a:r>
              <a:rPr lang="en-US" baseline="0" dirty="0"/>
              <a:t>However, we now use term vectors instead of document vectors.</a:t>
            </a:r>
          </a:p>
        </p:txBody>
      </p:sp>
    </p:spTree>
    <p:extLst>
      <p:ext uri="{BB962C8B-B14F-4D97-AF65-F5344CB8AC3E}">
        <p14:creationId xmlns:p14="http://schemas.microsoft.com/office/powerpoint/2010/main" val="3565953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289B82-5981-4952-A6D2-772336772420}" type="slidenum">
              <a:rPr lang="en-US"/>
              <a:pPr/>
              <a:t>25</a:t>
            </a:fld>
            <a:endParaRPr lang="en-US"/>
          </a:p>
        </p:txBody>
      </p:sp>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p:txBody>
          <a:bodyPr/>
          <a:lstStyle/>
          <a:p>
            <a:r>
              <a:rPr lang="en-US" dirty="0"/>
              <a:t>Concept vector based</a:t>
            </a:r>
            <a:r>
              <a:rPr lang="en-US" baseline="0" dirty="0"/>
              <a:t> measures can also be visualized using the term-document matrix.</a:t>
            </a:r>
          </a:p>
          <a:p>
            <a:endParaRPr lang="en-US" baseline="0" dirty="0"/>
          </a:p>
          <a:p>
            <a:r>
              <a:rPr lang="en-US" baseline="0" dirty="0"/>
              <a:t>However, we now use term vectors instead of document vectors.</a:t>
            </a:r>
          </a:p>
        </p:txBody>
      </p:sp>
    </p:spTree>
    <p:extLst>
      <p:ext uri="{BB962C8B-B14F-4D97-AF65-F5344CB8AC3E}">
        <p14:creationId xmlns:p14="http://schemas.microsoft.com/office/powerpoint/2010/main" val="2119191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6A8BAB-1FCD-42CA-8E9E-076C3AC078E9}" type="slidenum">
              <a:rPr lang="en-US"/>
              <a:pPr/>
              <a:t>28</a:t>
            </a:fld>
            <a:endParaRPr lang="en-US"/>
          </a:p>
        </p:txBody>
      </p:sp>
      <p:sp>
        <p:nvSpPr>
          <p:cNvPr id="62466" name="Rectangle 2"/>
          <p:cNvSpPr>
            <a:spLocks noGrp="1" noRot="1" noChangeAspect="1" noChangeArrowheads="1" noTextEdit="1"/>
          </p:cNvSpPr>
          <p:nvPr>
            <p:ph type="sldImg"/>
          </p:nvPr>
        </p:nvSpPr>
        <p:spPr>
          <a:xfrm>
            <a:off x="1011238" y="684213"/>
            <a:ext cx="2700337" cy="2025650"/>
          </a:xfrm>
          <a:ln/>
        </p:spPr>
      </p:sp>
      <p:sp>
        <p:nvSpPr>
          <p:cNvPr id="62467" name="Rectangle 3"/>
          <p:cNvSpPr>
            <a:spLocks noGrp="1" noChangeArrowheads="1"/>
          </p:cNvSpPr>
          <p:nvPr>
            <p:ph type="body" idx="1"/>
          </p:nvPr>
        </p:nvSpPr>
        <p:spPr>
          <a:xfrm>
            <a:off x="685800" y="2974975"/>
            <a:ext cx="5486400" cy="5484813"/>
          </a:xfrm>
        </p:spPr>
        <p:txBody>
          <a:bodyPr/>
          <a:lstStyle/>
          <a:p>
            <a:r>
              <a:rPr lang="en-US" dirty="0"/>
              <a:t>For the evaluation</a:t>
            </a:r>
            <a:r>
              <a:rPr lang="en-US" baseline="0" dirty="0"/>
              <a:t> process, we need </a:t>
            </a:r>
            <a:r>
              <a:rPr lang="en-US" dirty="0"/>
              <a:t>human judgments of SR as a reference.</a:t>
            </a:r>
          </a:p>
          <a:p>
            <a:endParaRPr lang="en-US" dirty="0"/>
          </a:p>
          <a:p>
            <a:r>
              <a:rPr lang="en-US" dirty="0"/>
              <a:t>present word pairs</a:t>
            </a:r>
          </a:p>
        </p:txBody>
      </p:sp>
    </p:spTree>
    <p:extLst>
      <p:ext uri="{BB962C8B-B14F-4D97-AF65-F5344CB8AC3E}">
        <p14:creationId xmlns:p14="http://schemas.microsoft.com/office/powerpoint/2010/main" val="269005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en-US" noProof="0" dirty="0"/>
              <a:t>Average</a:t>
            </a:r>
            <a:r>
              <a:rPr lang="en-US" baseline="0" noProof="0" dirty="0"/>
              <a:t> human similarity judgment for these two example texts.</a:t>
            </a:r>
            <a:endParaRPr lang="en-US" noProof="0" dirty="0"/>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29</a:t>
            </a:fld>
            <a:endParaRPr lang="en-US"/>
          </a:p>
        </p:txBody>
      </p:sp>
    </p:spTree>
    <p:extLst>
      <p:ext uri="{BB962C8B-B14F-4D97-AF65-F5344CB8AC3E}">
        <p14:creationId xmlns:p14="http://schemas.microsoft.com/office/powerpoint/2010/main" val="29778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In </a:t>
            </a:r>
            <a:r>
              <a:rPr lang="de-DE" dirty="0" err="1"/>
              <a:t>our</a:t>
            </a:r>
            <a:r>
              <a:rPr lang="de-DE" dirty="0"/>
              <a:t> </a:t>
            </a:r>
            <a:r>
              <a:rPr lang="de-DE" dirty="0" err="1"/>
              <a:t>case</a:t>
            </a:r>
            <a:r>
              <a:rPr lang="de-DE" dirty="0"/>
              <a:t>, “</a:t>
            </a:r>
            <a:r>
              <a:rPr lang="de-DE" dirty="0" err="1"/>
              <a:t>friend</a:t>
            </a:r>
            <a:r>
              <a:rPr lang="de-DE" dirty="0"/>
              <a:t>” </a:t>
            </a:r>
            <a:r>
              <a:rPr lang="de-DE" dirty="0" err="1"/>
              <a:t>and</a:t>
            </a:r>
            <a:r>
              <a:rPr lang="de-DE" dirty="0"/>
              <a:t> “</a:t>
            </a:r>
            <a:r>
              <a:rPr lang="de-DE" dirty="0" err="1"/>
              <a:t>friendly</a:t>
            </a:r>
            <a:r>
              <a:rPr lang="de-DE" dirty="0"/>
              <a:t>” will </a:t>
            </a:r>
            <a:r>
              <a:rPr lang="de-DE" dirty="0" err="1"/>
              <a:t>both</a:t>
            </a:r>
            <a:r>
              <a:rPr lang="de-DE" dirty="0"/>
              <a:t> </a:t>
            </a:r>
            <a:r>
              <a:rPr lang="de-DE" dirty="0" err="1"/>
              <a:t>become</a:t>
            </a:r>
            <a:r>
              <a:rPr lang="de-DE" dirty="0"/>
              <a:t> “</a:t>
            </a:r>
            <a:r>
              <a:rPr lang="de-DE" dirty="0" err="1"/>
              <a:t>friend</a:t>
            </a:r>
            <a:r>
              <a:rPr lang="de-DE" dirty="0"/>
              <a:t>”, “</a:t>
            </a:r>
            <a:r>
              <a:rPr lang="de-DE" dirty="0" err="1"/>
              <a:t>has</a:t>
            </a:r>
            <a:r>
              <a:rPr lang="de-DE" dirty="0"/>
              <a:t>” </a:t>
            </a:r>
            <a:r>
              <a:rPr lang="de-DE" dirty="0" err="1"/>
              <a:t>and</a:t>
            </a:r>
            <a:r>
              <a:rPr lang="de-DE" dirty="0"/>
              <a:t> “</a:t>
            </a:r>
            <a:r>
              <a:rPr lang="de-DE" dirty="0" err="1"/>
              <a:t>have</a:t>
            </a:r>
            <a:r>
              <a:rPr lang="de-DE" dirty="0"/>
              <a:t>” will </a:t>
            </a:r>
            <a:r>
              <a:rPr lang="de-DE" dirty="0" err="1"/>
              <a:t>both</a:t>
            </a:r>
            <a:r>
              <a:rPr lang="de-DE" dirty="0"/>
              <a:t> </a:t>
            </a:r>
            <a:r>
              <a:rPr lang="de-DE" dirty="0" err="1"/>
              <a:t>become</a:t>
            </a:r>
            <a:r>
              <a:rPr lang="de-DE" dirty="0"/>
              <a:t> “</a:t>
            </a:r>
            <a:r>
              <a:rPr lang="de-DE" dirty="0" err="1"/>
              <a:t>has</a:t>
            </a:r>
            <a:r>
              <a:rPr lang="de-DE" dirty="0"/>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de-DE" dirty="0"/>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44</a:t>
            </a:fld>
            <a:endParaRPr lang="en-US"/>
          </a:p>
        </p:txBody>
      </p:sp>
    </p:spTree>
    <p:extLst>
      <p:ext uri="{BB962C8B-B14F-4D97-AF65-F5344CB8AC3E}">
        <p14:creationId xmlns:p14="http://schemas.microsoft.com/office/powerpoint/2010/main" val="2308668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t>https://</a:t>
            </a:r>
            <a:r>
              <a:rPr lang="de-DE" dirty="0" err="1"/>
              <a:t>gist.github.com</a:t>
            </a:r>
            <a:r>
              <a:rPr lang="de-DE" dirty="0"/>
              <a:t>/</a:t>
            </a:r>
            <a:r>
              <a:rPr lang="de-DE" dirty="0" err="1"/>
              <a:t>adsieg</a:t>
            </a:r>
            <a:r>
              <a:rPr lang="de-DE" dirty="0"/>
              <a:t>/f33430c62adf0185cbb1a176e3a3820b/</a:t>
            </a:r>
            <a:r>
              <a:rPr lang="de-DE" dirty="0" err="1"/>
              <a:t>raw</a:t>
            </a:r>
            <a:r>
              <a:rPr lang="de-DE" dirty="0"/>
              <a:t>/41068b95f9c30acdee9f4f5d24effcbf1feca4ca/</a:t>
            </a:r>
            <a:r>
              <a:rPr lang="de-DE" dirty="0" err="1"/>
              <a:t>JaccardSimilarity.py</a:t>
            </a:r>
            <a:endParaRPr lang="de-DE" dirty="0"/>
          </a:p>
          <a:p>
            <a:endParaRPr lang="de-DE" dirty="0"/>
          </a:p>
        </p:txBody>
      </p:sp>
      <p:sp>
        <p:nvSpPr>
          <p:cNvPr id="4" name="Slide Number Placeholder 3"/>
          <p:cNvSpPr>
            <a:spLocks noGrp="1"/>
          </p:cNvSpPr>
          <p:nvPr>
            <p:ph type="sldNum" sz="quarter" idx="5"/>
          </p:nvPr>
        </p:nvSpPr>
        <p:spPr/>
        <p:txBody>
          <a:bodyPr/>
          <a:lstStyle/>
          <a:p>
            <a:pPr>
              <a:defRPr/>
            </a:pPr>
            <a:fld id="{BE872EB4-39F5-46BC-817E-781613DA67A8}" type="slidenum">
              <a:rPr lang="en-US" smtClean="0"/>
              <a:pPr>
                <a:defRPr/>
              </a:pPr>
              <a:t>45</a:t>
            </a:fld>
            <a:endParaRPr lang="en-US" dirty="0"/>
          </a:p>
        </p:txBody>
      </p:sp>
    </p:spTree>
    <p:extLst>
      <p:ext uri="{BB962C8B-B14F-4D97-AF65-F5344CB8AC3E}">
        <p14:creationId xmlns:p14="http://schemas.microsoft.com/office/powerpoint/2010/main" val="2368429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de-DE" dirty="0" err="1"/>
              <a:t>symmetric</a:t>
            </a:r>
            <a:endParaRPr lang="de-DE" dirty="0"/>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48</a:t>
            </a:fld>
            <a:endParaRPr lang="en-US"/>
          </a:p>
        </p:txBody>
      </p:sp>
    </p:spTree>
    <p:extLst>
      <p:ext uri="{BB962C8B-B14F-4D97-AF65-F5344CB8AC3E}">
        <p14:creationId xmlns:p14="http://schemas.microsoft.com/office/powerpoint/2010/main" val="4221652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a:t>Wikipedia</a:t>
            </a:r>
            <a:r>
              <a:rPr lang="de-DE" baseline="0" dirty="0"/>
              <a:t> </a:t>
            </a:r>
            <a:r>
              <a:rPr lang="de-DE" baseline="0" dirty="0" err="1"/>
              <a:t>articles</a:t>
            </a:r>
            <a:r>
              <a:rPr lang="de-DE" baseline="0" dirty="0"/>
              <a:t> </a:t>
            </a:r>
            <a:r>
              <a:rPr lang="de-DE" baseline="0" dirty="0" err="1"/>
              <a:t>have</a:t>
            </a:r>
            <a:r>
              <a:rPr lang="de-DE" baseline="0" dirty="0"/>
              <a:t> links.</a:t>
            </a:r>
          </a:p>
          <a:p>
            <a:r>
              <a:rPr lang="de-DE" baseline="0" dirty="0"/>
              <a:t>Intuition: </a:t>
            </a:r>
            <a:r>
              <a:rPr lang="de-DE" baseline="0" dirty="0" err="1"/>
              <a:t>Articles</a:t>
            </a:r>
            <a:r>
              <a:rPr lang="de-DE" baseline="0" dirty="0"/>
              <a:t> </a:t>
            </a:r>
            <a:r>
              <a:rPr lang="de-DE" baseline="0" dirty="0" err="1"/>
              <a:t>with</a:t>
            </a:r>
            <a:r>
              <a:rPr lang="de-DE" baseline="0" dirty="0"/>
              <a:t> </a:t>
            </a:r>
            <a:r>
              <a:rPr lang="de-DE" baseline="0" dirty="0" err="1"/>
              <a:t>many</a:t>
            </a:r>
            <a:r>
              <a:rPr lang="de-DE" baseline="0" dirty="0"/>
              <a:t> </a:t>
            </a:r>
            <a:r>
              <a:rPr lang="de-DE" baseline="0" dirty="0" err="1"/>
              <a:t>shared</a:t>
            </a:r>
            <a:r>
              <a:rPr lang="de-DE" baseline="0" dirty="0"/>
              <a:t> links </a:t>
            </a:r>
            <a:r>
              <a:rPr lang="de-DE" baseline="0" dirty="0" err="1"/>
              <a:t>are</a:t>
            </a:r>
            <a:r>
              <a:rPr lang="de-DE" baseline="0" dirty="0"/>
              <a:t> </a:t>
            </a:r>
            <a:r>
              <a:rPr lang="de-DE" baseline="0" dirty="0" err="1"/>
              <a:t>related</a:t>
            </a:r>
            <a:r>
              <a:rPr lang="de-DE" baseline="0" dirty="0"/>
              <a:t>.</a:t>
            </a:r>
            <a:endParaRPr lang="de-DE" dirty="0"/>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51</a:t>
            </a:fld>
            <a:endParaRPr lang="en-US"/>
          </a:p>
        </p:txBody>
      </p:sp>
    </p:spTree>
    <p:extLst>
      <p:ext uri="{BB962C8B-B14F-4D97-AF65-F5344CB8AC3E}">
        <p14:creationId xmlns:p14="http://schemas.microsoft.com/office/powerpoint/2010/main" val="3261188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de-DE" dirty="0"/>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2</a:t>
            </a:fld>
            <a:endParaRPr lang="en-US"/>
          </a:p>
        </p:txBody>
      </p:sp>
    </p:spTree>
    <p:extLst>
      <p:ext uri="{BB962C8B-B14F-4D97-AF65-F5344CB8AC3E}">
        <p14:creationId xmlns:p14="http://schemas.microsoft.com/office/powerpoint/2010/main" val="1442409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a:defRPr/>
            </a:pPr>
            <a:fld id="{BE872EB4-39F5-46BC-817E-781613DA67A8}" type="slidenum">
              <a:rPr lang="en-US" smtClean="0"/>
              <a:pPr>
                <a:defRPr/>
              </a:pPr>
              <a:t>52</a:t>
            </a:fld>
            <a:endParaRPr lang="en-US" dirty="0"/>
          </a:p>
        </p:txBody>
      </p:sp>
    </p:spTree>
    <p:extLst>
      <p:ext uri="{BB962C8B-B14F-4D97-AF65-F5344CB8AC3E}">
        <p14:creationId xmlns:p14="http://schemas.microsoft.com/office/powerpoint/2010/main" val="3399972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B6A709C5-EE10-4E0C-9EEF-A78C5371B43F}" type="slidenum">
              <a:rPr lang="en-US"/>
              <a:pPr/>
              <a:t>53</a:t>
            </a:fld>
            <a:endParaRPr 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pPr eaLnBrk="1" hangingPunct="1"/>
            <a:endParaRPr lang="de-DE"/>
          </a:p>
        </p:txBody>
      </p:sp>
    </p:spTree>
    <p:extLst>
      <p:ext uri="{BB962C8B-B14F-4D97-AF65-F5344CB8AC3E}">
        <p14:creationId xmlns:p14="http://schemas.microsoft.com/office/powerpoint/2010/main" val="1526132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D57F90B5-D8C0-473A-8DB2-C233197EBF68}" type="slidenum">
              <a:rPr lang="en-US"/>
              <a:pPr/>
              <a:t>55</a:t>
            </a:fld>
            <a:endParaRPr lang="en-U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p:spPr>
        <p:txBody>
          <a:bodyPr/>
          <a:lstStyle/>
          <a:p>
            <a:pPr eaLnBrk="1" hangingPunct="1"/>
            <a:endParaRPr lang="de-DE" dirty="0"/>
          </a:p>
        </p:txBody>
      </p:sp>
    </p:spTree>
    <p:extLst>
      <p:ext uri="{BB962C8B-B14F-4D97-AF65-F5344CB8AC3E}">
        <p14:creationId xmlns:p14="http://schemas.microsoft.com/office/powerpoint/2010/main" val="2060195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Examples</a:t>
            </a:r>
            <a:r>
              <a:rPr lang="de-DE" baseline="0" dirty="0"/>
              <a:t> from Nils vocab file</a:t>
            </a:r>
          </a:p>
          <a:p>
            <a:r>
              <a:rPr lang="de-DE" baseline="0" dirty="0"/>
              <a:t>Make the point: How do we know this is </a:t>
            </a:r>
            <a:r>
              <a:rPr lang="de-DE" baseline="0" dirty="0" err="1"/>
              <a:t>useful</a:t>
            </a:r>
            <a:r>
              <a:rPr lang="de-DE" baseline="0" dirty="0"/>
              <a:t>? Not </a:t>
            </a:r>
            <a:r>
              <a:rPr lang="de-DE" baseline="0" dirty="0" err="1"/>
              <a:t>interpretable</a:t>
            </a:r>
            <a:r>
              <a:rPr lang="de-DE" baseline="0" dirty="0"/>
              <a:t>. And what do we do with it?</a:t>
            </a:r>
            <a:endParaRPr lang="de-DE" dirty="0"/>
          </a:p>
        </p:txBody>
      </p:sp>
      <p:sp>
        <p:nvSpPr>
          <p:cNvPr id="4" name="Slide Number Placeholder 3"/>
          <p:cNvSpPr>
            <a:spLocks noGrp="1"/>
          </p:cNvSpPr>
          <p:nvPr>
            <p:ph type="sldNum" sz="quarter" idx="10"/>
          </p:nvPr>
        </p:nvSpPr>
        <p:spPr/>
        <p:txBody>
          <a:bodyPr/>
          <a:lstStyle/>
          <a:p>
            <a:fld id="{949DDCE9-C5F2-4F55-B317-41FB9EF39389}" type="slidenum">
              <a:rPr lang="de-DE" smtClean="0"/>
              <a:t>56</a:t>
            </a:fld>
            <a:endParaRPr lang="de-DE"/>
          </a:p>
        </p:txBody>
      </p:sp>
    </p:spTree>
    <p:extLst>
      <p:ext uri="{BB962C8B-B14F-4D97-AF65-F5344CB8AC3E}">
        <p14:creationId xmlns:p14="http://schemas.microsoft.com/office/powerpoint/2010/main" val="1867040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Ask</a:t>
            </a:r>
            <a:r>
              <a:rPr lang="de-DE" baseline="0" dirty="0"/>
              <a:t> i</a:t>
            </a:r>
            <a:r>
              <a:rPr lang="de-DE" dirty="0"/>
              <a:t>s there a problem with this representation? </a:t>
            </a:r>
          </a:p>
        </p:txBody>
      </p:sp>
      <p:sp>
        <p:nvSpPr>
          <p:cNvPr id="4" name="Slide Number Placeholder 3"/>
          <p:cNvSpPr>
            <a:spLocks noGrp="1"/>
          </p:cNvSpPr>
          <p:nvPr>
            <p:ph type="sldNum" sz="quarter" idx="10"/>
          </p:nvPr>
        </p:nvSpPr>
        <p:spPr/>
        <p:txBody>
          <a:bodyPr/>
          <a:lstStyle/>
          <a:p>
            <a:fld id="{949DDCE9-C5F2-4F55-B317-41FB9EF39389}" type="slidenum">
              <a:rPr lang="de-DE" smtClean="0"/>
              <a:t>57</a:t>
            </a:fld>
            <a:endParaRPr lang="de-DE"/>
          </a:p>
        </p:txBody>
      </p:sp>
    </p:spTree>
    <p:extLst>
      <p:ext uri="{BB962C8B-B14F-4D97-AF65-F5344CB8AC3E}">
        <p14:creationId xmlns:p14="http://schemas.microsoft.com/office/powerpoint/2010/main" val="3847962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49DDCE9-C5F2-4F55-B317-41FB9EF39389}" type="slidenum">
              <a:rPr lang="de-DE" smtClean="0"/>
              <a:t>58</a:t>
            </a:fld>
            <a:endParaRPr lang="de-DE"/>
          </a:p>
        </p:txBody>
      </p:sp>
    </p:spTree>
    <p:extLst>
      <p:ext uri="{BB962C8B-B14F-4D97-AF65-F5344CB8AC3E}">
        <p14:creationId xmlns:p14="http://schemas.microsoft.com/office/powerpoint/2010/main" val="2689306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49DDCE9-C5F2-4F55-B317-41FB9EF39389}" type="slidenum">
              <a:rPr lang="de-DE" smtClean="0"/>
              <a:t>59</a:t>
            </a:fld>
            <a:endParaRPr lang="de-DE"/>
          </a:p>
        </p:txBody>
      </p:sp>
    </p:spTree>
    <p:extLst>
      <p:ext uri="{BB962C8B-B14F-4D97-AF65-F5344CB8AC3E}">
        <p14:creationId xmlns:p14="http://schemas.microsoft.com/office/powerpoint/2010/main" val="297753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Das ist eine vereinfachte Darstellung. In der Implementierung ist es eher so, dass wir eine Wahrscheinlichkeitsverteilung über die </a:t>
            </a:r>
            <a:r>
              <a:rPr lang="de-DE" dirty="0" err="1"/>
              <a:t>target</a:t>
            </a:r>
            <a:r>
              <a:rPr lang="de-DE" dirty="0"/>
              <a:t> </a:t>
            </a:r>
            <a:r>
              <a:rPr lang="de-DE" dirty="0" err="1"/>
              <a:t>words</a:t>
            </a:r>
            <a:r>
              <a:rPr lang="de-DE" dirty="0"/>
              <a:t> haben und bei CBOW wird das beste genommen und bei Skip-gram, die besten </a:t>
            </a:r>
            <a:r>
              <a:rPr lang="de-DE" dirty="0" err="1"/>
              <a:t>n</a:t>
            </a:r>
            <a:r>
              <a:rPr lang="de-DE" dirty="0"/>
              <a:t> (je nach Größe des Kontext Windows, Word Order wird ja nicht modelliert)</a:t>
            </a:r>
          </a:p>
        </p:txBody>
      </p:sp>
      <p:sp>
        <p:nvSpPr>
          <p:cNvPr id="4" name="Slide Number Placeholder 3"/>
          <p:cNvSpPr>
            <a:spLocks noGrp="1"/>
          </p:cNvSpPr>
          <p:nvPr>
            <p:ph type="sldNum" sz="quarter" idx="10"/>
          </p:nvPr>
        </p:nvSpPr>
        <p:spPr/>
        <p:txBody>
          <a:bodyPr/>
          <a:lstStyle/>
          <a:p>
            <a:fld id="{949DDCE9-C5F2-4F55-B317-41FB9EF39389}" type="slidenum">
              <a:rPr lang="de-DE" smtClean="0"/>
              <a:t>60</a:t>
            </a:fld>
            <a:endParaRPr lang="de-DE"/>
          </a:p>
        </p:txBody>
      </p:sp>
    </p:spTree>
    <p:extLst>
      <p:ext uri="{BB962C8B-B14F-4D97-AF65-F5344CB8AC3E}">
        <p14:creationId xmlns:p14="http://schemas.microsoft.com/office/powerpoint/2010/main" val="4767747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Das ist eine vereinfachte Darstellung. In der Implementierung ist es eher so, dass wir eine Wahrscheinlichkeitsverteilung über die </a:t>
            </a:r>
            <a:r>
              <a:rPr lang="de-DE" dirty="0" err="1"/>
              <a:t>target</a:t>
            </a:r>
            <a:r>
              <a:rPr lang="de-DE" dirty="0"/>
              <a:t> </a:t>
            </a:r>
            <a:r>
              <a:rPr lang="de-DE" dirty="0" err="1"/>
              <a:t>words</a:t>
            </a:r>
            <a:r>
              <a:rPr lang="de-DE" dirty="0"/>
              <a:t> haben und bei CBOW wird das beste genommen und bei Skip-gram, die besten </a:t>
            </a:r>
            <a:r>
              <a:rPr lang="de-DE" dirty="0" err="1"/>
              <a:t>n</a:t>
            </a:r>
            <a:r>
              <a:rPr lang="de-DE" dirty="0"/>
              <a:t> (je nach Größe des Kontext Windows, Word Order wird ja nicht modelliert)</a:t>
            </a:r>
          </a:p>
        </p:txBody>
      </p:sp>
      <p:sp>
        <p:nvSpPr>
          <p:cNvPr id="4" name="Slide Number Placeholder 3"/>
          <p:cNvSpPr>
            <a:spLocks noGrp="1"/>
          </p:cNvSpPr>
          <p:nvPr>
            <p:ph type="sldNum" sz="quarter" idx="10"/>
          </p:nvPr>
        </p:nvSpPr>
        <p:spPr/>
        <p:txBody>
          <a:bodyPr/>
          <a:lstStyle/>
          <a:p>
            <a:fld id="{949DDCE9-C5F2-4F55-B317-41FB9EF39389}" type="slidenum">
              <a:rPr lang="de-DE" smtClean="0"/>
              <a:t>61</a:t>
            </a:fld>
            <a:endParaRPr lang="de-DE"/>
          </a:p>
        </p:txBody>
      </p:sp>
    </p:spTree>
    <p:extLst>
      <p:ext uri="{BB962C8B-B14F-4D97-AF65-F5344CB8AC3E}">
        <p14:creationId xmlns:p14="http://schemas.microsoft.com/office/powerpoint/2010/main" val="348521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Das ist eine vereinfachte Darstellung. In der Implementierung ist es eher so, dass wir eine Wahrscheinlichkeitsverteilung über die </a:t>
            </a:r>
            <a:r>
              <a:rPr lang="de-DE" dirty="0" err="1"/>
              <a:t>target</a:t>
            </a:r>
            <a:r>
              <a:rPr lang="de-DE" dirty="0"/>
              <a:t> </a:t>
            </a:r>
            <a:r>
              <a:rPr lang="de-DE" dirty="0" err="1"/>
              <a:t>words</a:t>
            </a:r>
            <a:r>
              <a:rPr lang="de-DE" dirty="0"/>
              <a:t> haben und bei CBOW wird das beste genommen und bei Skip-gram, die besten </a:t>
            </a:r>
            <a:r>
              <a:rPr lang="de-DE" dirty="0" err="1"/>
              <a:t>n</a:t>
            </a:r>
            <a:r>
              <a:rPr lang="de-DE" dirty="0"/>
              <a:t> (je nach Größe des Kontext Windows, Word Order wird ja nicht modelliert)</a:t>
            </a:r>
          </a:p>
        </p:txBody>
      </p:sp>
      <p:sp>
        <p:nvSpPr>
          <p:cNvPr id="4" name="Slide Number Placeholder 3"/>
          <p:cNvSpPr>
            <a:spLocks noGrp="1"/>
          </p:cNvSpPr>
          <p:nvPr>
            <p:ph type="sldNum" sz="quarter" idx="10"/>
          </p:nvPr>
        </p:nvSpPr>
        <p:spPr/>
        <p:txBody>
          <a:bodyPr/>
          <a:lstStyle/>
          <a:p>
            <a:fld id="{949DDCE9-C5F2-4F55-B317-41FB9EF39389}" type="slidenum">
              <a:rPr lang="de-DE" smtClean="0"/>
              <a:t>62</a:t>
            </a:fld>
            <a:endParaRPr lang="de-DE"/>
          </a:p>
        </p:txBody>
      </p:sp>
    </p:spTree>
    <p:extLst>
      <p:ext uri="{BB962C8B-B14F-4D97-AF65-F5344CB8AC3E}">
        <p14:creationId xmlns:p14="http://schemas.microsoft.com/office/powerpoint/2010/main" val="2440303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de-DE" dirty="0"/>
              <a:t>Challenge</a:t>
            </a:r>
            <a:r>
              <a:rPr lang="de-DE" baseline="0" dirty="0"/>
              <a:t> in </a:t>
            </a:r>
            <a:r>
              <a:rPr lang="de-DE" baseline="0" dirty="0" err="1"/>
              <a:t>natural</a:t>
            </a:r>
            <a:r>
              <a:rPr lang="de-DE" baseline="0" dirty="0"/>
              <a:t> </a:t>
            </a:r>
            <a:r>
              <a:rPr lang="de-DE" baseline="0" dirty="0" err="1"/>
              <a:t>language</a:t>
            </a:r>
            <a:r>
              <a:rPr lang="de-DE" baseline="0" dirty="0"/>
              <a:t>: </a:t>
            </a:r>
            <a:r>
              <a:rPr lang="de-DE" baseline="0" dirty="0" err="1"/>
              <a:t>ambiguity</a:t>
            </a:r>
            <a:endParaRPr lang="de-DE" dirty="0"/>
          </a:p>
          <a:p>
            <a:endParaRPr lang="de-DE" dirty="0"/>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3</a:t>
            </a:fld>
            <a:endParaRPr lang="en-US"/>
          </a:p>
        </p:txBody>
      </p:sp>
    </p:spTree>
    <p:extLst>
      <p:ext uri="{BB962C8B-B14F-4D97-AF65-F5344CB8AC3E}">
        <p14:creationId xmlns:p14="http://schemas.microsoft.com/office/powerpoint/2010/main" val="1661526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a:defRPr/>
            </a:pPr>
            <a:fld id="{BE872EB4-39F5-46BC-817E-781613DA67A8}" type="slidenum">
              <a:rPr lang="en-US" smtClean="0"/>
              <a:pPr>
                <a:defRPr/>
              </a:pPr>
              <a:t>63</a:t>
            </a:fld>
            <a:endParaRPr lang="en-US" dirty="0"/>
          </a:p>
        </p:txBody>
      </p:sp>
    </p:spTree>
    <p:extLst>
      <p:ext uri="{BB962C8B-B14F-4D97-AF65-F5344CB8AC3E}">
        <p14:creationId xmlns:p14="http://schemas.microsoft.com/office/powerpoint/2010/main" val="304312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sz="1200" b="0" i="0" kern="1200" dirty="0">
              <a:solidFill>
                <a:schemeClr val="tx1"/>
              </a:solidFill>
              <a:effectLst/>
              <a:latin typeface="Arial" charset="0"/>
              <a:ea typeface="+mn-ea"/>
              <a:cs typeface="+mn-cs"/>
            </a:endParaRPr>
          </a:p>
          <a:p>
            <a:endParaRPr lang="de-DE" dirty="0"/>
          </a:p>
        </p:txBody>
      </p:sp>
      <p:sp>
        <p:nvSpPr>
          <p:cNvPr id="4" name="Slide Number Placeholder 3"/>
          <p:cNvSpPr>
            <a:spLocks noGrp="1"/>
          </p:cNvSpPr>
          <p:nvPr>
            <p:ph type="sldNum" sz="quarter" idx="5"/>
          </p:nvPr>
        </p:nvSpPr>
        <p:spPr/>
        <p:txBody>
          <a:bodyPr/>
          <a:lstStyle/>
          <a:p>
            <a:pPr>
              <a:defRPr/>
            </a:pPr>
            <a:fld id="{BE872EB4-39F5-46BC-817E-781613DA67A8}" type="slidenum">
              <a:rPr lang="en-US" smtClean="0"/>
              <a:pPr>
                <a:defRPr/>
              </a:pPr>
              <a:t>64</a:t>
            </a:fld>
            <a:endParaRPr lang="en-US" dirty="0"/>
          </a:p>
        </p:txBody>
      </p:sp>
    </p:spTree>
    <p:extLst>
      <p:ext uri="{BB962C8B-B14F-4D97-AF65-F5344CB8AC3E}">
        <p14:creationId xmlns:p14="http://schemas.microsoft.com/office/powerpoint/2010/main" val="3369600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a:defRPr/>
            </a:pPr>
            <a:fld id="{BE872EB4-39F5-46BC-817E-781613DA67A8}" type="slidenum">
              <a:rPr lang="en-US" smtClean="0"/>
              <a:pPr>
                <a:defRPr/>
              </a:pPr>
              <a:t>68</a:t>
            </a:fld>
            <a:endParaRPr lang="en-US" dirty="0"/>
          </a:p>
        </p:txBody>
      </p:sp>
    </p:spTree>
    <p:extLst>
      <p:ext uri="{BB962C8B-B14F-4D97-AF65-F5344CB8AC3E}">
        <p14:creationId xmlns:p14="http://schemas.microsoft.com/office/powerpoint/2010/main" val="2516088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Matrix </a:t>
            </a:r>
            <a:r>
              <a:rPr lang="en-US" dirty="0" err="1"/>
              <a:t>ist</a:t>
            </a:r>
            <a:r>
              <a:rPr lang="en-US" dirty="0"/>
              <a:t> </a:t>
            </a:r>
            <a:r>
              <a:rPr lang="en-US" dirty="0" err="1"/>
              <a:t>fiktiv</a:t>
            </a:r>
            <a:endParaRPr lang="en-US" dirty="0"/>
          </a:p>
          <a:p>
            <a:r>
              <a:rPr lang="en-US" dirty="0"/>
              <a:t>0 * 0.14 + 0*-0.26 + 1 * 0.81 + 0 * 0.59 + 0 * 0.03</a:t>
            </a:r>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70</a:t>
            </a:fld>
            <a:endParaRPr lang="en-US"/>
          </a:p>
        </p:txBody>
      </p:sp>
    </p:spTree>
    <p:extLst>
      <p:ext uri="{BB962C8B-B14F-4D97-AF65-F5344CB8AC3E}">
        <p14:creationId xmlns:p14="http://schemas.microsoft.com/office/powerpoint/2010/main" val="3514707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Matrix </a:t>
            </a:r>
            <a:r>
              <a:rPr lang="en-US" dirty="0" err="1"/>
              <a:t>ist</a:t>
            </a:r>
            <a:r>
              <a:rPr lang="en-US" dirty="0"/>
              <a:t> </a:t>
            </a:r>
            <a:r>
              <a:rPr lang="en-US" dirty="0" err="1"/>
              <a:t>fiktiv</a:t>
            </a:r>
            <a:endParaRPr lang="en-US" dirty="0"/>
          </a:p>
          <a:p>
            <a:r>
              <a:rPr lang="en-US" dirty="0"/>
              <a:t>0 * 0.14 + 0*-0.26 + 1 * 0.81 + 0 * 0.59 + 0 * 0.03</a:t>
            </a:r>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71</a:t>
            </a:fld>
            <a:endParaRPr lang="en-US"/>
          </a:p>
        </p:txBody>
      </p:sp>
    </p:spTree>
    <p:extLst>
      <p:ext uri="{BB962C8B-B14F-4D97-AF65-F5344CB8AC3E}">
        <p14:creationId xmlns:p14="http://schemas.microsoft.com/office/powerpoint/2010/main" val="25263982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289B82-5981-4952-A6D2-772336772420}" type="slidenum">
              <a:rPr lang="en-US"/>
              <a:pPr/>
              <a:t>86</a:t>
            </a:fld>
            <a:endParaRPr lang="en-US"/>
          </a:p>
        </p:txBody>
      </p:sp>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p:txBody>
          <a:bodyPr/>
          <a:lstStyle/>
          <a:p>
            <a:r>
              <a:rPr lang="en-US" dirty="0"/>
              <a:t>Concept vector based</a:t>
            </a:r>
            <a:r>
              <a:rPr lang="en-US" baseline="0" dirty="0"/>
              <a:t> measures can also be visualized using the term-document matrix.</a:t>
            </a:r>
          </a:p>
          <a:p>
            <a:endParaRPr lang="en-US" baseline="0" dirty="0"/>
          </a:p>
          <a:p>
            <a:r>
              <a:rPr lang="en-US" baseline="0" dirty="0"/>
              <a:t>However, we now use term vectors instead of document vectors.</a:t>
            </a:r>
          </a:p>
        </p:txBody>
      </p:sp>
    </p:spTree>
    <p:extLst>
      <p:ext uri="{BB962C8B-B14F-4D97-AF65-F5344CB8AC3E}">
        <p14:creationId xmlns:p14="http://schemas.microsoft.com/office/powerpoint/2010/main" val="3726164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Die </a:t>
            </a:r>
            <a:r>
              <a:rPr lang="en-US" sz="1200" b="0" i="0" kern="1200" dirty="0" err="1">
                <a:solidFill>
                  <a:schemeClr val="tx1"/>
                </a:solidFill>
                <a:effectLst/>
                <a:latin typeface="Arial" charset="0"/>
                <a:ea typeface="+mn-ea"/>
                <a:cs typeface="+mn-cs"/>
              </a:rPr>
              <a:t>Vorkommenshäufigkeit</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auch</a:t>
            </a:r>
            <a:r>
              <a:rPr lang="en-US" sz="1200" b="0" i="0" kern="1200" dirty="0">
                <a:solidFill>
                  <a:schemeClr val="tx1"/>
                </a:solidFill>
                <a:effectLst/>
                <a:latin typeface="Arial" charset="0"/>
                <a:ea typeface="+mn-ea"/>
                <a:cs typeface="+mn-cs"/>
              </a:rPr>
              <a:t> </a:t>
            </a:r>
            <a:r>
              <a:rPr lang="en-US" sz="1200" b="0" i="0" u="none" strike="noStrike" kern="1200" dirty="0">
                <a:solidFill>
                  <a:schemeClr val="tx1"/>
                </a:solidFill>
                <a:effectLst/>
                <a:latin typeface="Arial" charset="0"/>
                <a:ea typeface="+mn-ea"/>
                <a:cs typeface="+mn-cs"/>
                <a:hlinkClick r:id="rId3" tooltip="Suchwortdichte"/>
              </a:rPr>
              <a:t>Suchwortdichte</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genannt</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gibt</a:t>
            </a:r>
            <a:r>
              <a:rPr lang="en-US" sz="1200" b="0" i="0" kern="1200" dirty="0">
                <a:solidFill>
                  <a:schemeClr val="tx1"/>
                </a:solidFill>
                <a:effectLst/>
                <a:latin typeface="Arial" charset="0"/>
                <a:ea typeface="+mn-ea"/>
                <a:cs typeface="+mn-cs"/>
              </a:rPr>
              <a:t> an, </a:t>
            </a:r>
            <a:r>
              <a:rPr lang="en-US" sz="1200" b="0" i="0" kern="1200" dirty="0" err="1">
                <a:solidFill>
                  <a:schemeClr val="tx1"/>
                </a:solidFill>
                <a:effectLst/>
                <a:latin typeface="Arial" charset="0"/>
                <a:ea typeface="+mn-ea"/>
                <a:cs typeface="+mn-cs"/>
              </a:rPr>
              <a:t>wie</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häufig</a:t>
            </a:r>
            <a:r>
              <a:rPr lang="en-US" sz="1200" b="0" i="0" kern="1200" dirty="0">
                <a:solidFill>
                  <a:schemeClr val="tx1"/>
                </a:solidFill>
                <a:effectLst/>
                <a:latin typeface="Arial" charset="0"/>
                <a:ea typeface="+mn-ea"/>
                <a:cs typeface="+mn-cs"/>
              </a:rPr>
              <a:t> der Term t </a:t>
            </a:r>
            <a:r>
              <a:rPr lang="en-US" sz="1200" b="0" i="0" kern="1200" dirty="0" err="1">
                <a:solidFill>
                  <a:schemeClr val="tx1"/>
                </a:solidFill>
                <a:effectLst/>
                <a:latin typeface="Arial" charset="0"/>
                <a:ea typeface="+mn-ea"/>
                <a:cs typeface="+mn-cs"/>
              </a:rPr>
              <a:t>im</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Dokument</a:t>
            </a:r>
            <a:r>
              <a:rPr lang="en-US" sz="1200" b="0" i="0" kern="1200" dirty="0">
                <a:solidFill>
                  <a:schemeClr val="tx1"/>
                </a:solidFill>
                <a:effectLst/>
                <a:latin typeface="Arial" charset="0"/>
                <a:ea typeface="+mn-ea"/>
                <a:cs typeface="+mn-cs"/>
              </a:rPr>
              <a:t> D </a:t>
            </a:r>
            <a:r>
              <a:rPr lang="en-US" sz="1200" b="0" i="0" kern="1200" dirty="0" err="1">
                <a:solidFill>
                  <a:schemeClr val="tx1"/>
                </a:solidFill>
                <a:effectLst/>
                <a:latin typeface="Arial" charset="0"/>
                <a:ea typeface="+mn-ea"/>
                <a:cs typeface="+mn-cs"/>
              </a:rPr>
              <a:t>vorkommt</a:t>
            </a:r>
            <a:r>
              <a:rPr lang="en-US" sz="1200" b="0" i="0" kern="1200" dirty="0">
                <a:solidFill>
                  <a:schemeClr val="tx1"/>
                </a:solidFill>
                <a:effectLst/>
                <a:latin typeface="Arial" charset="0"/>
                <a:ea typeface="+mn-ea"/>
                <a:cs typeface="+mn-cs"/>
              </a:rPr>
              <a:t>. </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Die inverse </a:t>
            </a:r>
            <a:r>
              <a:rPr lang="en-US" sz="1200" b="0" i="0" kern="1200" dirty="0" err="1">
                <a:solidFill>
                  <a:schemeClr val="tx1"/>
                </a:solidFill>
                <a:effectLst/>
                <a:latin typeface="Arial" charset="0"/>
                <a:ea typeface="+mn-ea"/>
                <a:cs typeface="+mn-cs"/>
              </a:rPr>
              <a:t>Dokumenthäufigkeit</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misst</a:t>
            </a:r>
            <a:r>
              <a:rPr lang="en-US" sz="1200" b="0" i="0" kern="1200" dirty="0">
                <a:solidFill>
                  <a:schemeClr val="tx1"/>
                </a:solidFill>
                <a:effectLst/>
                <a:latin typeface="Arial" charset="0"/>
                <a:ea typeface="+mn-ea"/>
                <a:cs typeface="+mn-cs"/>
              </a:rPr>
              <a:t> die </a:t>
            </a:r>
            <a:r>
              <a:rPr lang="en-US" sz="1200" b="0" i="0" kern="1200" dirty="0" err="1">
                <a:solidFill>
                  <a:schemeClr val="tx1"/>
                </a:solidFill>
                <a:effectLst/>
                <a:latin typeface="Arial" charset="0"/>
                <a:ea typeface="+mn-ea"/>
                <a:cs typeface="+mn-cs"/>
              </a:rPr>
              <a:t>allgemeine</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Bedeutung</a:t>
            </a:r>
            <a:r>
              <a:rPr lang="en-US" sz="1200" b="0" i="0" kern="1200" dirty="0">
                <a:solidFill>
                  <a:schemeClr val="tx1"/>
                </a:solidFill>
                <a:effectLst/>
                <a:latin typeface="Arial" charset="0"/>
                <a:ea typeface="+mn-ea"/>
                <a:cs typeface="+mn-cs"/>
              </a:rPr>
              <a:t> des Terms </a:t>
            </a:r>
            <a:r>
              <a:rPr lang="en-US" sz="1200" b="0" i="0" kern="1200" dirty="0" err="1">
                <a:solidFill>
                  <a:schemeClr val="tx1"/>
                </a:solidFill>
                <a:effectLst/>
                <a:latin typeface="Arial" charset="0"/>
                <a:ea typeface="+mn-ea"/>
                <a:cs typeface="+mn-cs"/>
              </a:rPr>
              <a:t>für</a:t>
            </a:r>
            <a:r>
              <a:rPr lang="en-US" sz="1200" b="0" i="0" kern="1200" dirty="0">
                <a:solidFill>
                  <a:schemeClr val="tx1"/>
                </a:solidFill>
                <a:effectLst/>
                <a:latin typeface="Arial" charset="0"/>
                <a:ea typeface="+mn-ea"/>
                <a:cs typeface="+mn-cs"/>
              </a:rPr>
              <a:t> die </a:t>
            </a:r>
            <a:r>
              <a:rPr lang="en-US" sz="1200" b="0" i="0" kern="1200" dirty="0" err="1">
                <a:solidFill>
                  <a:schemeClr val="tx1"/>
                </a:solidFill>
                <a:effectLst/>
                <a:latin typeface="Arial" charset="0"/>
                <a:ea typeface="+mn-ea"/>
                <a:cs typeface="+mn-cs"/>
              </a:rPr>
              <a:t>Gesamtmenge</a:t>
            </a:r>
            <a:r>
              <a:rPr lang="en-US" sz="1200" b="0" i="0" kern="1200" dirty="0">
                <a:solidFill>
                  <a:schemeClr val="tx1"/>
                </a:solidFill>
                <a:effectLst/>
                <a:latin typeface="Arial" charset="0"/>
                <a:ea typeface="+mn-ea"/>
                <a:cs typeface="+mn-cs"/>
              </a:rPr>
              <a:t> der </a:t>
            </a:r>
            <a:r>
              <a:rPr lang="en-US" sz="1200" b="0" i="0" kern="1200" dirty="0" err="1">
                <a:solidFill>
                  <a:schemeClr val="tx1"/>
                </a:solidFill>
                <a:effectLst/>
                <a:latin typeface="Arial" charset="0"/>
                <a:ea typeface="+mn-ea"/>
                <a:cs typeface="+mn-cs"/>
              </a:rPr>
              <a:t>betrachteten</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Dokumente</a:t>
            </a:r>
            <a:endParaRPr lang="en-US" sz="1200" b="0" i="0" kern="1200" dirty="0">
              <a:solidFill>
                <a:schemeClr val="tx1"/>
              </a:solidFill>
              <a:effectLst/>
              <a:latin typeface="Arial" charset="0"/>
              <a:ea typeface="+mn-ea"/>
              <a:cs typeface="+mn-cs"/>
            </a:endParaRPr>
          </a:p>
          <a:p>
            <a:endParaRPr lang="en-US" sz="1200" b="0" i="0" kern="1200" dirty="0">
              <a:solidFill>
                <a:schemeClr val="tx1"/>
              </a:solidFill>
              <a:effectLst/>
              <a:latin typeface="Arial" charset="0"/>
              <a:ea typeface="+mn-ea"/>
              <a:cs typeface="+mn-cs"/>
            </a:endParaRPr>
          </a:p>
          <a:p>
            <a:r>
              <a:rPr lang="en-US" sz="1200" b="0" i="0" kern="1200" dirty="0" err="1">
                <a:solidFill>
                  <a:schemeClr val="tx1"/>
                </a:solidFill>
                <a:effectLst/>
                <a:latin typeface="Arial" charset="0"/>
                <a:ea typeface="+mn-ea"/>
                <a:cs typeface="+mn-cs"/>
              </a:rPr>
              <a:t>Tfidf</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Beurteilung</a:t>
            </a:r>
            <a:r>
              <a:rPr lang="en-US" sz="1200" b="0" i="0" kern="1200" dirty="0">
                <a:solidFill>
                  <a:schemeClr val="tx1"/>
                </a:solidFill>
                <a:effectLst/>
                <a:latin typeface="Arial" charset="0"/>
                <a:ea typeface="+mn-ea"/>
                <a:cs typeface="+mn-cs"/>
              </a:rPr>
              <a:t> der </a:t>
            </a:r>
            <a:r>
              <a:rPr lang="en-US" sz="1200" b="0" i="0" kern="1200" dirty="0" err="1">
                <a:solidFill>
                  <a:schemeClr val="tx1"/>
                </a:solidFill>
                <a:effectLst/>
                <a:latin typeface="Arial" charset="0"/>
                <a:ea typeface="+mn-ea"/>
                <a:cs typeface="+mn-cs"/>
              </a:rPr>
              <a:t>Relevanz</a:t>
            </a:r>
            <a:r>
              <a:rPr lang="en-US" sz="1200" b="0" i="0" kern="1200" dirty="0">
                <a:solidFill>
                  <a:schemeClr val="tx1"/>
                </a:solidFill>
                <a:effectLst/>
                <a:latin typeface="Arial" charset="0"/>
                <a:ea typeface="+mn-ea"/>
                <a:cs typeface="+mn-cs"/>
              </a:rPr>
              <a:t> von </a:t>
            </a:r>
            <a:r>
              <a:rPr lang="en-US" sz="1200" b="0" i="0" kern="1200" dirty="0" err="1">
                <a:solidFill>
                  <a:schemeClr val="tx1"/>
                </a:solidFill>
                <a:effectLst/>
                <a:latin typeface="Arial" charset="0"/>
                <a:ea typeface="+mn-ea"/>
                <a:cs typeface="+mn-cs"/>
              </a:rPr>
              <a:t>Termen</a:t>
            </a:r>
            <a:r>
              <a:rPr lang="en-US" sz="1200" b="0" i="0" kern="1200" dirty="0">
                <a:solidFill>
                  <a:schemeClr val="tx1"/>
                </a:solidFill>
                <a:effectLst/>
                <a:latin typeface="Arial" charset="0"/>
                <a:ea typeface="+mn-ea"/>
                <a:cs typeface="+mn-cs"/>
              </a:rPr>
              <a:t> in </a:t>
            </a:r>
            <a:r>
              <a:rPr lang="en-US" sz="1200" b="0" i="0" kern="1200" dirty="0" err="1">
                <a:solidFill>
                  <a:schemeClr val="tx1"/>
                </a:solidFill>
                <a:effectLst/>
                <a:latin typeface="Arial" charset="0"/>
                <a:ea typeface="+mn-ea"/>
                <a:cs typeface="+mn-cs"/>
              </a:rPr>
              <a:t>Dokumenten</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einer</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Dokumentenkollektion</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eingesetzt</a:t>
            </a:r>
            <a:r>
              <a:rPr lang="en-US" sz="1200" b="0" i="0" kern="1200" dirty="0">
                <a:solidFill>
                  <a:schemeClr val="tx1"/>
                </a:solidFill>
                <a:effectLst/>
                <a:latin typeface="Arial" charset="0"/>
                <a:ea typeface="+mn-ea"/>
                <a:cs typeface="+mn-cs"/>
              </a:rPr>
              <a:t>.</a:t>
            </a:r>
          </a:p>
          <a:p>
            <a:endParaRPr lang="en-US" dirty="0"/>
          </a:p>
          <a:p>
            <a:r>
              <a:rPr lang="en-US" sz="1200" b="0" i="0" kern="1200" dirty="0" err="1">
                <a:solidFill>
                  <a:schemeClr val="tx1"/>
                </a:solidFill>
                <a:effectLst/>
                <a:latin typeface="Arial" charset="0"/>
                <a:ea typeface="+mn-ea"/>
                <a:cs typeface="+mn-cs"/>
              </a:rPr>
              <a:t>Mit</a:t>
            </a:r>
            <a:r>
              <a:rPr lang="en-US" sz="1200" b="0" i="0" kern="1200" dirty="0">
                <a:solidFill>
                  <a:schemeClr val="tx1"/>
                </a:solidFill>
                <a:effectLst/>
                <a:latin typeface="Arial" charset="0"/>
                <a:ea typeface="+mn-ea"/>
                <a:cs typeface="+mn-cs"/>
              </a:rPr>
              <a:t> der so </a:t>
            </a:r>
            <a:r>
              <a:rPr lang="en-US" sz="1200" b="0" i="0" kern="1200" dirty="0" err="1">
                <a:solidFill>
                  <a:schemeClr val="tx1"/>
                </a:solidFill>
                <a:effectLst/>
                <a:latin typeface="Arial" charset="0"/>
                <a:ea typeface="+mn-ea"/>
                <a:cs typeface="+mn-cs"/>
              </a:rPr>
              <a:t>errechneten</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Gewichtung</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eines</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Wortes</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bezüglich</a:t>
            </a:r>
            <a:r>
              <a:rPr lang="en-US" sz="1200" b="0" i="0" kern="1200" dirty="0">
                <a:solidFill>
                  <a:schemeClr val="tx1"/>
                </a:solidFill>
                <a:effectLst/>
                <a:latin typeface="Arial" charset="0"/>
                <a:ea typeface="+mn-ea"/>
                <a:cs typeface="+mn-cs"/>
              </a:rPr>
              <a:t> des </a:t>
            </a:r>
            <a:r>
              <a:rPr lang="en-US" sz="1200" b="0" i="0" kern="1200" dirty="0" err="1">
                <a:solidFill>
                  <a:schemeClr val="tx1"/>
                </a:solidFill>
                <a:effectLst/>
                <a:latin typeface="Arial" charset="0"/>
                <a:ea typeface="+mn-ea"/>
                <a:cs typeface="+mn-cs"/>
              </a:rPr>
              <a:t>Dokuments</a:t>
            </a:r>
            <a:r>
              <a:rPr lang="en-US" sz="1200" b="0" i="0" kern="1200" dirty="0">
                <a:solidFill>
                  <a:schemeClr val="tx1"/>
                </a:solidFill>
                <a:effectLst/>
                <a:latin typeface="Arial" charset="0"/>
                <a:ea typeface="+mn-ea"/>
                <a:cs typeface="+mn-cs"/>
              </a:rPr>
              <a:t>, in </a:t>
            </a:r>
            <a:r>
              <a:rPr lang="en-US" sz="1200" b="0" i="0" kern="1200" dirty="0" err="1">
                <a:solidFill>
                  <a:schemeClr val="tx1"/>
                </a:solidFill>
                <a:effectLst/>
                <a:latin typeface="Arial" charset="0"/>
                <a:ea typeface="+mn-ea"/>
                <a:cs typeface="+mn-cs"/>
              </a:rPr>
              <a:t>welchem</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es</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enthalten</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ist</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können</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Dokumente</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als</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Suchtreffer</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einer</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wortbasierten</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Suche</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besser</a:t>
            </a:r>
            <a:r>
              <a:rPr lang="en-US" sz="1200" b="0" i="0" kern="1200" dirty="0">
                <a:solidFill>
                  <a:schemeClr val="tx1"/>
                </a:solidFill>
                <a:effectLst/>
                <a:latin typeface="Arial" charset="0"/>
                <a:ea typeface="+mn-ea"/>
                <a:cs typeface="+mn-cs"/>
              </a:rPr>
              <a:t> in der </a:t>
            </a:r>
            <a:r>
              <a:rPr lang="en-US" sz="1200" b="0" i="0" kern="1200" dirty="0" err="1">
                <a:solidFill>
                  <a:schemeClr val="tx1"/>
                </a:solidFill>
                <a:effectLst/>
                <a:latin typeface="Arial" charset="0"/>
                <a:ea typeface="+mn-ea"/>
                <a:cs typeface="+mn-cs"/>
              </a:rPr>
              <a:t>Trefferliste</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angeordnet</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werden</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als</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es</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beispielsweise</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über</a:t>
            </a:r>
            <a:r>
              <a:rPr lang="en-US" sz="1200" b="0" i="0" kern="1200" dirty="0">
                <a:solidFill>
                  <a:schemeClr val="tx1"/>
                </a:solidFill>
                <a:effectLst/>
                <a:latin typeface="Arial" charset="0"/>
                <a:ea typeface="+mn-ea"/>
                <a:cs typeface="+mn-cs"/>
              </a:rPr>
              <a:t> die </a:t>
            </a:r>
            <a:r>
              <a:rPr lang="en-US" sz="1200" b="0" i="0" kern="1200" dirty="0" err="1">
                <a:solidFill>
                  <a:schemeClr val="tx1"/>
                </a:solidFill>
                <a:effectLst/>
                <a:latin typeface="Arial" charset="0"/>
                <a:ea typeface="+mn-ea"/>
                <a:cs typeface="+mn-cs"/>
              </a:rPr>
              <a:t>Termfrequenz</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allein</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möglich</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wäre</a:t>
            </a:r>
            <a:endParaRPr lang="en-US" dirty="0"/>
          </a:p>
        </p:txBody>
      </p:sp>
      <p:sp>
        <p:nvSpPr>
          <p:cNvPr id="4" name="Slide Number Placeholder 3"/>
          <p:cNvSpPr>
            <a:spLocks noGrp="1"/>
          </p:cNvSpPr>
          <p:nvPr>
            <p:ph type="sldNum" sz="quarter" idx="10"/>
          </p:nvPr>
        </p:nvSpPr>
        <p:spPr/>
        <p:txBody>
          <a:bodyPr/>
          <a:lstStyle/>
          <a:p>
            <a:pPr>
              <a:defRPr/>
            </a:pPr>
            <a:fld id="{BE872EB4-39F5-46BC-817E-781613DA67A8}" type="slidenum">
              <a:rPr lang="en-US" smtClean="0"/>
              <a:pPr>
                <a:defRPr/>
              </a:pPr>
              <a:t>88</a:t>
            </a:fld>
            <a:endParaRPr lang="en-US" dirty="0"/>
          </a:p>
        </p:txBody>
      </p:sp>
    </p:spTree>
    <p:extLst>
      <p:ext uri="{BB962C8B-B14F-4D97-AF65-F5344CB8AC3E}">
        <p14:creationId xmlns:p14="http://schemas.microsoft.com/office/powerpoint/2010/main" val="17826866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289B82-5981-4952-A6D2-772336772420}" type="slidenum">
              <a:rPr lang="en-US"/>
              <a:pPr/>
              <a:t>89</a:t>
            </a:fld>
            <a:endParaRPr lang="en-US"/>
          </a:p>
        </p:txBody>
      </p:sp>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p:txBody>
          <a:bodyPr/>
          <a:lstStyle/>
          <a:p>
            <a:r>
              <a:rPr lang="en-US" dirty="0"/>
              <a:t>Concept vector based</a:t>
            </a:r>
            <a:r>
              <a:rPr lang="en-US" baseline="0" dirty="0"/>
              <a:t> measures can also be visualized using the term-document matrix.</a:t>
            </a:r>
          </a:p>
          <a:p>
            <a:endParaRPr lang="en-US" baseline="0" dirty="0"/>
          </a:p>
          <a:p>
            <a:r>
              <a:rPr lang="en-US" baseline="0" dirty="0"/>
              <a:t>However, we now use term vectors instead of document vectors.</a:t>
            </a:r>
          </a:p>
        </p:txBody>
      </p:sp>
    </p:spTree>
    <p:extLst>
      <p:ext uri="{BB962C8B-B14F-4D97-AF65-F5344CB8AC3E}">
        <p14:creationId xmlns:p14="http://schemas.microsoft.com/office/powerpoint/2010/main" val="42845882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Shouldn’t we show the context?</a:t>
            </a:r>
          </a:p>
        </p:txBody>
      </p:sp>
      <p:sp>
        <p:nvSpPr>
          <p:cNvPr id="4" name="Slide Number Placeholder 3"/>
          <p:cNvSpPr>
            <a:spLocks noGrp="1"/>
          </p:cNvSpPr>
          <p:nvPr>
            <p:ph type="sldNum" sz="quarter" idx="10"/>
          </p:nvPr>
        </p:nvSpPr>
        <p:spPr/>
        <p:txBody>
          <a:bodyPr/>
          <a:lstStyle/>
          <a:p>
            <a:pPr>
              <a:defRPr/>
            </a:pPr>
            <a:fld id="{BE872EB4-39F5-46BC-817E-781613DA67A8}" type="slidenum">
              <a:rPr lang="en-US" smtClean="0"/>
              <a:pPr>
                <a:defRPr/>
              </a:pPr>
              <a:t>91</a:t>
            </a:fld>
            <a:endParaRPr lang="en-US" dirty="0"/>
          </a:p>
        </p:txBody>
      </p:sp>
    </p:spTree>
    <p:extLst>
      <p:ext uri="{BB962C8B-B14F-4D97-AF65-F5344CB8AC3E}">
        <p14:creationId xmlns:p14="http://schemas.microsoft.com/office/powerpoint/2010/main" val="3589517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de-DE" dirty="0"/>
              <a:t>Challenge</a:t>
            </a:r>
            <a:r>
              <a:rPr lang="de-DE" baseline="0" dirty="0"/>
              <a:t> in </a:t>
            </a:r>
            <a:r>
              <a:rPr lang="de-DE" baseline="0" dirty="0" err="1"/>
              <a:t>natural</a:t>
            </a:r>
            <a:r>
              <a:rPr lang="de-DE" baseline="0" dirty="0"/>
              <a:t> </a:t>
            </a:r>
            <a:r>
              <a:rPr lang="de-DE" baseline="0" dirty="0" err="1"/>
              <a:t>language</a:t>
            </a:r>
            <a:r>
              <a:rPr lang="de-DE" baseline="0" dirty="0"/>
              <a:t>: </a:t>
            </a:r>
            <a:r>
              <a:rPr lang="de-DE" baseline="0" dirty="0" err="1"/>
              <a:t>ambiguity</a:t>
            </a:r>
            <a:endParaRPr lang="de-DE" dirty="0"/>
          </a:p>
          <a:p>
            <a:endParaRPr lang="de-DE" dirty="0"/>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92</a:t>
            </a:fld>
            <a:endParaRPr lang="en-US"/>
          </a:p>
        </p:txBody>
      </p:sp>
    </p:spTree>
    <p:extLst>
      <p:ext uri="{BB962C8B-B14F-4D97-AF65-F5344CB8AC3E}">
        <p14:creationId xmlns:p14="http://schemas.microsoft.com/office/powerpoint/2010/main" val="2661201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5</a:t>
            </a:fld>
            <a:endParaRPr lang="en-US"/>
          </a:p>
        </p:txBody>
      </p:sp>
    </p:spTree>
    <p:extLst>
      <p:ext uri="{BB962C8B-B14F-4D97-AF65-F5344CB8AC3E}">
        <p14:creationId xmlns:p14="http://schemas.microsoft.com/office/powerpoint/2010/main" val="4206561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de-DE" dirty="0"/>
              <a:t>Challenge</a:t>
            </a:r>
            <a:r>
              <a:rPr lang="de-DE" baseline="0" dirty="0"/>
              <a:t> in </a:t>
            </a:r>
            <a:r>
              <a:rPr lang="de-DE" baseline="0" dirty="0" err="1"/>
              <a:t>natural</a:t>
            </a:r>
            <a:r>
              <a:rPr lang="de-DE" baseline="0" dirty="0"/>
              <a:t> </a:t>
            </a:r>
            <a:r>
              <a:rPr lang="de-DE" baseline="0" dirty="0" err="1"/>
              <a:t>language</a:t>
            </a:r>
            <a:r>
              <a:rPr lang="de-DE" baseline="0" dirty="0"/>
              <a:t>: </a:t>
            </a:r>
            <a:r>
              <a:rPr lang="de-DE" baseline="0" dirty="0" err="1"/>
              <a:t>ambiguity</a:t>
            </a:r>
            <a:endParaRPr lang="de-DE" dirty="0"/>
          </a:p>
          <a:p>
            <a:endParaRPr lang="de-DE" dirty="0"/>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93</a:t>
            </a:fld>
            <a:endParaRPr lang="en-US"/>
          </a:p>
        </p:txBody>
      </p:sp>
    </p:spTree>
    <p:extLst>
      <p:ext uri="{BB962C8B-B14F-4D97-AF65-F5344CB8AC3E}">
        <p14:creationId xmlns:p14="http://schemas.microsoft.com/office/powerpoint/2010/main" val="4084161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a:defRPr/>
            </a:pPr>
            <a:fld id="{BE872EB4-39F5-46BC-817E-781613DA67A8}" type="slidenum">
              <a:rPr lang="en-US" smtClean="0"/>
              <a:pPr>
                <a:defRPr/>
              </a:pPr>
              <a:t>94</a:t>
            </a:fld>
            <a:endParaRPr lang="en-US" dirty="0"/>
          </a:p>
        </p:txBody>
      </p:sp>
    </p:spTree>
    <p:extLst>
      <p:ext uri="{BB962C8B-B14F-4D97-AF65-F5344CB8AC3E}">
        <p14:creationId xmlns:p14="http://schemas.microsoft.com/office/powerpoint/2010/main" val="14460278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a:defRPr/>
            </a:pPr>
            <a:fld id="{BE872EB4-39F5-46BC-817E-781613DA67A8}" type="slidenum">
              <a:rPr lang="en-US" smtClean="0"/>
              <a:pPr>
                <a:defRPr/>
              </a:pPr>
              <a:t>96</a:t>
            </a:fld>
            <a:endParaRPr lang="en-US" dirty="0"/>
          </a:p>
        </p:txBody>
      </p:sp>
    </p:spTree>
    <p:extLst>
      <p:ext uri="{BB962C8B-B14F-4D97-AF65-F5344CB8AC3E}">
        <p14:creationId xmlns:p14="http://schemas.microsoft.com/office/powerpoint/2010/main" val="38293710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a:defRPr/>
            </a:pPr>
            <a:fld id="{BE872EB4-39F5-46BC-817E-781613DA67A8}" type="slidenum">
              <a:rPr lang="en-US" smtClean="0"/>
              <a:pPr>
                <a:defRPr/>
              </a:pPr>
              <a:t>103</a:t>
            </a:fld>
            <a:endParaRPr lang="en-US" dirty="0"/>
          </a:p>
        </p:txBody>
      </p:sp>
    </p:spTree>
    <p:extLst>
      <p:ext uri="{BB962C8B-B14F-4D97-AF65-F5344CB8AC3E}">
        <p14:creationId xmlns:p14="http://schemas.microsoft.com/office/powerpoint/2010/main" val="29703906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a:defRPr/>
            </a:pPr>
            <a:fld id="{BE872EB4-39F5-46BC-817E-781613DA67A8}" type="slidenum">
              <a:rPr lang="en-US" smtClean="0"/>
              <a:pPr>
                <a:defRPr/>
              </a:pPr>
              <a:t>104</a:t>
            </a:fld>
            <a:endParaRPr lang="en-US" dirty="0"/>
          </a:p>
        </p:txBody>
      </p:sp>
    </p:spTree>
    <p:extLst>
      <p:ext uri="{BB962C8B-B14F-4D97-AF65-F5344CB8AC3E}">
        <p14:creationId xmlns:p14="http://schemas.microsoft.com/office/powerpoint/2010/main" val="24669310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a:defRPr/>
            </a:pPr>
            <a:fld id="{BE872EB4-39F5-46BC-817E-781613DA67A8}" type="slidenum">
              <a:rPr lang="en-US" smtClean="0"/>
              <a:pPr>
                <a:defRPr/>
              </a:pPr>
              <a:t>105</a:t>
            </a:fld>
            <a:endParaRPr lang="en-US" dirty="0"/>
          </a:p>
        </p:txBody>
      </p:sp>
    </p:spTree>
    <p:extLst>
      <p:ext uri="{BB962C8B-B14F-4D97-AF65-F5344CB8AC3E}">
        <p14:creationId xmlns:p14="http://schemas.microsoft.com/office/powerpoint/2010/main" val="40540316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Examples</a:t>
            </a:r>
            <a:r>
              <a:rPr lang="de-DE" baseline="0" dirty="0"/>
              <a:t> from Nils vocab file</a:t>
            </a:r>
          </a:p>
          <a:p>
            <a:r>
              <a:rPr lang="de-DE" baseline="0" dirty="0"/>
              <a:t>Make the point: How do we know this is </a:t>
            </a:r>
            <a:r>
              <a:rPr lang="de-DE" baseline="0" dirty="0" err="1"/>
              <a:t>useful</a:t>
            </a:r>
            <a:r>
              <a:rPr lang="de-DE" baseline="0" dirty="0"/>
              <a:t>? Not </a:t>
            </a:r>
            <a:r>
              <a:rPr lang="de-DE" baseline="0" dirty="0" err="1"/>
              <a:t>interpretable</a:t>
            </a:r>
            <a:r>
              <a:rPr lang="de-DE" baseline="0" dirty="0"/>
              <a:t>. And what do we do with it?</a:t>
            </a:r>
            <a:endParaRPr lang="de-DE" dirty="0"/>
          </a:p>
        </p:txBody>
      </p:sp>
      <p:sp>
        <p:nvSpPr>
          <p:cNvPr id="4" name="Slide Number Placeholder 3"/>
          <p:cNvSpPr>
            <a:spLocks noGrp="1"/>
          </p:cNvSpPr>
          <p:nvPr>
            <p:ph type="sldNum" sz="quarter" idx="10"/>
          </p:nvPr>
        </p:nvSpPr>
        <p:spPr/>
        <p:txBody>
          <a:bodyPr/>
          <a:lstStyle/>
          <a:p>
            <a:fld id="{949DDCE9-C5F2-4F55-B317-41FB9EF39389}" type="slidenum">
              <a:rPr lang="de-DE" smtClean="0"/>
              <a:t>107</a:t>
            </a:fld>
            <a:endParaRPr lang="de-DE"/>
          </a:p>
        </p:txBody>
      </p:sp>
    </p:spTree>
    <p:extLst>
      <p:ext uri="{BB962C8B-B14F-4D97-AF65-F5344CB8AC3E}">
        <p14:creationId xmlns:p14="http://schemas.microsoft.com/office/powerpoint/2010/main" val="8602435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289B82-5981-4952-A6D2-772336772420}" type="slidenum">
              <a:rPr lang="en-US"/>
              <a:pPr/>
              <a:t>109</a:t>
            </a:fld>
            <a:endParaRPr lang="en-US"/>
          </a:p>
        </p:txBody>
      </p:sp>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p:txBody>
          <a:bodyPr/>
          <a:lstStyle/>
          <a:p>
            <a:r>
              <a:rPr lang="en-US" dirty="0"/>
              <a:t>Concept vector based</a:t>
            </a:r>
            <a:r>
              <a:rPr lang="en-US" baseline="0" dirty="0"/>
              <a:t> measures can also be visualized using the term-document matrix.</a:t>
            </a:r>
          </a:p>
          <a:p>
            <a:endParaRPr lang="en-US" baseline="0" dirty="0"/>
          </a:p>
          <a:p>
            <a:r>
              <a:rPr lang="en-US" baseline="0" dirty="0"/>
              <a:t>However, we now use term vectors instead of document vectors.</a:t>
            </a:r>
          </a:p>
        </p:txBody>
      </p:sp>
    </p:spTree>
    <p:extLst>
      <p:ext uri="{BB962C8B-B14F-4D97-AF65-F5344CB8AC3E}">
        <p14:creationId xmlns:p14="http://schemas.microsoft.com/office/powerpoint/2010/main" val="22129186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Usually, embeddings are either</a:t>
            </a:r>
            <a:r>
              <a:rPr lang="de-DE" baseline="0" dirty="0"/>
              <a:t> better at semantic tasks or at syntactic tasks</a:t>
            </a:r>
            <a:endParaRPr lang="de-DE" dirty="0"/>
          </a:p>
        </p:txBody>
      </p:sp>
      <p:sp>
        <p:nvSpPr>
          <p:cNvPr id="4" name="Slide Number Placeholder 3"/>
          <p:cNvSpPr>
            <a:spLocks noGrp="1"/>
          </p:cNvSpPr>
          <p:nvPr>
            <p:ph type="sldNum" sz="quarter" idx="10"/>
          </p:nvPr>
        </p:nvSpPr>
        <p:spPr/>
        <p:txBody>
          <a:bodyPr/>
          <a:lstStyle/>
          <a:p>
            <a:fld id="{949DDCE9-C5F2-4F55-B317-41FB9EF39389}" type="slidenum">
              <a:rPr lang="de-DE" smtClean="0"/>
              <a:t>110</a:t>
            </a:fld>
            <a:endParaRPr lang="de-DE"/>
          </a:p>
        </p:txBody>
      </p:sp>
    </p:spTree>
    <p:extLst>
      <p:ext uri="{BB962C8B-B14F-4D97-AF65-F5344CB8AC3E}">
        <p14:creationId xmlns:p14="http://schemas.microsoft.com/office/powerpoint/2010/main" val="28610150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Usually, embeddings are either</a:t>
            </a:r>
            <a:r>
              <a:rPr lang="de-DE" baseline="0" dirty="0"/>
              <a:t> better at semantic tasks or at syntactic tasks</a:t>
            </a:r>
            <a:endParaRPr lang="de-DE" dirty="0"/>
          </a:p>
        </p:txBody>
      </p:sp>
      <p:sp>
        <p:nvSpPr>
          <p:cNvPr id="4" name="Slide Number Placeholder 3"/>
          <p:cNvSpPr>
            <a:spLocks noGrp="1"/>
          </p:cNvSpPr>
          <p:nvPr>
            <p:ph type="sldNum" sz="quarter" idx="10"/>
          </p:nvPr>
        </p:nvSpPr>
        <p:spPr/>
        <p:txBody>
          <a:bodyPr/>
          <a:lstStyle/>
          <a:p>
            <a:fld id="{949DDCE9-C5F2-4F55-B317-41FB9EF39389}" type="slidenum">
              <a:rPr lang="de-DE" smtClean="0"/>
              <a:t>111</a:t>
            </a:fld>
            <a:endParaRPr lang="de-DE"/>
          </a:p>
        </p:txBody>
      </p:sp>
    </p:spTree>
    <p:extLst>
      <p:ext uri="{BB962C8B-B14F-4D97-AF65-F5344CB8AC3E}">
        <p14:creationId xmlns:p14="http://schemas.microsoft.com/office/powerpoint/2010/main" val="3530054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a:t>Easier</a:t>
            </a:r>
            <a:r>
              <a:rPr lang="de-DE" dirty="0"/>
              <a:t> </a:t>
            </a:r>
            <a:r>
              <a:rPr lang="de-DE" dirty="0" err="1"/>
              <a:t>for</a:t>
            </a:r>
            <a:r>
              <a:rPr lang="de-DE" dirty="0"/>
              <a:t> </a:t>
            </a:r>
            <a:r>
              <a:rPr lang="de-DE" dirty="0" err="1"/>
              <a:t>words</a:t>
            </a:r>
            <a:r>
              <a:rPr lang="de-DE" dirty="0"/>
              <a:t>.</a:t>
            </a:r>
          </a:p>
          <a:p>
            <a:r>
              <a:rPr lang="de-DE" dirty="0" err="1"/>
              <a:t>domain</a:t>
            </a:r>
            <a:r>
              <a:rPr lang="de-DE" dirty="0"/>
              <a:t> </a:t>
            </a:r>
            <a:r>
              <a:rPr lang="de-DE" dirty="0" err="1"/>
              <a:t>specificity</a:t>
            </a:r>
            <a:r>
              <a:rPr lang="de-DE" dirty="0"/>
              <a:t> </a:t>
            </a:r>
            <a:r>
              <a:rPr lang="de-DE" dirty="0" err="1"/>
              <a:t>is</a:t>
            </a:r>
            <a:r>
              <a:rPr lang="de-DE" dirty="0"/>
              <a:t> a </a:t>
            </a:r>
            <a:r>
              <a:rPr lang="de-DE" dirty="0" err="1"/>
              <a:t>problem</a:t>
            </a:r>
            <a:endParaRPr lang="de-DE" dirty="0"/>
          </a:p>
          <a:p>
            <a:r>
              <a:rPr lang="de-DE" dirty="0"/>
              <a:t>Opera – </a:t>
            </a:r>
            <a:r>
              <a:rPr lang="de-DE" dirty="0" err="1"/>
              <a:t>browser</a:t>
            </a:r>
            <a:endParaRPr lang="de-DE" dirty="0"/>
          </a:p>
          <a:p>
            <a:r>
              <a:rPr lang="de-DE" dirty="0"/>
              <a:t>Opera – </a:t>
            </a:r>
            <a:r>
              <a:rPr lang="de-DE" dirty="0" err="1"/>
              <a:t>singer</a:t>
            </a:r>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7</a:t>
            </a:fld>
            <a:endParaRPr lang="en-US"/>
          </a:p>
        </p:txBody>
      </p:sp>
    </p:spTree>
    <p:extLst>
      <p:ext uri="{BB962C8B-B14F-4D97-AF65-F5344CB8AC3E}">
        <p14:creationId xmlns:p14="http://schemas.microsoft.com/office/powerpoint/2010/main" val="21246687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a:defRPr/>
            </a:pPr>
            <a:fld id="{BE872EB4-39F5-46BC-817E-781613DA67A8}" type="slidenum">
              <a:rPr lang="en-US" smtClean="0"/>
              <a:pPr>
                <a:defRPr/>
              </a:pPr>
              <a:t>124</a:t>
            </a:fld>
            <a:endParaRPr lang="en-US" dirty="0"/>
          </a:p>
        </p:txBody>
      </p:sp>
    </p:spTree>
    <p:extLst>
      <p:ext uri="{BB962C8B-B14F-4D97-AF65-F5344CB8AC3E}">
        <p14:creationId xmlns:p14="http://schemas.microsoft.com/office/powerpoint/2010/main" val="8980845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a:defRPr/>
            </a:pPr>
            <a:fld id="{BE872EB4-39F5-46BC-817E-781613DA67A8}" type="slidenum">
              <a:rPr lang="en-US" smtClean="0"/>
              <a:pPr>
                <a:defRPr/>
              </a:pPr>
              <a:t>130</a:t>
            </a:fld>
            <a:endParaRPr lang="en-US" dirty="0"/>
          </a:p>
        </p:txBody>
      </p:sp>
    </p:spTree>
    <p:extLst>
      <p:ext uri="{BB962C8B-B14F-4D97-AF65-F5344CB8AC3E}">
        <p14:creationId xmlns:p14="http://schemas.microsoft.com/office/powerpoint/2010/main" val="18256083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a:defRPr/>
            </a:pPr>
            <a:fld id="{BE872EB4-39F5-46BC-817E-781613DA67A8}" type="slidenum">
              <a:rPr lang="en-US" smtClean="0"/>
              <a:pPr>
                <a:defRPr/>
              </a:pPr>
              <a:t>132</a:t>
            </a:fld>
            <a:endParaRPr lang="en-US" dirty="0"/>
          </a:p>
        </p:txBody>
      </p:sp>
    </p:spTree>
    <p:extLst>
      <p:ext uri="{BB962C8B-B14F-4D97-AF65-F5344CB8AC3E}">
        <p14:creationId xmlns:p14="http://schemas.microsoft.com/office/powerpoint/2010/main" val="29467031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kern="1200" dirty="0">
                <a:latin typeface="Arial" charset="0"/>
                <a:hlinkClick r:id="rId3"/>
              </a:rPr>
              <a:t>McCormick, C. (2017, January 11). Word2Vec Tutorial Part 2 - Negative Sampling.</a:t>
            </a:r>
            <a:endParaRPr lang="de-DE" kern="1200" dirty="0">
              <a:latin typeface="Arial" charset="0"/>
            </a:endParaRPr>
          </a:p>
          <a:p>
            <a:r>
              <a:rPr lang="de-DE" b="1" kern="1200" dirty="0">
                <a:latin typeface="Arial" charset="0"/>
                <a:hlinkClick r:id="rId4"/>
              </a:rPr>
              <a:t>word2vec Parameter Learning Explained, Xin Rong</a:t>
            </a:r>
            <a:endParaRPr lang="de-DE" kern="1200" dirty="0">
              <a:latin typeface="Arial" charset="0"/>
            </a:endParaRPr>
          </a:p>
          <a:p>
            <a:r>
              <a:rPr lang="de-DE" b="1" kern="1200" dirty="0">
                <a:latin typeface="Arial" charset="0"/>
                <a:hlinkClick r:id="rId5"/>
              </a:rPr>
              <a:t>https://code.google.com/archive/p/word2vec/</a:t>
            </a:r>
            <a:endParaRPr lang="de-DE" kern="1200" dirty="0">
              <a:latin typeface="Arial" charset="0"/>
            </a:endParaRPr>
          </a:p>
          <a:p>
            <a:r>
              <a:rPr lang="de-DE" b="1" kern="1200" dirty="0">
                <a:latin typeface="Arial" charset="0"/>
                <a:hlinkClick r:id="rId6"/>
              </a:rPr>
              <a:t>Stanford NLP with Deep Learning: Lecture 2 - Word Vector Representations: word2vec</a:t>
            </a:r>
            <a:endParaRPr lang="de-DE" b="1" kern="1200" dirty="0">
              <a:latin typeface="Arial" charset="0"/>
            </a:endParaRPr>
          </a:p>
          <a:p>
            <a:endParaRPr lang="de-DE" dirty="0"/>
          </a:p>
        </p:txBody>
      </p:sp>
      <p:sp>
        <p:nvSpPr>
          <p:cNvPr id="4" name="Slide Number Placeholder 3"/>
          <p:cNvSpPr>
            <a:spLocks noGrp="1"/>
          </p:cNvSpPr>
          <p:nvPr>
            <p:ph type="sldNum" sz="quarter" idx="5"/>
          </p:nvPr>
        </p:nvSpPr>
        <p:spPr/>
        <p:txBody>
          <a:bodyPr/>
          <a:lstStyle/>
          <a:p>
            <a:pPr>
              <a:defRPr/>
            </a:pPr>
            <a:fld id="{BE872EB4-39F5-46BC-817E-781613DA67A8}" type="slidenum">
              <a:rPr lang="en-US" smtClean="0"/>
              <a:pPr>
                <a:defRPr/>
              </a:pPr>
              <a:t>133</a:t>
            </a:fld>
            <a:endParaRPr lang="en-US" dirty="0"/>
          </a:p>
        </p:txBody>
      </p:sp>
    </p:spTree>
    <p:extLst>
      <p:ext uri="{BB962C8B-B14F-4D97-AF65-F5344CB8AC3E}">
        <p14:creationId xmlns:p14="http://schemas.microsoft.com/office/powerpoint/2010/main" val="5372908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a:defRPr/>
            </a:pPr>
            <a:fld id="{BE872EB4-39F5-46BC-817E-781613DA67A8}" type="slidenum">
              <a:rPr lang="en-US" smtClean="0"/>
              <a:pPr>
                <a:defRPr/>
              </a:pPr>
              <a:t>134</a:t>
            </a:fld>
            <a:endParaRPr lang="en-US" dirty="0"/>
          </a:p>
        </p:txBody>
      </p:sp>
    </p:spTree>
    <p:extLst>
      <p:ext uri="{BB962C8B-B14F-4D97-AF65-F5344CB8AC3E}">
        <p14:creationId xmlns:p14="http://schemas.microsoft.com/office/powerpoint/2010/main" val="3144934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7758A87A-CA99-4DC2-9BB3-48801BBBF59E}" type="slidenum">
              <a:rPr lang="en-US"/>
              <a:pPr/>
              <a:t>8</a:t>
            </a:fld>
            <a:endParaRPr lang="en-US"/>
          </a:p>
        </p:txBody>
      </p:sp>
      <p:sp>
        <p:nvSpPr>
          <p:cNvPr id="3584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p:spPr>
        <p:txBody>
          <a:bodyPr wrap="none" anchor="ctr"/>
          <a:lstStyle/>
          <a:p>
            <a:endParaRPr lang="de-DE"/>
          </a:p>
        </p:txBody>
      </p:sp>
      <p:sp>
        <p:nvSpPr>
          <p:cNvPr id="35842" name="Rectangle 2"/>
          <p:cNvSpPr txBox="1">
            <a:spLocks noGrp="1" noChangeArrowheads="1"/>
          </p:cNvSpPr>
          <p:nvPr>
            <p:ph type="body"/>
          </p:nvPr>
        </p:nvSpPr>
        <p:spPr bwMode="auto">
          <a:xfrm>
            <a:off x="685800" y="4343400"/>
            <a:ext cx="5486400" cy="4114800"/>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919556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err="1"/>
              <a:t>Precedence</a:t>
            </a:r>
            <a:r>
              <a:rPr lang="de-DE" dirty="0"/>
              <a:t> </a:t>
            </a:r>
            <a:r>
              <a:rPr lang="de-DE" dirty="0" err="1"/>
              <a:t>retrieval</a:t>
            </a:r>
            <a:r>
              <a:rPr lang="de-DE" dirty="0"/>
              <a:t> </a:t>
            </a:r>
            <a:r>
              <a:rPr lang="de-DE" dirty="0" err="1"/>
              <a:t>of</a:t>
            </a:r>
            <a:r>
              <a:rPr lang="de-DE" dirty="0"/>
              <a:t> </a:t>
            </a:r>
            <a:r>
              <a:rPr lang="de-DE" b="1" dirty="0"/>
              <a:t>legal </a:t>
            </a:r>
            <a:r>
              <a:rPr lang="de-DE" b="1" dirty="0" err="1"/>
              <a:t>documents</a:t>
            </a:r>
            <a:r>
              <a:rPr lang="de-DE" dirty="0"/>
              <a:t> </a:t>
            </a:r>
            <a:r>
              <a:rPr lang="de-DE" dirty="0" err="1"/>
              <a:t>is</a:t>
            </a:r>
            <a:r>
              <a:rPr lang="de-DE" dirty="0"/>
              <a:t> an </a:t>
            </a:r>
            <a:r>
              <a:rPr lang="de-DE" dirty="0" err="1"/>
              <a:t>information</a:t>
            </a:r>
            <a:r>
              <a:rPr lang="de-DE" dirty="0"/>
              <a:t> </a:t>
            </a:r>
            <a:r>
              <a:rPr lang="de-DE" dirty="0" err="1"/>
              <a:t>retrieval</a:t>
            </a:r>
            <a:r>
              <a:rPr lang="de-DE" dirty="0"/>
              <a:t> </a:t>
            </a:r>
            <a:r>
              <a:rPr lang="de-DE" dirty="0" err="1"/>
              <a:t>task</a:t>
            </a:r>
            <a:r>
              <a:rPr lang="de-DE" dirty="0"/>
              <a:t> </a:t>
            </a:r>
            <a:r>
              <a:rPr lang="de-DE" dirty="0" err="1"/>
              <a:t>to</a:t>
            </a:r>
            <a:r>
              <a:rPr lang="de-DE" dirty="0"/>
              <a:t> </a:t>
            </a:r>
            <a:r>
              <a:rPr lang="de-DE" dirty="0" err="1"/>
              <a:t>retrieve</a:t>
            </a:r>
            <a:r>
              <a:rPr lang="de-DE" dirty="0"/>
              <a:t> </a:t>
            </a:r>
            <a:r>
              <a:rPr lang="de-DE" dirty="0" err="1"/>
              <a:t>prior</a:t>
            </a:r>
            <a:r>
              <a:rPr lang="de-DE" dirty="0"/>
              <a:t> </a:t>
            </a:r>
            <a:r>
              <a:rPr lang="de-DE" dirty="0" err="1"/>
              <a:t>case</a:t>
            </a:r>
            <a:r>
              <a:rPr lang="de-DE" dirty="0"/>
              <a:t> </a:t>
            </a:r>
            <a:r>
              <a:rPr lang="de-DE" dirty="0" err="1"/>
              <a:t>documents</a:t>
            </a:r>
            <a:r>
              <a:rPr lang="de-DE" dirty="0"/>
              <a:t> </a:t>
            </a:r>
            <a:r>
              <a:rPr lang="de-DE" dirty="0" err="1"/>
              <a:t>that</a:t>
            </a:r>
            <a:r>
              <a:rPr lang="de-DE" dirty="0"/>
              <a:t> </a:t>
            </a:r>
            <a:r>
              <a:rPr lang="de-DE" dirty="0" err="1"/>
              <a:t>are</a:t>
            </a:r>
            <a:r>
              <a:rPr lang="de-DE" dirty="0"/>
              <a:t> </a:t>
            </a:r>
            <a:r>
              <a:rPr lang="de-DE" dirty="0" err="1"/>
              <a:t>related</a:t>
            </a:r>
            <a:r>
              <a:rPr lang="de-DE" dirty="0"/>
              <a:t> </a:t>
            </a:r>
            <a:r>
              <a:rPr lang="de-DE" dirty="0" err="1"/>
              <a:t>to</a:t>
            </a:r>
            <a:r>
              <a:rPr lang="de-DE" dirty="0"/>
              <a:t> a </a:t>
            </a:r>
            <a:r>
              <a:rPr lang="de-DE" dirty="0" err="1"/>
              <a:t>given</a:t>
            </a:r>
            <a:r>
              <a:rPr lang="de-DE" dirty="0"/>
              <a:t> </a:t>
            </a:r>
            <a:r>
              <a:rPr lang="de-DE" dirty="0" err="1"/>
              <a:t>case</a:t>
            </a:r>
            <a:r>
              <a:rPr lang="de-DE" dirty="0"/>
              <a:t> </a:t>
            </a:r>
            <a:r>
              <a:rPr lang="de-DE" dirty="0" err="1"/>
              <a:t>document</a:t>
            </a:r>
            <a:r>
              <a:rPr lang="de-DE" dirty="0"/>
              <a:t>.</a:t>
            </a:r>
          </a:p>
          <a:p>
            <a:endParaRPr lang="de-DE" dirty="0"/>
          </a:p>
        </p:txBody>
      </p:sp>
      <p:sp>
        <p:nvSpPr>
          <p:cNvPr id="4" name="Slide Number Placeholder 3"/>
          <p:cNvSpPr>
            <a:spLocks noGrp="1"/>
          </p:cNvSpPr>
          <p:nvPr>
            <p:ph type="sldNum" sz="quarter" idx="5"/>
          </p:nvPr>
        </p:nvSpPr>
        <p:spPr/>
        <p:txBody>
          <a:bodyPr/>
          <a:lstStyle/>
          <a:p>
            <a:pPr>
              <a:defRPr/>
            </a:pPr>
            <a:fld id="{BE872EB4-39F5-46BC-817E-781613DA67A8}" type="slidenum">
              <a:rPr lang="en-US" smtClean="0"/>
              <a:pPr>
                <a:defRPr/>
              </a:pPr>
              <a:t>10</a:t>
            </a:fld>
            <a:endParaRPr lang="en-US" dirty="0"/>
          </a:p>
        </p:txBody>
      </p:sp>
    </p:spTree>
    <p:extLst>
      <p:ext uri="{BB962C8B-B14F-4D97-AF65-F5344CB8AC3E}">
        <p14:creationId xmlns:p14="http://schemas.microsoft.com/office/powerpoint/2010/main" val="4146055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E872EB4-39F5-46BC-817E-781613DA67A8}" type="slidenum">
              <a:rPr lang="en-US" smtClean="0"/>
              <a:pPr>
                <a:defRPr/>
              </a:pPr>
              <a:t>19</a:t>
            </a:fld>
            <a:endParaRPr lang="en-US" dirty="0"/>
          </a:p>
        </p:txBody>
      </p:sp>
    </p:spTree>
    <p:extLst>
      <p:ext uri="{BB962C8B-B14F-4D97-AF65-F5344CB8AC3E}">
        <p14:creationId xmlns:p14="http://schemas.microsoft.com/office/powerpoint/2010/main" val="80717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754CF808-7433-44BC-B215-7C6C26A6650B}" type="slidenum">
              <a:rPr lang="en-US"/>
              <a:pPr/>
              <a:t>20</a:t>
            </a:fld>
            <a:endParaRPr lang="en-US"/>
          </a:p>
        </p:txBody>
      </p:sp>
      <p:sp>
        <p:nvSpPr>
          <p:cNvPr id="4812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8130" name="Rectangle 2"/>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844505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13" name="Grafik 11" descr="schmuckgrafik1.tif"/>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1763" y="523875"/>
            <a:ext cx="8782050" cy="107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Bild 14" descr="logo+claim.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48500" y="685800"/>
            <a:ext cx="1866900" cy="806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Line 7"/>
          <p:cNvSpPr>
            <a:spLocks noChangeShapeType="1"/>
          </p:cNvSpPr>
          <p:nvPr/>
        </p:nvSpPr>
        <p:spPr bwMode="auto">
          <a:xfrm>
            <a:off x="252413" y="6489700"/>
            <a:ext cx="8640762" cy="0"/>
          </a:xfrm>
          <a:prstGeom prst="line">
            <a:avLst/>
          </a:prstGeom>
          <a:noFill/>
          <a:ln w="7620">
            <a:solidFill>
              <a:srgbClr val="000000"/>
            </a:solidFill>
            <a:round/>
            <a:headEnd/>
            <a:tailEnd/>
          </a:ln>
        </p:spPr>
        <p:txBody>
          <a:bodyPr/>
          <a:lstStyle/>
          <a:p>
            <a:pPr>
              <a:defRPr/>
            </a:pPr>
            <a:endParaRPr lang="en-US" noProof="0" dirty="0"/>
          </a:p>
        </p:txBody>
      </p:sp>
      <p:sp>
        <p:nvSpPr>
          <p:cNvPr id="8" name="Line 8"/>
          <p:cNvSpPr>
            <a:spLocks noChangeShapeType="1"/>
          </p:cNvSpPr>
          <p:nvPr/>
        </p:nvSpPr>
        <p:spPr bwMode="auto">
          <a:xfrm>
            <a:off x="252413" y="6489700"/>
            <a:ext cx="8640762" cy="0"/>
          </a:xfrm>
          <a:prstGeom prst="line">
            <a:avLst/>
          </a:prstGeom>
          <a:noFill/>
          <a:ln w="7620">
            <a:solidFill>
              <a:srgbClr val="000000"/>
            </a:solidFill>
            <a:round/>
            <a:headEnd/>
            <a:tailEnd/>
          </a:ln>
        </p:spPr>
        <p:txBody>
          <a:bodyPr/>
          <a:lstStyle/>
          <a:p>
            <a:pPr>
              <a:defRPr/>
            </a:pPr>
            <a:endParaRPr lang="en-US" noProof="0" dirty="0"/>
          </a:p>
        </p:txBody>
      </p:sp>
      <p:sp>
        <p:nvSpPr>
          <p:cNvPr id="7171" name="Rectangle 3"/>
          <p:cNvSpPr>
            <a:spLocks noGrp="1" noChangeArrowheads="1"/>
          </p:cNvSpPr>
          <p:nvPr>
            <p:ph type="ctrTitle"/>
          </p:nvPr>
        </p:nvSpPr>
        <p:spPr>
          <a:xfrm>
            <a:off x="358775" y="1879600"/>
            <a:ext cx="6734175" cy="577850"/>
          </a:xfrm>
        </p:spPr>
        <p:txBody>
          <a:bodyPr anchor="t"/>
          <a:lstStyle>
            <a:lvl1pPr>
              <a:defRPr sz="2800">
                <a:solidFill>
                  <a:schemeClr val="tx1"/>
                </a:solidFill>
              </a:defRPr>
            </a:lvl1pPr>
          </a:lstStyle>
          <a:p>
            <a:r>
              <a:rPr lang="en-US" noProof="0"/>
              <a:t>Titelmasterformat durch Klicken bearbeiten</a:t>
            </a:r>
          </a:p>
        </p:txBody>
      </p:sp>
      <p:sp>
        <p:nvSpPr>
          <p:cNvPr id="7172" name="Rectangle 4"/>
          <p:cNvSpPr>
            <a:spLocks noGrp="1" noChangeArrowheads="1"/>
          </p:cNvSpPr>
          <p:nvPr>
            <p:ph type="subTitle" idx="1"/>
          </p:nvPr>
        </p:nvSpPr>
        <p:spPr>
          <a:xfrm>
            <a:off x="358775" y="2789238"/>
            <a:ext cx="6734175" cy="944562"/>
          </a:xfrm>
        </p:spPr>
        <p:txBody>
          <a:bodyPr lIns="0" tIns="0" rIns="0" bIns="0"/>
          <a:lstStyle>
            <a:lvl1pPr marL="0" indent="0">
              <a:spcBef>
                <a:spcPct val="0"/>
              </a:spcBef>
              <a:buFont typeface="Wingdings" pitchFamily="2" charset="2"/>
              <a:buNone/>
              <a:defRPr b="1">
                <a:solidFill>
                  <a:schemeClr val="tx1"/>
                </a:solidFill>
              </a:defRPr>
            </a:lvl1pPr>
          </a:lstStyle>
          <a:p>
            <a:r>
              <a:rPr lang="en-US" noProof="0"/>
              <a:t>Formatvorlage des </a:t>
            </a:r>
          </a:p>
          <a:p>
            <a:r>
              <a:rPr lang="en-US" noProof="0"/>
              <a:t>Untertitelmasters durch </a:t>
            </a:r>
          </a:p>
          <a:p>
            <a:r>
              <a:rPr lang="en-US" noProof="0"/>
              <a:t>Klicken bearbeiten</a:t>
            </a:r>
          </a:p>
        </p:txBody>
      </p:sp>
      <p:sp>
        <p:nvSpPr>
          <p:cNvPr id="12" name="Rectangle 9"/>
          <p:cNvSpPr>
            <a:spLocks noGrp="1" noChangeArrowheads="1"/>
          </p:cNvSpPr>
          <p:nvPr>
            <p:ph type="ftr" sz="quarter" idx="10"/>
          </p:nvPr>
        </p:nvSpPr>
        <p:spPr>
          <a:xfrm>
            <a:off x="358775" y="6544337"/>
            <a:ext cx="7958138" cy="231775"/>
          </a:xfrm>
        </p:spPr>
        <p:txBody>
          <a:bodyPr/>
          <a:lstStyle>
            <a:lvl1pPr>
              <a:defRPr/>
            </a:lvl1pPr>
          </a:lstStyle>
          <a:p>
            <a:pPr>
              <a:defRPr/>
            </a:pPr>
            <a:endParaRPr 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  Computer Science Department |  Ubiquitous Knowledge Processing Lab |</a:t>
            </a:r>
            <a:endParaRPr lang="de-D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732588" y="488950"/>
            <a:ext cx="2159000" cy="5892800"/>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250825" y="488950"/>
            <a:ext cx="6329363" cy="5892800"/>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  Computer Science Department |  Ubiquitous Knowledge Processing Lab |</a:t>
            </a:r>
            <a:endParaRPr lang="de-DE"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58775" y="488950"/>
            <a:ext cx="6877050" cy="838200"/>
          </a:xfrm>
        </p:spPr>
        <p:txBody>
          <a:bodyPr/>
          <a:lstStyle/>
          <a:p>
            <a:r>
              <a:rPr lang="de-DE"/>
              <a:t>Titelmasterformat durch Klicken bearbeiten</a:t>
            </a:r>
          </a:p>
        </p:txBody>
      </p:sp>
      <p:sp>
        <p:nvSpPr>
          <p:cNvPr id="3" name="Textplatzhalter 2"/>
          <p:cNvSpPr>
            <a:spLocks noGrp="1"/>
          </p:cNvSpPr>
          <p:nvPr>
            <p:ph type="body" sz="half" idx="1"/>
          </p:nvPr>
        </p:nvSpPr>
        <p:spPr>
          <a:xfrm>
            <a:off x="250825" y="1592263"/>
            <a:ext cx="4243388" cy="4789487"/>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6613" y="1592263"/>
            <a:ext cx="4244975" cy="4789487"/>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  Computer Science Department |  Ubiquitous Knowledge Processing Lab |</a:t>
            </a:r>
            <a:endParaRPr lang="de-DE"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cSld name="Titel und Diagramm oder Organigramm">
    <p:spTree>
      <p:nvGrpSpPr>
        <p:cNvPr id="1" name=""/>
        <p:cNvGrpSpPr/>
        <p:nvPr/>
      </p:nvGrpSpPr>
      <p:grpSpPr>
        <a:xfrm>
          <a:off x="0" y="0"/>
          <a:ext cx="0" cy="0"/>
          <a:chOff x="0" y="0"/>
          <a:chExt cx="0" cy="0"/>
        </a:xfrm>
      </p:grpSpPr>
      <p:sp>
        <p:nvSpPr>
          <p:cNvPr id="2" name="Titel 1"/>
          <p:cNvSpPr>
            <a:spLocks noGrp="1"/>
          </p:cNvSpPr>
          <p:nvPr>
            <p:ph type="title"/>
          </p:nvPr>
        </p:nvSpPr>
        <p:spPr>
          <a:xfrm>
            <a:off x="650631" y="404813"/>
            <a:ext cx="8308731" cy="658812"/>
          </a:xfrm>
        </p:spPr>
        <p:txBody>
          <a:bodyPr/>
          <a:lstStyle/>
          <a:p>
            <a:r>
              <a:rPr lang="de-DE"/>
              <a:t>Titelmasterformat durch Klicken bearbeiten</a:t>
            </a:r>
          </a:p>
        </p:txBody>
      </p:sp>
      <p:sp>
        <p:nvSpPr>
          <p:cNvPr id="3" name="SmartArt-Platzhalter 2"/>
          <p:cNvSpPr>
            <a:spLocks noGrp="1"/>
          </p:cNvSpPr>
          <p:nvPr>
            <p:ph type="dgm" idx="1"/>
          </p:nvPr>
        </p:nvSpPr>
        <p:spPr>
          <a:xfrm>
            <a:off x="451339" y="1341438"/>
            <a:ext cx="8308731" cy="4824412"/>
          </a:xfrm>
        </p:spPr>
        <p:txBody>
          <a:bodyPr/>
          <a:lstStyle/>
          <a:p>
            <a:endParaRPr lang="de-DE" dirty="0"/>
          </a:p>
        </p:txBody>
      </p:sp>
      <p:sp>
        <p:nvSpPr>
          <p:cNvPr id="4" name="Datumsplatzhalter 3"/>
          <p:cNvSpPr>
            <a:spLocks noGrp="1"/>
          </p:cNvSpPr>
          <p:nvPr>
            <p:ph type="dt" sz="half" idx="10"/>
          </p:nvPr>
        </p:nvSpPr>
        <p:spPr>
          <a:xfrm>
            <a:off x="2910254" y="6524626"/>
            <a:ext cx="1905000" cy="180975"/>
          </a:xfrm>
          <a:prstGeom prst="rect">
            <a:avLst/>
          </a:prstGeom>
        </p:spPr>
        <p:txBody>
          <a:bodyPr/>
          <a:lstStyle>
            <a:lvl1pPr>
              <a:defRPr/>
            </a:lvl1pPr>
          </a:lstStyle>
          <a:p>
            <a:r>
              <a:rPr lang="de-DE"/>
              <a:t>21/10/2010</a:t>
            </a:r>
            <a:endParaRPr lang="en-US" dirty="0"/>
          </a:p>
        </p:txBody>
      </p:sp>
      <p:sp>
        <p:nvSpPr>
          <p:cNvPr id="5" name="Fußzeilenplatzhalter 4"/>
          <p:cNvSpPr>
            <a:spLocks noGrp="1"/>
          </p:cNvSpPr>
          <p:nvPr>
            <p:ph type="ftr" sz="quarter" idx="11"/>
          </p:nvPr>
        </p:nvSpPr>
        <p:spPr>
          <a:xfrm>
            <a:off x="3906716" y="6524626"/>
            <a:ext cx="2725615" cy="252413"/>
          </a:xfrm>
        </p:spPr>
        <p:txBody>
          <a:bodyPr/>
          <a:lstStyle>
            <a:lvl1pPr>
              <a:defRPr/>
            </a:lvl1pPr>
          </a:lstStyle>
          <a:p>
            <a:r>
              <a:rPr lang="en-US"/>
              <a:t>|  Computer Science Department |  Ubiquitous Knowledge Processing Lab |</a:t>
            </a:r>
            <a:endParaRPr lang="en-US" dirty="0"/>
          </a:p>
        </p:txBody>
      </p:sp>
      <p:sp>
        <p:nvSpPr>
          <p:cNvPr id="6" name="Foliennummernplatzhalter 5"/>
          <p:cNvSpPr>
            <a:spLocks noGrp="1"/>
          </p:cNvSpPr>
          <p:nvPr>
            <p:ph type="sldNum" sz="quarter" idx="12"/>
          </p:nvPr>
        </p:nvSpPr>
        <p:spPr>
          <a:xfrm>
            <a:off x="6899031" y="6540500"/>
            <a:ext cx="2133600" cy="317500"/>
          </a:xfrm>
          <a:prstGeom prst="rect">
            <a:avLst/>
          </a:prstGeom>
        </p:spPr>
        <p:txBody>
          <a:bodyPr/>
          <a:lstStyle>
            <a:lvl1pPr>
              <a:defRPr/>
            </a:lvl1pPr>
          </a:lstStyle>
          <a:p>
            <a:r>
              <a:rPr lang="de-DE" dirty="0"/>
              <a:t>© TUD,</a:t>
            </a:r>
            <a:fld id="{AFDA0166-C231-4292-B06C-C46D4E5F6D1A}" type="slidenum">
              <a:rPr lang="de-DE"/>
              <a:pPr/>
              <a:t>‹#›</a:t>
            </a:fld>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a:extLst>
              <a:ext uri="{FF2B5EF4-FFF2-40B4-BE49-F238E27FC236}">
                <a16:creationId xmlns:a16="http://schemas.microsoft.com/office/drawing/2014/main" id="{EE8325C1-2721-5141-B687-69309ECDD8BF}"/>
              </a:ext>
            </a:extLst>
          </p:cNvPr>
          <p:cNvSpPr>
            <a:spLocks noGrp="1"/>
          </p:cNvSpPr>
          <p:nvPr>
            <p:ph idx="1"/>
          </p:nvPr>
        </p:nvSpPr>
        <p:spPr>
          <a:xfrm>
            <a:off x="250825" y="1592263"/>
            <a:ext cx="8640763" cy="1836737"/>
          </a:xfrm>
          <a:prstGeom prst="rect">
            <a:avLst/>
          </a:prstGeom>
        </p:spPr>
        <p:txBody>
          <a:bodyPr/>
          <a:lstStyle>
            <a:lvl1pPr marL="265113" indent="-265113">
              <a:buClr>
                <a:schemeClr val="accent6"/>
              </a:buClr>
              <a:buFont typeface="Arial" pitchFamily="34" charset="0"/>
              <a:buChar char="◊"/>
              <a:defRPr sz="2200"/>
            </a:lvl1pPr>
            <a:lvl2pPr marL="446088" indent="-265113">
              <a:buClr>
                <a:schemeClr val="accent6"/>
              </a:buClr>
              <a:buFont typeface="Arial" pitchFamily="34" charset="0"/>
              <a:buChar char="◊"/>
              <a:defRPr sz="2000"/>
            </a:lvl2pPr>
            <a:lvl3pPr marL="627063" indent="-276225">
              <a:buClr>
                <a:schemeClr val="accent6"/>
              </a:buClr>
              <a:buFont typeface="Arial" pitchFamily="34" charset="0"/>
              <a:buChar char="◊"/>
              <a:defRPr sz="2000"/>
            </a:lvl3pPr>
            <a:lvl4pPr>
              <a:buClr>
                <a:schemeClr val="accent6"/>
              </a:buClr>
              <a:buFont typeface="Arial" pitchFamily="34" charset="0"/>
              <a:buChar char="◊"/>
              <a:defRPr sz="1800"/>
            </a:lvl4pPr>
            <a:lvl5pPr>
              <a:buClr>
                <a:schemeClr val="accent6"/>
              </a:buClr>
              <a:buFont typeface="Arial" pitchFamily="34" charset="0"/>
              <a:buChar char="◊"/>
              <a:defRPr sz="1800"/>
            </a:lvl5pPr>
          </a:lstStyle>
          <a:p>
            <a:pPr lvl="0"/>
            <a:r>
              <a:rPr lang="de-DE" dirty="0"/>
              <a:t>Textmasterformate durch Klicken bearbeiten</a:t>
            </a:r>
          </a:p>
          <a:p>
            <a:pPr lvl="1"/>
            <a:r>
              <a:rPr lang="de-DE" dirty="0"/>
              <a:t>Zweite Ebene</a:t>
            </a:r>
          </a:p>
          <a:p>
            <a:pPr lvl="2"/>
            <a:r>
              <a:rPr lang="de-DE" dirty="0"/>
              <a:t>Dritte Ebene</a:t>
            </a:r>
          </a:p>
        </p:txBody>
      </p:sp>
    </p:spTree>
    <p:extLst>
      <p:ext uri="{BB962C8B-B14F-4D97-AF65-F5344CB8AC3E}">
        <p14:creationId xmlns:p14="http://schemas.microsoft.com/office/powerpoint/2010/main" val="2344644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5" name="Rectangle 5"/>
          <p:cNvSpPr>
            <a:spLocks noGrp="1" noChangeArrowheads="1"/>
          </p:cNvSpPr>
          <p:nvPr>
            <p:ph type="ftr" sz="quarter" idx="10"/>
          </p:nvPr>
        </p:nvSpPr>
        <p:spPr>
          <a:xfrm>
            <a:off x="358775" y="6553200"/>
            <a:ext cx="7958138" cy="231775"/>
          </a:xfrm>
        </p:spPr>
        <p:txBody>
          <a:bodyPr/>
          <a:lstStyle>
            <a:lvl1pPr>
              <a:defRPr/>
            </a:lvl1pPr>
          </a:lstStyle>
          <a:p>
            <a:pPr>
              <a:defRPr/>
            </a:pPr>
            <a:r>
              <a:rPr lang="en-US"/>
              <a:t>|  Computer Science Department |  Ubiquitous Knowledge Processing Lab |</a:t>
            </a:r>
            <a:endParaRPr lang="de-DE" dirty="0"/>
          </a:p>
        </p:txBody>
      </p:sp>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  Computer Science Department |  Ubiquitous Knowledge Processing Lab |</a:t>
            </a:r>
            <a:endParaRPr lang="de-D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250825" y="1592263"/>
            <a:ext cx="4243388" cy="4789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6613" y="1592263"/>
            <a:ext cx="4244975" cy="4789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  Computer Science Department |  Ubiquitous Knowledge Processing Lab |</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5"/>
          <p:cNvSpPr>
            <a:spLocks noGrp="1" noChangeArrowheads="1"/>
          </p:cNvSpPr>
          <p:nvPr>
            <p:ph type="ftr" sz="quarter" idx="10"/>
          </p:nvPr>
        </p:nvSpPr>
        <p:spPr>
          <a:ln/>
        </p:spPr>
        <p:txBody>
          <a:bodyPr/>
          <a:lstStyle>
            <a:lvl1pPr>
              <a:defRPr/>
            </a:lvl1pPr>
          </a:lstStyle>
          <a:p>
            <a:pPr>
              <a:defRPr/>
            </a:pPr>
            <a:r>
              <a:rPr lang="en-US"/>
              <a:t>|  Computer Science Department |  Ubiquitous Knowledge Processing Lab |</a:t>
            </a:r>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Rectangle 5"/>
          <p:cNvSpPr>
            <a:spLocks noGrp="1" noChangeArrowheads="1"/>
          </p:cNvSpPr>
          <p:nvPr>
            <p:ph type="ftr" sz="quarter" idx="10"/>
          </p:nvPr>
        </p:nvSpPr>
        <p:spPr>
          <a:ln/>
        </p:spPr>
        <p:txBody>
          <a:bodyPr/>
          <a:lstStyle>
            <a:lvl1pPr>
              <a:defRPr/>
            </a:lvl1pPr>
          </a:lstStyle>
          <a:p>
            <a:pPr>
              <a:defRPr/>
            </a:pPr>
            <a:r>
              <a:rPr lang="en-US"/>
              <a:t>|  Computer Science Department |  Ubiquitous Knowledge Processing Lab |</a:t>
            </a:r>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t>|  Computer Science Department |  Ubiquitous Knowledge Processing Lab |</a:t>
            </a:r>
            <a:endParaRPr lang="de-D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  Computer Science Department |  Ubiquitous Knowledge Processing Lab |</a:t>
            </a:r>
            <a:endParaRPr lang="de-D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  Computer Science Department |  Ubiquitous Knowledge Processing Lab |</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ChangeArrowheads="1"/>
          </p:cNvSpPr>
          <p:nvPr/>
        </p:nvSpPr>
        <p:spPr bwMode="auto">
          <a:xfrm>
            <a:off x="250825" y="368300"/>
            <a:ext cx="8642350" cy="1081088"/>
          </a:xfrm>
          <a:prstGeom prst="rect">
            <a:avLst/>
          </a:prstGeom>
          <a:noFill/>
          <a:ln w="9525">
            <a:noFill/>
            <a:miter lim="800000"/>
            <a:headEnd/>
            <a:tailEnd/>
          </a:ln>
          <a:effectLst/>
        </p:spPr>
        <p:txBody>
          <a:bodyPr wrap="none" anchor="ctr"/>
          <a:lstStyle/>
          <a:p>
            <a:pPr>
              <a:defRPr/>
            </a:pPr>
            <a:endParaRPr lang="en-US" noProof="0"/>
          </a:p>
        </p:txBody>
      </p:sp>
      <p:sp>
        <p:nvSpPr>
          <p:cNvPr id="1027" name="Rectangle 3"/>
          <p:cNvSpPr>
            <a:spLocks noGrp="1" noChangeArrowheads="1"/>
          </p:cNvSpPr>
          <p:nvPr>
            <p:ph type="title"/>
          </p:nvPr>
        </p:nvSpPr>
        <p:spPr bwMode="auto">
          <a:xfrm>
            <a:off x="358775" y="488950"/>
            <a:ext cx="6499225" cy="838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noProof="0"/>
              <a:t>Titelmasterformat durch Klicken bearbeiten</a:t>
            </a:r>
          </a:p>
        </p:txBody>
      </p:sp>
      <p:sp>
        <p:nvSpPr>
          <p:cNvPr id="1028" name="Rectangle 4"/>
          <p:cNvSpPr>
            <a:spLocks noGrp="1" noChangeArrowheads="1"/>
          </p:cNvSpPr>
          <p:nvPr>
            <p:ph type="body" idx="1"/>
          </p:nvPr>
        </p:nvSpPr>
        <p:spPr bwMode="auto">
          <a:xfrm>
            <a:off x="250825" y="1592263"/>
            <a:ext cx="8640763" cy="4789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6149" name="Rectangle 5"/>
          <p:cNvSpPr>
            <a:spLocks noGrp="1" noChangeArrowheads="1"/>
          </p:cNvSpPr>
          <p:nvPr>
            <p:ph type="ftr" sz="quarter" idx="3"/>
          </p:nvPr>
        </p:nvSpPr>
        <p:spPr bwMode="auto">
          <a:xfrm>
            <a:off x="358775" y="6550025"/>
            <a:ext cx="7958138" cy="23177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sz="1000"/>
            </a:lvl1pPr>
          </a:lstStyle>
          <a:p>
            <a:pPr>
              <a:defRPr/>
            </a:pPr>
            <a:endParaRPr lang="en-US" noProof="0" dirty="0"/>
          </a:p>
        </p:txBody>
      </p:sp>
      <p:sp>
        <p:nvSpPr>
          <p:cNvPr id="6150" name="Rectangle 6"/>
          <p:cNvSpPr>
            <a:spLocks noChangeArrowheads="1"/>
          </p:cNvSpPr>
          <p:nvPr/>
        </p:nvSpPr>
        <p:spPr bwMode="auto">
          <a:xfrm>
            <a:off x="250825" y="196850"/>
            <a:ext cx="8642350" cy="144463"/>
          </a:xfrm>
          <a:prstGeom prst="rect">
            <a:avLst/>
          </a:prstGeom>
          <a:solidFill>
            <a:srgbClr val="003399"/>
          </a:solidFill>
          <a:ln w="3175">
            <a:noFill/>
            <a:miter lim="800000"/>
            <a:headEnd/>
            <a:tailEnd/>
          </a:ln>
        </p:spPr>
        <p:txBody>
          <a:bodyPr/>
          <a:lstStyle/>
          <a:p>
            <a:pPr>
              <a:defRPr/>
            </a:pPr>
            <a:endParaRPr lang="en-US" noProof="0"/>
          </a:p>
        </p:txBody>
      </p:sp>
      <p:sp>
        <p:nvSpPr>
          <p:cNvPr id="6152" name="Line 8"/>
          <p:cNvSpPr>
            <a:spLocks noChangeShapeType="1"/>
          </p:cNvSpPr>
          <p:nvPr/>
        </p:nvSpPr>
        <p:spPr bwMode="auto">
          <a:xfrm>
            <a:off x="250825" y="1449388"/>
            <a:ext cx="8640763" cy="0"/>
          </a:xfrm>
          <a:prstGeom prst="line">
            <a:avLst/>
          </a:prstGeom>
          <a:noFill/>
          <a:ln w="7620">
            <a:solidFill>
              <a:srgbClr val="000000"/>
            </a:solidFill>
            <a:round/>
            <a:headEnd/>
            <a:tailEnd/>
          </a:ln>
        </p:spPr>
        <p:txBody>
          <a:bodyPr/>
          <a:lstStyle/>
          <a:p>
            <a:pPr>
              <a:defRPr/>
            </a:pPr>
            <a:endParaRPr lang="en-US" noProof="0"/>
          </a:p>
        </p:txBody>
      </p:sp>
      <p:sp>
        <p:nvSpPr>
          <p:cNvPr id="6153" name="Line 9"/>
          <p:cNvSpPr>
            <a:spLocks noChangeShapeType="1"/>
          </p:cNvSpPr>
          <p:nvPr/>
        </p:nvSpPr>
        <p:spPr bwMode="auto">
          <a:xfrm>
            <a:off x="252413" y="6489700"/>
            <a:ext cx="8640762" cy="0"/>
          </a:xfrm>
          <a:prstGeom prst="line">
            <a:avLst/>
          </a:prstGeom>
          <a:noFill/>
          <a:ln w="7620">
            <a:solidFill>
              <a:srgbClr val="000000"/>
            </a:solidFill>
            <a:round/>
            <a:headEnd/>
            <a:tailEnd/>
          </a:ln>
        </p:spPr>
        <p:txBody>
          <a:bodyPr/>
          <a:lstStyle/>
          <a:p>
            <a:pPr>
              <a:defRPr/>
            </a:pPr>
            <a:endParaRPr lang="en-US" noProof="0"/>
          </a:p>
        </p:txBody>
      </p:sp>
      <p:sp>
        <p:nvSpPr>
          <p:cNvPr id="6154" name="Rectangle 10"/>
          <p:cNvSpPr>
            <a:spLocks noChangeArrowheads="1"/>
          </p:cNvSpPr>
          <p:nvPr/>
        </p:nvSpPr>
        <p:spPr bwMode="auto">
          <a:xfrm>
            <a:off x="250825" y="366713"/>
            <a:ext cx="8640763" cy="14287"/>
          </a:xfrm>
          <a:prstGeom prst="rect">
            <a:avLst/>
          </a:prstGeom>
          <a:solidFill>
            <a:srgbClr val="000000"/>
          </a:solidFill>
          <a:ln w="9525">
            <a:noFill/>
            <a:miter lim="800000"/>
            <a:headEnd/>
            <a:tailEnd/>
          </a:ln>
          <a:effectLst/>
        </p:spPr>
        <p:txBody>
          <a:bodyPr wrap="none" anchor="ctr"/>
          <a:lstStyle/>
          <a:p>
            <a:pPr>
              <a:defRPr/>
            </a:pPr>
            <a:endParaRPr lang="en-US" noProof="0"/>
          </a:p>
        </p:txBody>
      </p:sp>
      <p:sp>
        <p:nvSpPr>
          <p:cNvPr id="13" name="Textfeld 12"/>
          <p:cNvSpPr txBox="1"/>
          <p:nvPr/>
        </p:nvSpPr>
        <p:spPr>
          <a:xfrm>
            <a:off x="5272087" y="6508441"/>
            <a:ext cx="442913" cy="246063"/>
          </a:xfrm>
          <a:prstGeom prst="rect">
            <a:avLst/>
          </a:prstGeom>
          <a:noFill/>
        </p:spPr>
        <p:txBody>
          <a:bodyPr wrap="none">
            <a:spAutoFit/>
          </a:bodyPr>
          <a:lstStyle/>
          <a:p>
            <a:pPr>
              <a:defRPr/>
            </a:pPr>
            <a:fld id="{012F0068-8F16-4BC8-A76D-FDA1E9801D5B}" type="slidenum">
              <a:rPr lang="en-US" sz="1000" noProof="0" smtClean="0"/>
              <a:pPr>
                <a:defRPr/>
              </a:pPr>
              <a:t>‹#›</a:t>
            </a:fld>
            <a:endParaRPr lang="en-US" sz="1000" noProof="0"/>
          </a:p>
        </p:txBody>
      </p:sp>
      <p:pic>
        <p:nvPicPr>
          <p:cNvPr id="14" name="Bild 14" descr="logo+claim.png"/>
          <p:cNvPicPr>
            <a:picLocks noChangeAspect="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7037867" y="488950"/>
            <a:ext cx="1866900" cy="806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42" r:id="rId1"/>
    <p:sldLayoutId id="2147483743"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4" r:id="rId13"/>
    <p:sldLayoutId id="2147483745" r:id="rId14"/>
  </p:sldLayoutIdLst>
  <p:hf sldNum="0" hdr="0" ftr="0" dt="0"/>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Arial" charset="0"/>
        </a:defRPr>
      </a:lvl2pPr>
      <a:lvl3pPr algn="l" rtl="0" eaLnBrk="0" fontAlgn="base" hangingPunct="0">
        <a:spcBef>
          <a:spcPct val="0"/>
        </a:spcBef>
        <a:spcAft>
          <a:spcPct val="0"/>
        </a:spcAft>
        <a:defRPr sz="2400" b="1">
          <a:solidFill>
            <a:schemeClr val="tx1"/>
          </a:solidFill>
          <a:latin typeface="Arial" charset="0"/>
        </a:defRPr>
      </a:lvl3pPr>
      <a:lvl4pPr algn="l" rtl="0" eaLnBrk="0" fontAlgn="base" hangingPunct="0">
        <a:spcBef>
          <a:spcPct val="0"/>
        </a:spcBef>
        <a:spcAft>
          <a:spcPct val="0"/>
        </a:spcAft>
        <a:defRPr sz="2400" b="1">
          <a:solidFill>
            <a:schemeClr val="tx1"/>
          </a:solidFill>
          <a:latin typeface="Arial" charset="0"/>
        </a:defRPr>
      </a:lvl4pPr>
      <a:lvl5pPr algn="l" rtl="0" eaLnBrk="0" fontAlgn="base" hangingPunct="0">
        <a:spcBef>
          <a:spcPct val="0"/>
        </a:spcBef>
        <a:spcAft>
          <a:spcPct val="0"/>
        </a:spcAft>
        <a:defRPr sz="2400" b="1">
          <a:solidFill>
            <a:schemeClr val="tx1"/>
          </a:solidFill>
          <a:latin typeface="Arial" charset="0"/>
        </a:defRPr>
      </a:lvl5pPr>
      <a:lvl6pPr marL="457200" algn="l" rtl="0" fontAlgn="base">
        <a:spcBef>
          <a:spcPct val="0"/>
        </a:spcBef>
        <a:spcAft>
          <a:spcPct val="0"/>
        </a:spcAft>
        <a:defRPr sz="2400" b="1">
          <a:solidFill>
            <a:schemeClr val="tx1"/>
          </a:solidFill>
          <a:latin typeface="Arial" charset="0"/>
        </a:defRPr>
      </a:lvl6pPr>
      <a:lvl7pPr marL="914400" algn="l" rtl="0" fontAlgn="base">
        <a:spcBef>
          <a:spcPct val="0"/>
        </a:spcBef>
        <a:spcAft>
          <a:spcPct val="0"/>
        </a:spcAft>
        <a:defRPr sz="2400" b="1">
          <a:solidFill>
            <a:schemeClr val="tx1"/>
          </a:solidFill>
          <a:latin typeface="Arial" charset="0"/>
        </a:defRPr>
      </a:lvl7pPr>
      <a:lvl8pPr marL="1371600" algn="l" rtl="0" fontAlgn="base">
        <a:spcBef>
          <a:spcPct val="0"/>
        </a:spcBef>
        <a:spcAft>
          <a:spcPct val="0"/>
        </a:spcAft>
        <a:defRPr sz="2400" b="1">
          <a:solidFill>
            <a:schemeClr val="tx1"/>
          </a:solidFill>
          <a:latin typeface="Arial" charset="0"/>
        </a:defRPr>
      </a:lvl8pPr>
      <a:lvl9pPr marL="1828800" algn="l" rtl="0" fontAlgn="base">
        <a:spcBef>
          <a:spcPct val="0"/>
        </a:spcBef>
        <a:spcAft>
          <a:spcPct val="0"/>
        </a:spcAft>
        <a:defRPr sz="2400" b="1">
          <a:solidFill>
            <a:schemeClr val="tx1"/>
          </a:solidFill>
          <a:latin typeface="Arial" charset="0"/>
        </a:defRPr>
      </a:lvl9pPr>
    </p:titleStyle>
    <p:bodyStyle>
      <a:lvl1pPr marL="179388" indent="-179388" algn="l" rtl="0" eaLnBrk="0" fontAlgn="base" hangingPunct="0">
        <a:spcBef>
          <a:spcPct val="20000"/>
        </a:spcBef>
        <a:spcAft>
          <a:spcPct val="0"/>
        </a:spcAft>
        <a:buFont typeface="Wingdings" pitchFamily="2" charset="2"/>
        <a:buChar char="§"/>
        <a:defRPr sz="2000">
          <a:solidFill>
            <a:schemeClr val="tx1"/>
          </a:solidFill>
          <a:latin typeface="+mn-lt"/>
          <a:ea typeface="+mn-ea"/>
          <a:cs typeface="+mn-cs"/>
        </a:defRPr>
      </a:lvl1pPr>
      <a:lvl2pPr marL="349250" indent="-168275" algn="l" rtl="0" eaLnBrk="0" fontAlgn="base" hangingPunct="0">
        <a:spcBef>
          <a:spcPct val="20000"/>
        </a:spcBef>
        <a:spcAft>
          <a:spcPct val="0"/>
        </a:spcAft>
        <a:buFont typeface="Wingdings" pitchFamily="2" charset="2"/>
        <a:buChar char="§"/>
        <a:defRPr>
          <a:solidFill>
            <a:schemeClr val="tx1"/>
          </a:solidFill>
          <a:latin typeface="+mn-lt"/>
        </a:defRPr>
      </a:lvl2pPr>
      <a:lvl3pPr marL="538163" indent="-187325" algn="l" rtl="0" eaLnBrk="0" fontAlgn="base" hangingPunct="0">
        <a:spcBef>
          <a:spcPct val="20000"/>
        </a:spcBef>
        <a:spcAft>
          <a:spcPct val="0"/>
        </a:spcAft>
        <a:buFont typeface="Wingdings" pitchFamily="2" charset="2"/>
        <a:buChar char="§"/>
        <a:defRPr>
          <a:solidFill>
            <a:schemeClr val="tx1"/>
          </a:solidFill>
          <a:latin typeface="+mn-lt"/>
        </a:defRPr>
      </a:lvl3pPr>
      <a:lvl4pPr marL="717550" indent="-173038" algn="l" rtl="0" eaLnBrk="0" fontAlgn="base" hangingPunct="0">
        <a:spcBef>
          <a:spcPct val="20000"/>
        </a:spcBef>
        <a:spcAft>
          <a:spcPct val="0"/>
        </a:spcAft>
        <a:buFont typeface="Wingdings" pitchFamily="2" charset="2"/>
        <a:buChar char="§"/>
        <a:defRPr sz="1600">
          <a:solidFill>
            <a:schemeClr val="tx1"/>
          </a:solidFill>
          <a:latin typeface="+mn-lt"/>
        </a:defRPr>
      </a:lvl4pPr>
      <a:lvl5pPr marL="908050" indent="-188913" algn="l" rtl="0" eaLnBrk="0" fontAlgn="base" hangingPunct="0">
        <a:spcBef>
          <a:spcPct val="20000"/>
        </a:spcBef>
        <a:spcAft>
          <a:spcPct val="0"/>
        </a:spcAft>
        <a:buFont typeface="Wingdings" pitchFamily="2" charset="2"/>
        <a:buChar char="§"/>
        <a:defRPr sz="1600">
          <a:solidFill>
            <a:schemeClr val="tx1"/>
          </a:solidFill>
          <a:latin typeface="+mn-lt"/>
        </a:defRPr>
      </a:lvl5pPr>
      <a:lvl6pPr marL="1365250" indent="-188913" algn="l" rtl="0" fontAlgn="base">
        <a:spcBef>
          <a:spcPct val="20000"/>
        </a:spcBef>
        <a:spcAft>
          <a:spcPct val="0"/>
        </a:spcAft>
        <a:buFont typeface="Wingdings" pitchFamily="2" charset="2"/>
        <a:buChar char="§"/>
        <a:defRPr sz="1600">
          <a:solidFill>
            <a:schemeClr val="tx1"/>
          </a:solidFill>
          <a:latin typeface="+mn-lt"/>
        </a:defRPr>
      </a:lvl6pPr>
      <a:lvl7pPr marL="1822450" indent="-188913" algn="l" rtl="0" fontAlgn="base">
        <a:spcBef>
          <a:spcPct val="20000"/>
        </a:spcBef>
        <a:spcAft>
          <a:spcPct val="0"/>
        </a:spcAft>
        <a:buFont typeface="Wingdings" pitchFamily="2" charset="2"/>
        <a:buChar char="§"/>
        <a:defRPr sz="1600">
          <a:solidFill>
            <a:schemeClr val="tx1"/>
          </a:solidFill>
          <a:latin typeface="+mn-lt"/>
        </a:defRPr>
      </a:lvl7pPr>
      <a:lvl8pPr marL="2279650" indent="-188913" algn="l" rtl="0" fontAlgn="base">
        <a:spcBef>
          <a:spcPct val="20000"/>
        </a:spcBef>
        <a:spcAft>
          <a:spcPct val="0"/>
        </a:spcAft>
        <a:buFont typeface="Wingdings" pitchFamily="2" charset="2"/>
        <a:buChar char="§"/>
        <a:defRPr sz="1600">
          <a:solidFill>
            <a:schemeClr val="tx1"/>
          </a:solidFill>
          <a:latin typeface="+mn-lt"/>
        </a:defRPr>
      </a:lvl8pPr>
      <a:lvl9pPr marL="2736850" indent="-188913" algn="l" rtl="0" fontAlgn="base">
        <a:spcBef>
          <a:spcPct val="20000"/>
        </a:spcBef>
        <a:spcAft>
          <a:spcPct val="0"/>
        </a:spcAft>
        <a:buFont typeface="Wingdings" pitchFamily="2" charset="2"/>
        <a:buChar char="§"/>
        <a:defRPr sz="16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hyperlink" Target="https://www.machinelearningplus.com/nlp/cosine-similarity/" TargetMode="External"/><Relationship Id="rId3" Type="http://schemas.openxmlformats.org/officeDocument/2006/relationships/hyperlink" Target="https://medium.com/@adriensieg/text-similarities-da019229c894" TargetMode="External"/><Relationship Id="rId7" Type="http://schemas.openxmlformats.org/officeDocument/2006/relationships/hyperlink" Target="https://markroxor.github.io/gensim/static/notebooks/WMD_tutorial.html"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hyperlink" Target="http://www1.se.cuhk.edu.hk/~seem5680/lecture/LSI-Eg.pdf" TargetMode="External"/><Relationship Id="rId11" Type="http://schemas.openxmlformats.org/officeDocument/2006/relationships/hyperlink" Target="http://robotics.stanford.edu/~scohen/research/emdg/emdg.html#flow_eqw_notopt" TargetMode="External"/><Relationship Id="rId5" Type="http://schemas.openxmlformats.org/officeDocument/2006/relationships/hyperlink" Target="https://medium.com/mlreview/implementing-malstm-on-kaggles-quora-question-pairs-competition-8b31b0b16a07" TargetMode="External"/><Relationship Id="rId10" Type="http://schemas.openxmlformats.org/officeDocument/2006/relationships/hyperlink" Target="https://github.com/makcedward/nlp/blob/master/sample/nlp-word_embedding.ipynb" TargetMode="External"/><Relationship Id="rId4" Type="http://schemas.openxmlformats.org/officeDocument/2006/relationships/hyperlink" Target="http://nlp.town/blog/sentence-similarity/" TargetMode="External"/><Relationship Id="rId9" Type="http://schemas.openxmlformats.org/officeDocument/2006/relationships/hyperlink" Target="http://poloclub.gatech.edu/cse6242/2018spring/slides/CSE6242-820-TextAlgorithms.pdf" TargetMode="External"/></Relationships>
</file>

<file path=ppt/slides/_rels/slide133.xml.rels><?xml version="1.0" encoding="UTF-8" standalone="yes"?>
<Relationships xmlns="http://schemas.openxmlformats.org/package/2006/relationships"><Relationship Id="rId8" Type="http://schemas.openxmlformats.org/officeDocument/2006/relationships/hyperlink" Target="https://hsaghir.github.io/data_science/denoising-vs-variational-autoencoder/" TargetMode="External"/><Relationship Id="rId3" Type="http://schemas.openxmlformats.org/officeDocument/2006/relationships/hyperlink" Target="http://robotics.stanford.edu/~rubner/slides/sld014.htm" TargetMode="External"/><Relationship Id="rId7" Type="http://schemas.openxmlformats.org/officeDocument/2006/relationships/hyperlink" Target="https://weave.eu/le-transport-optimal-un-couteau-suisse-pour-la-data-science/"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www.renom.jp/index.html?c=tutorial" TargetMode="External"/><Relationship Id="rId11" Type="http://schemas.openxmlformats.org/officeDocument/2006/relationships/hyperlink" Target="http://www.erogol.com/duplicate-question-detection-deep-learning/" TargetMode="External"/><Relationship Id="rId5" Type="http://schemas.openxmlformats.org/officeDocument/2006/relationships/hyperlink" Target="http://stefansavev.com/blog/beyond-cosine-similarity/" TargetMode="External"/><Relationship Id="rId10" Type="http://schemas.openxmlformats.org/officeDocument/2006/relationships/hyperlink" Target="https://www.kaggle.com/shivamb/how-autoencoders-work-intro-and-usecases" TargetMode="External"/><Relationship Id="rId4" Type="http://schemas.openxmlformats.org/officeDocument/2006/relationships/hyperlink" Target="http://jxieeducation.com/2016-06-13/Document-Similarity-With-Word-Movers-Distance/" TargetMode="External"/><Relationship Id="rId9" Type="http://schemas.openxmlformats.org/officeDocument/2006/relationships/hyperlink" Target="https://www.jeremyjordan.me/variational-autoencoders/" TargetMode="Externa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a-sultan/monolingual-word-aligner"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alt.qcri.org/semeval2014/"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mccormickml.com/2016/04/19/word2vec-tutorial-the-skip-gram-model/"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58775" y="1879600"/>
            <a:ext cx="8099425" cy="577850"/>
          </a:xfrm>
        </p:spPr>
        <p:txBody>
          <a:bodyPr/>
          <a:lstStyle/>
          <a:p>
            <a:r>
              <a:rPr lang="en-US" sz="2000" dirty="0"/>
              <a:t>Lecture</a:t>
            </a:r>
            <a:br>
              <a:rPr lang="en-US" dirty="0"/>
            </a:br>
            <a:r>
              <a:rPr lang="en-US" dirty="0"/>
              <a:t>Knowledge-based Systems</a:t>
            </a:r>
            <a:br>
              <a:rPr lang="en-US" dirty="0"/>
            </a:br>
            <a:br>
              <a:rPr lang="en-US" dirty="0"/>
            </a:br>
            <a:r>
              <a:rPr lang="en-US" sz="2400" dirty="0"/>
              <a:t>Sentence/Paragraph/Document/… Similarity</a:t>
            </a:r>
          </a:p>
        </p:txBody>
      </p:sp>
      <p:sp>
        <p:nvSpPr>
          <p:cNvPr id="4" name="Rectangle 3"/>
          <p:cNvSpPr>
            <a:spLocks noGrp="1" noChangeArrowheads="1"/>
          </p:cNvSpPr>
          <p:nvPr>
            <p:ph type="subTitle" idx="1"/>
          </p:nvPr>
        </p:nvSpPr>
        <p:spPr>
          <a:xfrm>
            <a:off x="358775" y="4038600"/>
            <a:ext cx="6734175" cy="1905000"/>
          </a:xfrm>
        </p:spPr>
        <p:txBody>
          <a:bodyPr/>
          <a:lstStyle/>
          <a:p>
            <a:pPr eaLnBrk="1" hangingPunct="1"/>
            <a:r>
              <a:rPr lang="en-US" dirty="0" err="1">
                <a:solidFill>
                  <a:schemeClr val="tx1"/>
                </a:solidFill>
                <a:latin typeface="Verdana" pitchFamily="34" charset="0"/>
              </a:rPr>
              <a:t>Piush</a:t>
            </a:r>
            <a:r>
              <a:rPr lang="en-US" dirty="0">
                <a:solidFill>
                  <a:schemeClr val="tx1"/>
                </a:solidFill>
                <a:latin typeface="Verdana" pitchFamily="34" charset="0"/>
              </a:rPr>
              <a:t> Aggarwal</a:t>
            </a:r>
          </a:p>
          <a:p>
            <a:pPr eaLnBrk="1" hangingPunct="1"/>
            <a:r>
              <a:rPr lang="en-US" b="0" dirty="0">
                <a:solidFill>
                  <a:schemeClr val="tx1"/>
                </a:solidFill>
                <a:latin typeface="Verdana" pitchFamily="34" charset="0"/>
              </a:rPr>
              <a:t>Andrea </a:t>
            </a:r>
            <a:r>
              <a:rPr lang="en-US" b="0" dirty="0" err="1">
                <a:solidFill>
                  <a:schemeClr val="tx1"/>
                </a:solidFill>
                <a:latin typeface="Verdana" pitchFamily="34" charset="0"/>
              </a:rPr>
              <a:t>Horbach</a:t>
            </a:r>
            <a:endParaRPr lang="en-US" b="0" dirty="0">
              <a:solidFill>
                <a:schemeClr val="tx1"/>
              </a:solidFill>
              <a:latin typeface="Verdana" pitchFamily="34" charset="0"/>
            </a:endParaRPr>
          </a:p>
          <a:p>
            <a:pPr eaLnBrk="1" hangingPunct="1"/>
            <a:r>
              <a:rPr lang="en-US" b="0" dirty="0" err="1">
                <a:solidFill>
                  <a:schemeClr val="tx1"/>
                </a:solidFill>
                <a:latin typeface="Verdana" pitchFamily="34" charset="0"/>
              </a:rPr>
              <a:t>Torsten</a:t>
            </a:r>
            <a:r>
              <a:rPr lang="en-US" b="0" dirty="0">
                <a:latin typeface="Verdana" pitchFamily="34" charset="0"/>
              </a:rPr>
              <a:t> </a:t>
            </a:r>
            <a:r>
              <a:rPr lang="en-US" b="0" dirty="0" err="1">
                <a:latin typeface="Verdana" pitchFamily="34" charset="0"/>
              </a:rPr>
              <a:t>Zesch</a:t>
            </a:r>
            <a:endParaRPr lang="en-US" b="0" dirty="0">
              <a:solidFill>
                <a:schemeClr val="tx1"/>
              </a:solidFill>
              <a:latin typeface="Verdana" pitchFamily="34" charset="0"/>
            </a:endParaRPr>
          </a:p>
          <a:p>
            <a:pPr eaLnBrk="1" hangingPunct="1"/>
            <a:endParaRPr lang="en-US" dirty="0">
              <a:solidFill>
                <a:schemeClr val="tx1"/>
              </a:solidFill>
              <a:latin typeface="Verdana" pitchFamily="34" charset="0"/>
            </a:endParaRPr>
          </a:p>
          <a:p>
            <a:pPr eaLnBrk="1" hangingPunct="1"/>
            <a:endParaRPr lang="en-US" dirty="0">
              <a:latin typeface="Verdana" pitchFamily="34" charset="0"/>
            </a:endParaRPr>
          </a:p>
          <a:p>
            <a:pPr eaLnBrk="1" hangingPunct="1"/>
            <a:r>
              <a:rPr lang="en-US" dirty="0">
                <a:solidFill>
                  <a:schemeClr val="tx1"/>
                </a:solidFill>
                <a:latin typeface="Verdana" pitchFamily="34" charset="0"/>
              </a:rPr>
              <a:t>Language Technology Lab</a:t>
            </a:r>
          </a:p>
          <a:p>
            <a:pPr eaLnBrk="1" hangingPunct="1"/>
            <a:r>
              <a:rPr lang="en-US" dirty="0" err="1">
                <a:solidFill>
                  <a:schemeClr val="tx1"/>
                </a:solidFill>
                <a:latin typeface="Verdana" pitchFamily="34" charset="0"/>
              </a:rPr>
              <a:t>Universität</a:t>
            </a:r>
            <a:r>
              <a:rPr lang="en-US" dirty="0">
                <a:solidFill>
                  <a:schemeClr val="tx1"/>
                </a:solidFill>
                <a:latin typeface="Verdana" pitchFamily="34" charset="0"/>
              </a:rPr>
              <a:t> Duisburg-Essen</a:t>
            </a:r>
          </a:p>
        </p:txBody>
      </p:sp>
    </p:spTree>
    <p:extLst>
      <p:ext uri="{BB962C8B-B14F-4D97-AF65-F5344CB8AC3E}">
        <p14:creationId xmlns:p14="http://schemas.microsoft.com/office/powerpoint/2010/main" val="3846909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052E2-325F-7A4C-AC3F-A0E878539E1B}"/>
              </a:ext>
            </a:extLst>
          </p:cNvPr>
          <p:cNvSpPr>
            <a:spLocks noGrp="1"/>
          </p:cNvSpPr>
          <p:nvPr>
            <p:ph type="title"/>
          </p:nvPr>
        </p:nvSpPr>
        <p:spPr>
          <a:xfrm>
            <a:off x="250825" y="481012"/>
            <a:ext cx="6499225" cy="838200"/>
          </a:xfrm>
        </p:spPr>
        <p:txBody>
          <a:bodyPr/>
          <a:lstStyle/>
          <a:p>
            <a:r>
              <a:rPr lang="de-DE" dirty="0"/>
              <a:t>Legal </a:t>
            </a:r>
            <a:r>
              <a:rPr lang="de-DE" dirty="0" err="1"/>
              <a:t>Matters</a:t>
            </a:r>
            <a:endParaRPr lang="de-DE" dirty="0"/>
          </a:p>
        </p:txBody>
      </p:sp>
      <p:sp>
        <p:nvSpPr>
          <p:cNvPr id="3" name="Content Placeholder 2">
            <a:extLst>
              <a:ext uri="{FF2B5EF4-FFF2-40B4-BE49-F238E27FC236}">
                <a16:creationId xmlns:a16="http://schemas.microsoft.com/office/drawing/2014/main" id="{F579CCAE-FC50-E443-9F2D-81DA19352BD7}"/>
              </a:ext>
            </a:extLst>
          </p:cNvPr>
          <p:cNvSpPr>
            <a:spLocks noGrp="1"/>
          </p:cNvSpPr>
          <p:nvPr>
            <p:ph idx="1"/>
          </p:nvPr>
        </p:nvSpPr>
        <p:spPr/>
        <p:txBody>
          <a:bodyPr/>
          <a:lstStyle/>
          <a:p>
            <a:r>
              <a:rPr lang="de-DE" dirty="0" err="1"/>
              <a:t>To</a:t>
            </a:r>
            <a:r>
              <a:rPr lang="de-DE" dirty="0"/>
              <a:t> </a:t>
            </a:r>
            <a:r>
              <a:rPr lang="de-DE" dirty="0" err="1"/>
              <a:t>mitigate</a:t>
            </a:r>
            <a:r>
              <a:rPr lang="de-DE" dirty="0"/>
              <a:t> </a:t>
            </a:r>
            <a:r>
              <a:rPr lang="de-DE" dirty="0" err="1"/>
              <a:t>risks</a:t>
            </a:r>
            <a:r>
              <a:rPr lang="de-DE" dirty="0"/>
              <a:t> on a </a:t>
            </a:r>
            <a:r>
              <a:rPr lang="de-DE" dirty="0" err="1"/>
              <a:t>new</a:t>
            </a:r>
            <a:r>
              <a:rPr lang="de-DE" dirty="0"/>
              <a:t> </a:t>
            </a:r>
            <a:r>
              <a:rPr lang="de-DE" dirty="0" err="1"/>
              <a:t>contract</a:t>
            </a:r>
            <a:r>
              <a:rPr lang="de-DE" dirty="0"/>
              <a:t>, </a:t>
            </a:r>
            <a:r>
              <a:rPr lang="de-DE" dirty="0" err="1"/>
              <a:t>based</a:t>
            </a:r>
            <a:r>
              <a:rPr lang="de-DE" dirty="0"/>
              <a:t> on </a:t>
            </a:r>
            <a:r>
              <a:rPr lang="de-DE" dirty="0" err="1"/>
              <a:t>the</a:t>
            </a:r>
            <a:r>
              <a:rPr lang="de-DE" dirty="0"/>
              <a:t> </a:t>
            </a:r>
            <a:r>
              <a:rPr lang="de-DE" dirty="0" err="1"/>
              <a:t>assumption</a:t>
            </a:r>
            <a:r>
              <a:rPr lang="de-DE" dirty="0"/>
              <a:t> </a:t>
            </a:r>
            <a:r>
              <a:rPr lang="de-DE" dirty="0" err="1"/>
              <a:t>that</a:t>
            </a:r>
            <a:r>
              <a:rPr lang="de-DE" dirty="0"/>
              <a:t> </a:t>
            </a:r>
            <a:r>
              <a:rPr lang="de-DE" dirty="0" err="1"/>
              <a:t>if</a:t>
            </a:r>
            <a:r>
              <a:rPr lang="de-DE" dirty="0"/>
              <a:t> a </a:t>
            </a:r>
            <a:r>
              <a:rPr lang="de-DE" dirty="0" err="1"/>
              <a:t>new</a:t>
            </a:r>
            <a:r>
              <a:rPr lang="de-DE" dirty="0"/>
              <a:t> </a:t>
            </a:r>
            <a:r>
              <a:rPr lang="de-DE" dirty="0" err="1"/>
              <a:t>contract</a:t>
            </a:r>
            <a:r>
              <a:rPr lang="de-DE" dirty="0"/>
              <a:t> </a:t>
            </a:r>
            <a:r>
              <a:rPr lang="de-DE" dirty="0" err="1"/>
              <a:t>is</a:t>
            </a:r>
            <a:r>
              <a:rPr lang="de-DE" dirty="0"/>
              <a:t> </a:t>
            </a:r>
            <a:r>
              <a:rPr lang="de-DE" dirty="0" err="1"/>
              <a:t>similar</a:t>
            </a:r>
            <a:r>
              <a:rPr lang="de-DE" dirty="0"/>
              <a:t> </a:t>
            </a:r>
            <a:r>
              <a:rPr lang="de-DE" dirty="0" err="1"/>
              <a:t>to</a:t>
            </a:r>
            <a:r>
              <a:rPr lang="de-DE" dirty="0"/>
              <a:t> a existent </a:t>
            </a:r>
            <a:r>
              <a:rPr lang="de-DE" dirty="0" err="1"/>
              <a:t>one</a:t>
            </a:r>
            <a:r>
              <a:rPr lang="de-DE" dirty="0"/>
              <a:t> </a:t>
            </a:r>
            <a:r>
              <a:rPr lang="de-DE" dirty="0" err="1"/>
              <a:t>that</a:t>
            </a:r>
            <a:r>
              <a:rPr lang="de-DE" dirty="0"/>
              <a:t> </a:t>
            </a:r>
            <a:r>
              <a:rPr lang="de-DE" dirty="0" err="1"/>
              <a:t>has</a:t>
            </a:r>
            <a:r>
              <a:rPr lang="de-DE" dirty="0"/>
              <a:t> </a:t>
            </a:r>
            <a:r>
              <a:rPr lang="de-DE" dirty="0" err="1"/>
              <a:t>been</a:t>
            </a:r>
            <a:r>
              <a:rPr lang="de-DE" dirty="0"/>
              <a:t> </a:t>
            </a:r>
            <a:r>
              <a:rPr lang="de-DE" dirty="0" err="1"/>
              <a:t>proved</a:t>
            </a:r>
            <a:r>
              <a:rPr lang="de-DE" dirty="0"/>
              <a:t> </a:t>
            </a:r>
            <a:r>
              <a:rPr lang="de-DE" dirty="0" err="1"/>
              <a:t>to</a:t>
            </a:r>
            <a:r>
              <a:rPr lang="de-DE" dirty="0"/>
              <a:t> </a:t>
            </a:r>
            <a:r>
              <a:rPr lang="de-DE" dirty="0" err="1"/>
              <a:t>be</a:t>
            </a:r>
            <a:r>
              <a:rPr lang="de-DE" dirty="0"/>
              <a:t> </a:t>
            </a:r>
            <a:r>
              <a:rPr lang="de-DE" dirty="0" err="1"/>
              <a:t>resilient</a:t>
            </a:r>
            <a:r>
              <a:rPr lang="de-DE" dirty="0"/>
              <a:t>, </a:t>
            </a:r>
            <a:r>
              <a:rPr lang="de-DE" dirty="0" err="1"/>
              <a:t>the</a:t>
            </a:r>
            <a:r>
              <a:rPr lang="de-DE" dirty="0"/>
              <a:t> </a:t>
            </a:r>
            <a:r>
              <a:rPr lang="de-DE" dirty="0" err="1"/>
              <a:t>risk</a:t>
            </a:r>
            <a:r>
              <a:rPr lang="de-DE" dirty="0"/>
              <a:t> </a:t>
            </a:r>
            <a:r>
              <a:rPr lang="de-DE" dirty="0" err="1"/>
              <a:t>of</a:t>
            </a:r>
            <a:r>
              <a:rPr lang="de-DE" dirty="0"/>
              <a:t> </a:t>
            </a:r>
            <a:r>
              <a:rPr lang="de-DE" dirty="0" err="1"/>
              <a:t>this</a:t>
            </a:r>
            <a:r>
              <a:rPr lang="de-DE" dirty="0"/>
              <a:t> </a:t>
            </a:r>
            <a:r>
              <a:rPr lang="de-DE" dirty="0" err="1"/>
              <a:t>new</a:t>
            </a:r>
            <a:r>
              <a:rPr lang="de-DE" dirty="0"/>
              <a:t> </a:t>
            </a:r>
            <a:r>
              <a:rPr lang="de-DE" dirty="0" err="1"/>
              <a:t>contract</a:t>
            </a:r>
            <a:r>
              <a:rPr lang="de-DE" dirty="0"/>
              <a:t> </a:t>
            </a:r>
            <a:r>
              <a:rPr lang="de-DE" dirty="0" err="1"/>
              <a:t>being</a:t>
            </a:r>
            <a:r>
              <a:rPr lang="de-DE" dirty="0"/>
              <a:t> </a:t>
            </a:r>
            <a:r>
              <a:rPr lang="de-DE" dirty="0" err="1"/>
              <a:t>the</a:t>
            </a:r>
            <a:r>
              <a:rPr lang="de-DE" dirty="0"/>
              <a:t> </a:t>
            </a:r>
            <a:r>
              <a:rPr lang="de-DE" dirty="0" err="1"/>
              <a:t>cause</a:t>
            </a:r>
            <a:r>
              <a:rPr lang="de-DE" dirty="0"/>
              <a:t> </a:t>
            </a:r>
            <a:r>
              <a:rPr lang="de-DE" dirty="0" err="1"/>
              <a:t>of</a:t>
            </a:r>
            <a:r>
              <a:rPr lang="de-DE" dirty="0"/>
              <a:t> </a:t>
            </a:r>
            <a:r>
              <a:rPr lang="de-DE" dirty="0" err="1"/>
              <a:t>financial</a:t>
            </a:r>
            <a:r>
              <a:rPr lang="de-DE" dirty="0"/>
              <a:t> </a:t>
            </a:r>
            <a:r>
              <a:rPr lang="de-DE" dirty="0" err="1"/>
              <a:t>loss</a:t>
            </a:r>
            <a:r>
              <a:rPr lang="de-DE" dirty="0"/>
              <a:t> </a:t>
            </a:r>
            <a:r>
              <a:rPr lang="de-DE" dirty="0" err="1"/>
              <a:t>is</a:t>
            </a:r>
            <a:r>
              <a:rPr lang="de-DE" dirty="0"/>
              <a:t> </a:t>
            </a:r>
            <a:r>
              <a:rPr lang="de-DE" dirty="0" err="1"/>
              <a:t>minimised</a:t>
            </a:r>
            <a:r>
              <a:rPr lang="de-DE" dirty="0"/>
              <a:t>. </a:t>
            </a:r>
          </a:p>
          <a:p>
            <a:pPr marL="0" indent="0">
              <a:buNone/>
            </a:pPr>
            <a:endParaRPr lang="de-DE" b="1" dirty="0"/>
          </a:p>
          <a:p>
            <a:r>
              <a:rPr lang="de-DE" b="1" dirty="0"/>
              <a:t>Case Law </a:t>
            </a:r>
            <a:r>
              <a:rPr lang="de-DE" b="1" dirty="0" err="1"/>
              <a:t>principle</a:t>
            </a:r>
            <a:r>
              <a:rPr lang="de-DE" b="1" dirty="0"/>
              <a:t> : </a:t>
            </a:r>
            <a:r>
              <a:rPr lang="de-DE" dirty="0" err="1"/>
              <a:t>Automatic</a:t>
            </a:r>
            <a:r>
              <a:rPr lang="de-DE" dirty="0"/>
              <a:t> </a:t>
            </a:r>
            <a:r>
              <a:rPr lang="de-DE" dirty="0" err="1"/>
              <a:t>linking</a:t>
            </a:r>
            <a:r>
              <a:rPr lang="de-DE" dirty="0"/>
              <a:t> </a:t>
            </a:r>
            <a:r>
              <a:rPr lang="de-DE" dirty="0" err="1"/>
              <a:t>of</a:t>
            </a:r>
            <a:r>
              <a:rPr lang="de-DE" dirty="0"/>
              <a:t> </a:t>
            </a:r>
            <a:r>
              <a:rPr lang="de-DE" dirty="0" err="1"/>
              <a:t>related</a:t>
            </a:r>
            <a:r>
              <a:rPr lang="de-DE" dirty="0"/>
              <a:t> </a:t>
            </a:r>
            <a:r>
              <a:rPr lang="de-DE" dirty="0" err="1"/>
              <a:t>documents</a:t>
            </a:r>
            <a:r>
              <a:rPr lang="de-DE" dirty="0"/>
              <a:t> </a:t>
            </a:r>
            <a:r>
              <a:rPr lang="de-DE" dirty="0" err="1"/>
              <a:t>ensures</a:t>
            </a:r>
            <a:r>
              <a:rPr lang="de-DE" dirty="0"/>
              <a:t> </a:t>
            </a:r>
            <a:r>
              <a:rPr lang="de-DE" dirty="0" err="1"/>
              <a:t>that</a:t>
            </a:r>
            <a:r>
              <a:rPr lang="de-DE" dirty="0"/>
              <a:t> </a:t>
            </a:r>
            <a:r>
              <a:rPr lang="de-DE" dirty="0" err="1"/>
              <a:t>identical</a:t>
            </a:r>
            <a:r>
              <a:rPr lang="de-DE" dirty="0"/>
              <a:t> </a:t>
            </a:r>
            <a:r>
              <a:rPr lang="de-DE" dirty="0" err="1"/>
              <a:t>situations</a:t>
            </a:r>
            <a:r>
              <a:rPr lang="de-DE" dirty="0"/>
              <a:t> </a:t>
            </a:r>
            <a:r>
              <a:rPr lang="de-DE" dirty="0" err="1"/>
              <a:t>are</a:t>
            </a:r>
            <a:r>
              <a:rPr lang="de-DE" dirty="0"/>
              <a:t> </a:t>
            </a:r>
            <a:r>
              <a:rPr lang="de-DE" dirty="0" err="1"/>
              <a:t>treated</a:t>
            </a:r>
            <a:r>
              <a:rPr lang="de-DE" dirty="0"/>
              <a:t> </a:t>
            </a:r>
            <a:r>
              <a:rPr lang="de-DE" dirty="0" err="1"/>
              <a:t>similarly</a:t>
            </a:r>
            <a:r>
              <a:rPr lang="de-DE" dirty="0"/>
              <a:t> in </a:t>
            </a:r>
            <a:r>
              <a:rPr lang="de-DE" dirty="0" err="1"/>
              <a:t>every</a:t>
            </a:r>
            <a:r>
              <a:rPr lang="de-DE" dirty="0"/>
              <a:t> </a:t>
            </a:r>
            <a:r>
              <a:rPr lang="de-DE" dirty="0" err="1"/>
              <a:t>case</a:t>
            </a:r>
            <a:r>
              <a:rPr lang="de-DE" dirty="0"/>
              <a:t>. </a:t>
            </a:r>
          </a:p>
          <a:p>
            <a:endParaRPr lang="de-DE" dirty="0"/>
          </a:p>
          <a:p>
            <a:r>
              <a:rPr lang="de-DE" dirty="0"/>
              <a:t>Fairness </a:t>
            </a:r>
            <a:r>
              <a:rPr lang="de-DE" dirty="0" err="1"/>
              <a:t>and</a:t>
            </a:r>
            <a:r>
              <a:rPr lang="de-DE" dirty="0"/>
              <a:t> </a:t>
            </a:r>
            <a:r>
              <a:rPr lang="de-DE" dirty="0" err="1"/>
              <a:t>equality</a:t>
            </a:r>
            <a:r>
              <a:rPr lang="de-DE" dirty="0"/>
              <a:t>. </a:t>
            </a:r>
          </a:p>
        </p:txBody>
      </p:sp>
    </p:spTree>
    <p:extLst>
      <p:ext uri="{BB962C8B-B14F-4D97-AF65-F5344CB8AC3E}">
        <p14:creationId xmlns:p14="http://schemas.microsoft.com/office/powerpoint/2010/main" val="262084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376CB-A030-2941-B284-3602E8436CA4}"/>
              </a:ext>
            </a:extLst>
          </p:cNvPr>
          <p:cNvSpPr>
            <a:spLocks noGrp="1"/>
          </p:cNvSpPr>
          <p:nvPr>
            <p:ph type="title"/>
          </p:nvPr>
        </p:nvSpPr>
        <p:spPr/>
        <p:txBody>
          <a:bodyPr/>
          <a:lstStyle/>
          <a:p>
            <a:r>
              <a:rPr lang="de-DE" i="1" dirty="0" err="1"/>
              <a:t>Step</a:t>
            </a:r>
            <a:r>
              <a:rPr lang="de-DE" i="1" dirty="0"/>
              <a:t> 4</a:t>
            </a:r>
            <a:endParaRPr lang="de-DE" dirty="0"/>
          </a:p>
        </p:txBody>
      </p:sp>
      <p:sp>
        <p:nvSpPr>
          <p:cNvPr id="3" name="Content Placeholder 2">
            <a:extLst>
              <a:ext uri="{FF2B5EF4-FFF2-40B4-BE49-F238E27FC236}">
                <a16:creationId xmlns:a16="http://schemas.microsoft.com/office/drawing/2014/main" id="{B058B22B-95B8-2F41-B9DA-B1BE017EE003}"/>
              </a:ext>
            </a:extLst>
          </p:cNvPr>
          <p:cNvSpPr>
            <a:spLocks noGrp="1"/>
          </p:cNvSpPr>
          <p:nvPr>
            <p:ph idx="1"/>
          </p:nvPr>
        </p:nvSpPr>
        <p:spPr>
          <a:xfrm>
            <a:off x="250825" y="2667000"/>
            <a:ext cx="8640763" cy="3714750"/>
          </a:xfrm>
        </p:spPr>
        <p:txBody>
          <a:bodyPr/>
          <a:lstStyle/>
          <a:p>
            <a:r>
              <a:rPr lang="de-DE" dirty="0" err="1"/>
              <a:t>Rows</a:t>
            </a:r>
            <a:r>
              <a:rPr lang="de-DE" dirty="0"/>
              <a:t> </a:t>
            </a:r>
            <a:r>
              <a:rPr lang="de-DE" dirty="0" err="1"/>
              <a:t>of</a:t>
            </a:r>
            <a:r>
              <a:rPr lang="de-DE" dirty="0"/>
              <a:t> V </a:t>
            </a:r>
            <a:r>
              <a:rPr lang="de-DE" dirty="0" err="1"/>
              <a:t>holds</a:t>
            </a:r>
            <a:r>
              <a:rPr lang="de-DE" dirty="0"/>
              <a:t> </a:t>
            </a:r>
            <a:r>
              <a:rPr lang="de-DE" b="1" i="1" dirty="0" err="1"/>
              <a:t>eigenvector</a:t>
            </a:r>
            <a:r>
              <a:rPr lang="de-DE" b="1" i="1" dirty="0"/>
              <a:t> </a:t>
            </a:r>
            <a:r>
              <a:rPr lang="de-DE" b="1" i="1" dirty="0" err="1"/>
              <a:t>values</a:t>
            </a:r>
            <a:r>
              <a:rPr lang="de-DE" dirty="0"/>
              <a:t>. These </a:t>
            </a:r>
            <a:r>
              <a:rPr lang="de-DE" dirty="0" err="1"/>
              <a:t>are</a:t>
            </a:r>
            <a:r>
              <a:rPr lang="de-DE" dirty="0"/>
              <a:t> </a:t>
            </a:r>
            <a:r>
              <a:rPr lang="de-DE" dirty="0" err="1"/>
              <a:t>the</a:t>
            </a:r>
            <a:r>
              <a:rPr lang="de-DE" dirty="0"/>
              <a:t> </a:t>
            </a:r>
            <a:r>
              <a:rPr lang="de-DE" dirty="0" err="1"/>
              <a:t>coordinates</a:t>
            </a:r>
            <a:r>
              <a:rPr lang="de-DE" dirty="0"/>
              <a:t> </a:t>
            </a:r>
            <a:r>
              <a:rPr lang="de-DE" dirty="0" err="1"/>
              <a:t>of</a:t>
            </a:r>
            <a:r>
              <a:rPr lang="de-DE" dirty="0"/>
              <a:t> individual </a:t>
            </a:r>
            <a:r>
              <a:rPr lang="de-DE" dirty="0" err="1"/>
              <a:t>document</a:t>
            </a:r>
            <a:r>
              <a:rPr lang="de-DE" dirty="0"/>
              <a:t> </a:t>
            </a:r>
            <a:r>
              <a:rPr lang="de-DE" dirty="0" err="1"/>
              <a:t>vectors</a:t>
            </a:r>
            <a:r>
              <a:rPr lang="de-DE" dirty="0"/>
              <a:t>, </a:t>
            </a:r>
            <a:r>
              <a:rPr lang="de-DE" dirty="0" err="1"/>
              <a:t>hence</a:t>
            </a:r>
            <a:endParaRPr lang="de-DE" dirty="0"/>
          </a:p>
          <a:p>
            <a:r>
              <a:rPr lang="de-DE" b="1" i="1" dirty="0"/>
              <a:t>d1 </a:t>
            </a:r>
            <a:r>
              <a:rPr lang="de-DE" dirty="0"/>
              <a:t>= (-0.4945, 0.6492)</a:t>
            </a:r>
          </a:p>
          <a:p>
            <a:r>
              <a:rPr lang="de-DE" b="1" i="1" dirty="0"/>
              <a:t>d2</a:t>
            </a:r>
            <a:r>
              <a:rPr lang="de-DE" dirty="0"/>
              <a:t> = (-0.6458, -0.7194)</a:t>
            </a:r>
          </a:p>
          <a:p>
            <a:r>
              <a:rPr lang="de-DE" b="1" i="1" dirty="0"/>
              <a:t>d3</a:t>
            </a:r>
            <a:r>
              <a:rPr lang="de-DE" dirty="0"/>
              <a:t> = (-0.5817, 0.2469)</a:t>
            </a:r>
          </a:p>
          <a:p>
            <a:endParaRPr lang="de-DE" dirty="0"/>
          </a:p>
        </p:txBody>
      </p:sp>
      <p:pic>
        <p:nvPicPr>
          <p:cNvPr id="5" name="Picture 4" descr="A picture containing game, ball&#10;&#10;Description automatically generated">
            <a:extLst>
              <a:ext uri="{FF2B5EF4-FFF2-40B4-BE49-F238E27FC236}">
                <a16:creationId xmlns:a16="http://schemas.microsoft.com/office/drawing/2014/main" id="{09D18416-F8FF-CB4D-9C3F-847F2E3425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4250" y="3778250"/>
            <a:ext cx="4127500" cy="2603500"/>
          </a:xfrm>
          <a:prstGeom prst="rect">
            <a:avLst/>
          </a:prstGeom>
        </p:spPr>
      </p:pic>
      <p:sp>
        <p:nvSpPr>
          <p:cNvPr id="4" name="TextBox 3">
            <a:extLst>
              <a:ext uri="{FF2B5EF4-FFF2-40B4-BE49-F238E27FC236}">
                <a16:creationId xmlns:a16="http://schemas.microsoft.com/office/drawing/2014/main" id="{36737A03-1A61-5E4C-AE22-AC8065200667}"/>
              </a:ext>
            </a:extLst>
          </p:cNvPr>
          <p:cNvSpPr txBox="1"/>
          <p:nvPr/>
        </p:nvSpPr>
        <p:spPr>
          <a:xfrm>
            <a:off x="300038" y="1757363"/>
            <a:ext cx="8340745" cy="369332"/>
          </a:xfrm>
          <a:prstGeom prst="rect">
            <a:avLst/>
          </a:prstGeom>
          <a:noFill/>
        </p:spPr>
        <p:txBody>
          <a:bodyPr wrap="none" rtlCol="0">
            <a:spAutoFit/>
          </a:bodyPr>
          <a:lstStyle/>
          <a:p>
            <a:r>
              <a:rPr lang="de-DE" dirty="0"/>
              <a:t>Find </a:t>
            </a:r>
            <a:r>
              <a:rPr lang="de-DE" dirty="0" err="1"/>
              <a:t>the</a:t>
            </a:r>
            <a:r>
              <a:rPr lang="de-DE" dirty="0"/>
              <a:t> </a:t>
            </a:r>
            <a:r>
              <a:rPr lang="de-DE" dirty="0" err="1"/>
              <a:t>new</a:t>
            </a:r>
            <a:r>
              <a:rPr lang="de-DE" dirty="0"/>
              <a:t> </a:t>
            </a:r>
            <a:r>
              <a:rPr lang="de-DE" dirty="0" err="1"/>
              <a:t>document</a:t>
            </a:r>
            <a:r>
              <a:rPr lang="de-DE" dirty="0"/>
              <a:t> </a:t>
            </a:r>
            <a:r>
              <a:rPr lang="de-DE" dirty="0" err="1"/>
              <a:t>vector</a:t>
            </a:r>
            <a:r>
              <a:rPr lang="de-DE" dirty="0"/>
              <a:t> </a:t>
            </a:r>
            <a:r>
              <a:rPr lang="de-DE" dirty="0" err="1"/>
              <a:t>coordinates</a:t>
            </a:r>
            <a:r>
              <a:rPr lang="de-DE" dirty="0"/>
              <a:t> in </a:t>
            </a:r>
            <a:r>
              <a:rPr lang="de-DE" dirty="0" err="1"/>
              <a:t>this</a:t>
            </a:r>
            <a:r>
              <a:rPr lang="de-DE" dirty="0"/>
              <a:t> </a:t>
            </a:r>
            <a:r>
              <a:rPr lang="de-DE" dirty="0" err="1"/>
              <a:t>reduced</a:t>
            </a:r>
            <a:r>
              <a:rPr lang="de-DE" dirty="0"/>
              <a:t> 2-dimensional </a:t>
            </a:r>
            <a:r>
              <a:rPr lang="de-DE" dirty="0" err="1"/>
              <a:t>space</a:t>
            </a:r>
            <a:endParaRPr lang="de-DE" dirty="0"/>
          </a:p>
        </p:txBody>
      </p:sp>
    </p:spTree>
    <p:extLst>
      <p:ext uri="{BB962C8B-B14F-4D97-AF65-F5344CB8AC3E}">
        <p14:creationId xmlns:p14="http://schemas.microsoft.com/office/powerpoint/2010/main" val="169255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F3EC-872D-9C4A-938A-37CD6ED848B7}"/>
              </a:ext>
            </a:extLst>
          </p:cNvPr>
          <p:cNvSpPr>
            <a:spLocks noGrp="1"/>
          </p:cNvSpPr>
          <p:nvPr>
            <p:ph type="title"/>
          </p:nvPr>
        </p:nvSpPr>
        <p:spPr/>
        <p:txBody>
          <a:bodyPr/>
          <a:lstStyle/>
          <a:p>
            <a:r>
              <a:rPr lang="de-DE" i="1" dirty="0" err="1"/>
              <a:t>Step</a:t>
            </a:r>
            <a:r>
              <a:rPr lang="de-DE" i="1" dirty="0"/>
              <a:t> 5</a:t>
            </a:r>
            <a:endParaRPr lang="de-DE" dirty="0"/>
          </a:p>
        </p:txBody>
      </p:sp>
      <p:pic>
        <p:nvPicPr>
          <p:cNvPr id="5" name="Content Placeholder 4">
            <a:extLst>
              <a:ext uri="{FF2B5EF4-FFF2-40B4-BE49-F238E27FC236}">
                <a16:creationId xmlns:a16="http://schemas.microsoft.com/office/drawing/2014/main" id="{61332C8A-16D0-FB45-AB31-1F8F9E53C78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680"/>
          <a:stretch/>
        </p:blipFill>
        <p:spPr>
          <a:xfrm>
            <a:off x="3584892" y="2053233"/>
            <a:ext cx="5116195" cy="3505200"/>
          </a:xfrm>
        </p:spPr>
      </p:pic>
      <p:sp>
        <p:nvSpPr>
          <p:cNvPr id="3" name="TextBox 2">
            <a:extLst>
              <a:ext uri="{FF2B5EF4-FFF2-40B4-BE49-F238E27FC236}">
                <a16:creationId xmlns:a16="http://schemas.microsoft.com/office/drawing/2014/main" id="{10BC08D3-ED4F-4049-98CB-146173CCA6E6}"/>
              </a:ext>
            </a:extLst>
          </p:cNvPr>
          <p:cNvSpPr txBox="1"/>
          <p:nvPr/>
        </p:nvSpPr>
        <p:spPr>
          <a:xfrm>
            <a:off x="442913" y="2128838"/>
            <a:ext cx="3443287" cy="923330"/>
          </a:xfrm>
          <a:prstGeom prst="rect">
            <a:avLst/>
          </a:prstGeom>
          <a:noFill/>
        </p:spPr>
        <p:txBody>
          <a:bodyPr wrap="square" rtlCol="0">
            <a:spAutoFit/>
          </a:bodyPr>
          <a:lstStyle/>
          <a:p>
            <a:r>
              <a:rPr lang="de-DE" dirty="0"/>
              <a:t>Find </a:t>
            </a:r>
            <a:r>
              <a:rPr lang="de-DE" dirty="0" err="1"/>
              <a:t>the</a:t>
            </a:r>
            <a:r>
              <a:rPr lang="de-DE" dirty="0"/>
              <a:t> </a:t>
            </a:r>
            <a:r>
              <a:rPr lang="de-DE" dirty="0" err="1"/>
              <a:t>new</a:t>
            </a:r>
            <a:r>
              <a:rPr lang="de-DE" dirty="0"/>
              <a:t> </a:t>
            </a:r>
            <a:r>
              <a:rPr lang="de-DE" dirty="0" err="1"/>
              <a:t>query</a:t>
            </a:r>
            <a:r>
              <a:rPr lang="de-DE" dirty="0"/>
              <a:t> </a:t>
            </a:r>
            <a:r>
              <a:rPr lang="de-DE" dirty="0" err="1"/>
              <a:t>vector</a:t>
            </a:r>
            <a:r>
              <a:rPr lang="de-DE" dirty="0"/>
              <a:t> </a:t>
            </a:r>
            <a:r>
              <a:rPr lang="de-DE" dirty="0" err="1"/>
              <a:t>coordinates</a:t>
            </a:r>
            <a:r>
              <a:rPr lang="de-DE" dirty="0"/>
              <a:t> in </a:t>
            </a:r>
            <a:r>
              <a:rPr lang="de-DE" dirty="0" err="1"/>
              <a:t>the</a:t>
            </a:r>
            <a:r>
              <a:rPr lang="de-DE" dirty="0"/>
              <a:t> </a:t>
            </a:r>
            <a:r>
              <a:rPr lang="de-DE" dirty="0" err="1"/>
              <a:t>reduced</a:t>
            </a:r>
            <a:r>
              <a:rPr lang="de-DE" dirty="0"/>
              <a:t> 2-dimensional </a:t>
            </a:r>
            <a:r>
              <a:rPr lang="de-DE" dirty="0" err="1"/>
              <a:t>space</a:t>
            </a:r>
            <a:r>
              <a:rPr lang="de-DE" dirty="0"/>
              <a:t>.</a:t>
            </a:r>
          </a:p>
        </p:txBody>
      </p:sp>
    </p:spTree>
    <p:extLst>
      <p:ext uri="{BB962C8B-B14F-4D97-AF65-F5344CB8AC3E}">
        <p14:creationId xmlns:p14="http://schemas.microsoft.com/office/powerpoint/2010/main" val="30033986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D2F9E-12F7-3C4C-A850-A49CC9FEB59E}"/>
              </a:ext>
            </a:extLst>
          </p:cNvPr>
          <p:cNvSpPr>
            <a:spLocks noGrp="1"/>
          </p:cNvSpPr>
          <p:nvPr>
            <p:ph type="title"/>
          </p:nvPr>
        </p:nvSpPr>
        <p:spPr/>
        <p:txBody>
          <a:bodyPr/>
          <a:lstStyle/>
          <a:p>
            <a:r>
              <a:rPr lang="de-DE" i="1" dirty="0" err="1"/>
              <a:t>Step</a:t>
            </a:r>
            <a:r>
              <a:rPr lang="de-DE" i="1" dirty="0"/>
              <a:t> 5</a:t>
            </a:r>
            <a:endParaRPr lang="de-DE" dirty="0"/>
          </a:p>
        </p:txBody>
      </p:sp>
      <p:sp>
        <p:nvSpPr>
          <p:cNvPr id="3" name="Content Placeholder 2">
            <a:extLst>
              <a:ext uri="{FF2B5EF4-FFF2-40B4-BE49-F238E27FC236}">
                <a16:creationId xmlns:a16="http://schemas.microsoft.com/office/drawing/2014/main" id="{A83C3ED1-5A43-7D45-A5E1-A86742FC811F}"/>
              </a:ext>
            </a:extLst>
          </p:cNvPr>
          <p:cNvSpPr>
            <a:spLocks noGrp="1"/>
          </p:cNvSpPr>
          <p:nvPr>
            <p:ph idx="1"/>
          </p:nvPr>
        </p:nvSpPr>
        <p:spPr/>
        <p:txBody>
          <a:bodyPr/>
          <a:lstStyle/>
          <a:p>
            <a:r>
              <a:rPr lang="de-DE" dirty="0"/>
              <a:t>These </a:t>
            </a:r>
            <a:r>
              <a:rPr lang="de-DE" dirty="0" err="1"/>
              <a:t>are</a:t>
            </a:r>
            <a:r>
              <a:rPr lang="de-DE" dirty="0"/>
              <a:t> </a:t>
            </a:r>
            <a:r>
              <a:rPr lang="de-DE" dirty="0" err="1"/>
              <a:t>the</a:t>
            </a:r>
            <a:r>
              <a:rPr lang="de-DE" dirty="0"/>
              <a:t> </a:t>
            </a:r>
            <a:r>
              <a:rPr lang="de-DE" b="1" dirty="0" err="1"/>
              <a:t>new</a:t>
            </a:r>
            <a:r>
              <a:rPr lang="de-DE" b="1" dirty="0"/>
              <a:t> </a:t>
            </a:r>
            <a:r>
              <a:rPr lang="de-DE" b="1" dirty="0" err="1"/>
              <a:t>coordinate</a:t>
            </a:r>
            <a:r>
              <a:rPr lang="de-DE" b="1" dirty="0"/>
              <a:t> </a:t>
            </a:r>
            <a:r>
              <a:rPr lang="de-DE" b="1" dirty="0" err="1"/>
              <a:t>of</a:t>
            </a:r>
            <a:r>
              <a:rPr lang="de-DE" b="1" dirty="0"/>
              <a:t> </a:t>
            </a:r>
            <a:r>
              <a:rPr lang="de-DE" b="1" dirty="0" err="1"/>
              <a:t>the</a:t>
            </a:r>
            <a:r>
              <a:rPr lang="de-DE" b="1" dirty="0"/>
              <a:t> </a:t>
            </a:r>
            <a:r>
              <a:rPr lang="de-DE" b="1" dirty="0" err="1"/>
              <a:t>query</a:t>
            </a:r>
            <a:r>
              <a:rPr lang="de-DE" b="1" dirty="0"/>
              <a:t> </a:t>
            </a:r>
            <a:r>
              <a:rPr lang="de-DE" b="1" dirty="0" err="1"/>
              <a:t>vector</a:t>
            </a:r>
            <a:r>
              <a:rPr lang="de-DE" b="1" dirty="0"/>
              <a:t> in </a:t>
            </a:r>
            <a:r>
              <a:rPr lang="de-DE" b="1" dirty="0" err="1"/>
              <a:t>two</a:t>
            </a:r>
            <a:r>
              <a:rPr lang="de-DE" b="1" dirty="0"/>
              <a:t> </a:t>
            </a:r>
            <a:r>
              <a:rPr lang="de-DE" b="1" dirty="0" err="1"/>
              <a:t>dimensions</a:t>
            </a:r>
            <a:r>
              <a:rPr lang="de-DE" dirty="0"/>
              <a:t>. Note </a:t>
            </a:r>
            <a:r>
              <a:rPr lang="de-DE" dirty="0" err="1"/>
              <a:t>how</a:t>
            </a:r>
            <a:r>
              <a:rPr lang="de-DE" dirty="0"/>
              <a:t> </a:t>
            </a:r>
            <a:r>
              <a:rPr lang="de-DE" dirty="0" err="1"/>
              <a:t>this</a:t>
            </a:r>
            <a:r>
              <a:rPr lang="de-DE" dirty="0"/>
              <a:t> </a:t>
            </a:r>
            <a:r>
              <a:rPr lang="de-DE" dirty="0" err="1"/>
              <a:t>matrix</a:t>
            </a:r>
            <a:r>
              <a:rPr lang="de-DE" dirty="0"/>
              <a:t> </a:t>
            </a:r>
            <a:r>
              <a:rPr lang="de-DE" dirty="0" err="1"/>
              <a:t>is</a:t>
            </a:r>
            <a:r>
              <a:rPr lang="de-DE" dirty="0"/>
              <a:t> </a:t>
            </a:r>
            <a:r>
              <a:rPr lang="de-DE" dirty="0" err="1"/>
              <a:t>now</a:t>
            </a:r>
            <a:r>
              <a:rPr lang="de-DE" dirty="0"/>
              <a:t> different </a:t>
            </a:r>
            <a:r>
              <a:rPr lang="de-DE" dirty="0" err="1"/>
              <a:t>from</a:t>
            </a:r>
            <a:r>
              <a:rPr lang="de-DE" dirty="0"/>
              <a:t> </a:t>
            </a:r>
            <a:r>
              <a:rPr lang="de-DE" dirty="0" err="1"/>
              <a:t>the</a:t>
            </a:r>
            <a:r>
              <a:rPr lang="de-DE" dirty="0"/>
              <a:t> original </a:t>
            </a:r>
            <a:r>
              <a:rPr lang="de-DE" dirty="0" err="1"/>
              <a:t>query</a:t>
            </a:r>
            <a:r>
              <a:rPr lang="de-DE" dirty="0"/>
              <a:t> </a:t>
            </a:r>
            <a:r>
              <a:rPr lang="de-DE" dirty="0" err="1"/>
              <a:t>matrix</a:t>
            </a:r>
            <a:r>
              <a:rPr lang="de-DE" dirty="0"/>
              <a:t> </a:t>
            </a:r>
            <a:r>
              <a:rPr lang="de-DE" dirty="0" err="1"/>
              <a:t>q</a:t>
            </a:r>
            <a:r>
              <a:rPr lang="de-DE" dirty="0"/>
              <a:t> </a:t>
            </a:r>
            <a:r>
              <a:rPr lang="de-DE" dirty="0" err="1"/>
              <a:t>given</a:t>
            </a:r>
            <a:r>
              <a:rPr lang="de-DE" dirty="0"/>
              <a:t> in </a:t>
            </a:r>
            <a:r>
              <a:rPr lang="de-DE" dirty="0" err="1"/>
              <a:t>Step</a:t>
            </a:r>
            <a:r>
              <a:rPr lang="de-DE" dirty="0"/>
              <a:t> 1.</a:t>
            </a:r>
          </a:p>
        </p:txBody>
      </p:sp>
      <p:pic>
        <p:nvPicPr>
          <p:cNvPr id="5" name="Picture 4" descr="A screenshot of a cell phone&#10;&#10;Description automatically generated">
            <a:extLst>
              <a:ext uri="{FF2B5EF4-FFF2-40B4-BE49-F238E27FC236}">
                <a16:creationId xmlns:a16="http://schemas.microsoft.com/office/drawing/2014/main" id="{2786C398-15D8-B242-A848-A9BB216C2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7886" y="2514600"/>
            <a:ext cx="5907314" cy="3759200"/>
          </a:xfrm>
          <a:prstGeom prst="rect">
            <a:avLst/>
          </a:prstGeom>
        </p:spPr>
      </p:pic>
    </p:spTree>
    <p:extLst>
      <p:ext uri="{BB962C8B-B14F-4D97-AF65-F5344CB8AC3E}">
        <p14:creationId xmlns:p14="http://schemas.microsoft.com/office/powerpoint/2010/main" val="354663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0AF1-4E2A-6C47-983E-E57C98678716}"/>
              </a:ext>
            </a:extLst>
          </p:cNvPr>
          <p:cNvSpPr>
            <a:spLocks noGrp="1"/>
          </p:cNvSpPr>
          <p:nvPr>
            <p:ph type="title"/>
          </p:nvPr>
        </p:nvSpPr>
        <p:spPr/>
        <p:txBody>
          <a:bodyPr/>
          <a:lstStyle/>
          <a:p>
            <a:r>
              <a:rPr lang="de-DE" i="1" dirty="0" err="1"/>
              <a:t>Step</a:t>
            </a:r>
            <a:r>
              <a:rPr lang="de-DE" i="1" dirty="0"/>
              <a:t> 6</a:t>
            </a:r>
            <a:endParaRPr lang="de-DE" dirty="0"/>
          </a:p>
        </p:txBody>
      </p:sp>
      <p:sp>
        <p:nvSpPr>
          <p:cNvPr id="3" name="TextBox 2">
            <a:extLst>
              <a:ext uri="{FF2B5EF4-FFF2-40B4-BE49-F238E27FC236}">
                <a16:creationId xmlns:a16="http://schemas.microsoft.com/office/drawing/2014/main" id="{444EAA1C-E116-3544-AE82-D1597BE9CC26}"/>
              </a:ext>
            </a:extLst>
          </p:cNvPr>
          <p:cNvSpPr txBox="1"/>
          <p:nvPr/>
        </p:nvSpPr>
        <p:spPr>
          <a:xfrm>
            <a:off x="228600" y="1593334"/>
            <a:ext cx="7879080" cy="369332"/>
          </a:xfrm>
          <a:prstGeom prst="rect">
            <a:avLst/>
          </a:prstGeom>
          <a:noFill/>
        </p:spPr>
        <p:txBody>
          <a:bodyPr wrap="none" rtlCol="0">
            <a:spAutoFit/>
          </a:bodyPr>
          <a:lstStyle/>
          <a:p>
            <a:r>
              <a:rPr lang="de-DE" dirty="0"/>
              <a:t>Rank </a:t>
            </a:r>
            <a:r>
              <a:rPr lang="de-DE" dirty="0" err="1"/>
              <a:t>documents</a:t>
            </a:r>
            <a:r>
              <a:rPr lang="de-DE" dirty="0"/>
              <a:t> in </a:t>
            </a:r>
            <a:r>
              <a:rPr lang="de-DE" dirty="0" err="1"/>
              <a:t>decreasing</a:t>
            </a:r>
            <a:r>
              <a:rPr lang="de-DE" dirty="0"/>
              <a:t> </a:t>
            </a:r>
            <a:r>
              <a:rPr lang="de-DE" dirty="0" err="1"/>
              <a:t>order</a:t>
            </a:r>
            <a:r>
              <a:rPr lang="de-DE" dirty="0"/>
              <a:t> </a:t>
            </a:r>
            <a:r>
              <a:rPr lang="de-DE" dirty="0" err="1"/>
              <a:t>of</a:t>
            </a:r>
            <a:r>
              <a:rPr lang="de-DE" dirty="0"/>
              <a:t> </a:t>
            </a:r>
            <a:r>
              <a:rPr lang="de-DE" dirty="0" err="1"/>
              <a:t>query-document</a:t>
            </a:r>
            <a:r>
              <a:rPr lang="de-DE" dirty="0"/>
              <a:t> </a:t>
            </a:r>
            <a:r>
              <a:rPr lang="de-DE" dirty="0" err="1"/>
              <a:t>cosine</a:t>
            </a:r>
            <a:r>
              <a:rPr lang="de-DE" dirty="0"/>
              <a:t> </a:t>
            </a:r>
            <a:r>
              <a:rPr lang="de-DE" dirty="0" err="1"/>
              <a:t>similarities</a:t>
            </a:r>
            <a:r>
              <a:rPr lang="de-DE" dirty="0"/>
              <a:t>.</a:t>
            </a:r>
          </a:p>
        </p:txBody>
      </p:sp>
      <p:pic>
        <p:nvPicPr>
          <p:cNvPr id="8" name="Content Placeholder 7" descr="A picture containing knife&#10;&#10;Description automatically generated">
            <a:extLst>
              <a:ext uri="{FF2B5EF4-FFF2-40B4-BE49-F238E27FC236}">
                <a16:creationId xmlns:a16="http://schemas.microsoft.com/office/drawing/2014/main" id="{13AFBD45-CB3B-0F4C-A06D-0C4612005DB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8775" y="2667000"/>
            <a:ext cx="7767955" cy="2228335"/>
          </a:xfrm>
        </p:spPr>
      </p:pic>
    </p:spTree>
    <p:extLst>
      <p:ext uri="{BB962C8B-B14F-4D97-AF65-F5344CB8AC3E}">
        <p14:creationId xmlns:p14="http://schemas.microsoft.com/office/powerpoint/2010/main" val="9522150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0AF1-4E2A-6C47-983E-E57C98678716}"/>
              </a:ext>
            </a:extLst>
          </p:cNvPr>
          <p:cNvSpPr>
            <a:spLocks noGrp="1"/>
          </p:cNvSpPr>
          <p:nvPr>
            <p:ph type="title"/>
          </p:nvPr>
        </p:nvSpPr>
        <p:spPr/>
        <p:txBody>
          <a:bodyPr/>
          <a:lstStyle/>
          <a:p>
            <a:r>
              <a:rPr lang="de-DE" i="1" dirty="0" err="1"/>
              <a:t>Step</a:t>
            </a:r>
            <a:r>
              <a:rPr lang="de-DE" i="1" dirty="0"/>
              <a:t> 6</a:t>
            </a:r>
            <a:endParaRPr lang="de-DE" dirty="0"/>
          </a:p>
        </p:txBody>
      </p:sp>
      <p:sp>
        <p:nvSpPr>
          <p:cNvPr id="3" name="TextBox 2">
            <a:extLst>
              <a:ext uri="{FF2B5EF4-FFF2-40B4-BE49-F238E27FC236}">
                <a16:creationId xmlns:a16="http://schemas.microsoft.com/office/drawing/2014/main" id="{444EAA1C-E116-3544-AE82-D1597BE9CC26}"/>
              </a:ext>
            </a:extLst>
          </p:cNvPr>
          <p:cNvSpPr txBox="1"/>
          <p:nvPr/>
        </p:nvSpPr>
        <p:spPr>
          <a:xfrm>
            <a:off x="228600" y="1593334"/>
            <a:ext cx="7879080" cy="369332"/>
          </a:xfrm>
          <a:prstGeom prst="rect">
            <a:avLst/>
          </a:prstGeom>
          <a:noFill/>
        </p:spPr>
        <p:txBody>
          <a:bodyPr wrap="none" rtlCol="0">
            <a:spAutoFit/>
          </a:bodyPr>
          <a:lstStyle/>
          <a:p>
            <a:r>
              <a:rPr lang="de-DE" dirty="0"/>
              <a:t>Rank </a:t>
            </a:r>
            <a:r>
              <a:rPr lang="de-DE" dirty="0" err="1"/>
              <a:t>documents</a:t>
            </a:r>
            <a:r>
              <a:rPr lang="de-DE" dirty="0"/>
              <a:t> in </a:t>
            </a:r>
            <a:r>
              <a:rPr lang="de-DE" dirty="0" err="1"/>
              <a:t>decreasing</a:t>
            </a:r>
            <a:r>
              <a:rPr lang="de-DE" dirty="0"/>
              <a:t> </a:t>
            </a:r>
            <a:r>
              <a:rPr lang="de-DE" dirty="0" err="1"/>
              <a:t>order</a:t>
            </a:r>
            <a:r>
              <a:rPr lang="de-DE" dirty="0"/>
              <a:t> </a:t>
            </a:r>
            <a:r>
              <a:rPr lang="de-DE" dirty="0" err="1"/>
              <a:t>of</a:t>
            </a:r>
            <a:r>
              <a:rPr lang="de-DE" dirty="0"/>
              <a:t> </a:t>
            </a:r>
            <a:r>
              <a:rPr lang="de-DE" dirty="0" err="1"/>
              <a:t>query-document</a:t>
            </a:r>
            <a:r>
              <a:rPr lang="de-DE" dirty="0"/>
              <a:t> </a:t>
            </a:r>
            <a:r>
              <a:rPr lang="de-DE" dirty="0" err="1"/>
              <a:t>cosine</a:t>
            </a:r>
            <a:r>
              <a:rPr lang="de-DE" dirty="0"/>
              <a:t> </a:t>
            </a:r>
            <a:r>
              <a:rPr lang="de-DE" dirty="0" err="1"/>
              <a:t>similarities</a:t>
            </a:r>
            <a:r>
              <a:rPr lang="de-DE" dirty="0"/>
              <a:t>.</a:t>
            </a:r>
          </a:p>
        </p:txBody>
      </p:sp>
      <p:pic>
        <p:nvPicPr>
          <p:cNvPr id="7" name="Content Placeholder 6" descr="A close up of a logo&#10;&#10;Description automatically generated">
            <a:extLst>
              <a:ext uri="{FF2B5EF4-FFF2-40B4-BE49-F238E27FC236}">
                <a16:creationId xmlns:a16="http://schemas.microsoft.com/office/drawing/2014/main" id="{B709DD52-D9D7-7A44-AD83-581CD57E49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1990" y="2493962"/>
            <a:ext cx="6972300" cy="901700"/>
          </a:xfrm>
        </p:spPr>
      </p:pic>
      <p:pic>
        <p:nvPicPr>
          <p:cNvPr id="10" name="Picture 9">
            <a:extLst>
              <a:ext uri="{FF2B5EF4-FFF2-40B4-BE49-F238E27FC236}">
                <a16:creationId xmlns:a16="http://schemas.microsoft.com/office/drawing/2014/main" id="{39C24C8E-1482-E64C-9738-480A03BDA0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191000"/>
            <a:ext cx="6959600" cy="736600"/>
          </a:xfrm>
          <a:prstGeom prst="rect">
            <a:avLst/>
          </a:prstGeom>
        </p:spPr>
      </p:pic>
    </p:spTree>
    <p:extLst>
      <p:ext uri="{BB962C8B-B14F-4D97-AF65-F5344CB8AC3E}">
        <p14:creationId xmlns:p14="http://schemas.microsoft.com/office/powerpoint/2010/main" val="40412556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508F3-FB4F-BC48-B2C3-EF5A737E95FD}"/>
              </a:ext>
            </a:extLst>
          </p:cNvPr>
          <p:cNvSpPr>
            <a:spLocks noGrp="1"/>
          </p:cNvSpPr>
          <p:nvPr>
            <p:ph type="title"/>
          </p:nvPr>
        </p:nvSpPr>
        <p:spPr/>
        <p:txBody>
          <a:bodyPr/>
          <a:lstStyle/>
          <a:p>
            <a:r>
              <a:rPr lang="de-DE" dirty="0" err="1"/>
              <a:t>Conclusion</a:t>
            </a:r>
            <a:endParaRPr lang="de-DE" dirty="0"/>
          </a:p>
        </p:txBody>
      </p:sp>
      <p:sp>
        <p:nvSpPr>
          <p:cNvPr id="3" name="Content Placeholder 2">
            <a:extLst>
              <a:ext uri="{FF2B5EF4-FFF2-40B4-BE49-F238E27FC236}">
                <a16:creationId xmlns:a16="http://schemas.microsoft.com/office/drawing/2014/main" id="{6A341651-E3FA-0344-9D32-FE96C0D66A37}"/>
              </a:ext>
            </a:extLst>
          </p:cNvPr>
          <p:cNvSpPr>
            <a:spLocks noGrp="1"/>
          </p:cNvSpPr>
          <p:nvPr>
            <p:ph idx="1"/>
          </p:nvPr>
        </p:nvSpPr>
        <p:spPr>
          <a:xfrm>
            <a:off x="354012" y="4114800"/>
            <a:ext cx="8664575" cy="1752600"/>
          </a:xfrm>
        </p:spPr>
        <p:txBody>
          <a:bodyPr/>
          <a:lstStyle/>
          <a:p>
            <a:pPr marL="0" indent="0">
              <a:buNone/>
            </a:pPr>
            <a:r>
              <a:rPr lang="de-DE" dirty="0" err="1">
                <a:latin typeface="medium-content-serif-font"/>
              </a:rPr>
              <a:t>We</a:t>
            </a:r>
            <a:r>
              <a:rPr lang="de-DE" dirty="0">
                <a:latin typeface="medium-content-serif-font"/>
              </a:rPr>
              <a:t> </a:t>
            </a:r>
            <a:r>
              <a:rPr lang="de-DE" dirty="0" err="1">
                <a:latin typeface="medium-content-serif-font"/>
              </a:rPr>
              <a:t>can</a:t>
            </a:r>
            <a:r>
              <a:rPr lang="de-DE" dirty="0">
                <a:latin typeface="medium-content-serif-font"/>
              </a:rPr>
              <a:t> </a:t>
            </a:r>
            <a:r>
              <a:rPr lang="de-DE" dirty="0" err="1">
                <a:latin typeface="medium-content-serif-font"/>
              </a:rPr>
              <a:t>see</a:t>
            </a:r>
            <a:r>
              <a:rPr lang="de-DE" dirty="0">
                <a:latin typeface="medium-content-serif-font"/>
              </a:rPr>
              <a:t> </a:t>
            </a:r>
            <a:r>
              <a:rPr lang="de-DE" dirty="0" err="1">
                <a:latin typeface="medium-content-serif-font"/>
              </a:rPr>
              <a:t>that</a:t>
            </a:r>
            <a:r>
              <a:rPr lang="de-DE" dirty="0">
                <a:latin typeface="medium-content-serif-font"/>
              </a:rPr>
              <a:t> </a:t>
            </a:r>
            <a:r>
              <a:rPr lang="de-DE" dirty="0" err="1">
                <a:latin typeface="medium-content-serif-font"/>
              </a:rPr>
              <a:t>document</a:t>
            </a:r>
            <a:r>
              <a:rPr lang="de-DE" dirty="0">
                <a:latin typeface="medium-content-serif-font"/>
              </a:rPr>
              <a:t> </a:t>
            </a:r>
            <a:r>
              <a:rPr lang="de-DE" b="1" i="1" dirty="0">
                <a:latin typeface="medium-content-serif-font"/>
              </a:rPr>
              <a:t>d2 </a:t>
            </a:r>
            <a:r>
              <a:rPr lang="de-DE" dirty="0" err="1">
                <a:latin typeface="medium-content-serif-font"/>
              </a:rPr>
              <a:t>scores</a:t>
            </a:r>
            <a:r>
              <a:rPr lang="de-DE" dirty="0">
                <a:latin typeface="medium-content-serif-font"/>
              </a:rPr>
              <a:t> </a:t>
            </a:r>
            <a:r>
              <a:rPr lang="de-DE" dirty="0" err="1">
                <a:latin typeface="medium-content-serif-font"/>
              </a:rPr>
              <a:t>higher</a:t>
            </a:r>
            <a:r>
              <a:rPr lang="de-DE" dirty="0">
                <a:latin typeface="medium-content-serif-font"/>
              </a:rPr>
              <a:t> </a:t>
            </a:r>
            <a:r>
              <a:rPr lang="de-DE" dirty="0" err="1">
                <a:latin typeface="medium-content-serif-font"/>
              </a:rPr>
              <a:t>than</a:t>
            </a:r>
            <a:r>
              <a:rPr lang="de-DE" dirty="0">
                <a:latin typeface="medium-content-serif-font"/>
              </a:rPr>
              <a:t> </a:t>
            </a:r>
            <a:r>
              <a:rPr lang="de-DE" b="1" i="1" dirty="0">
                <a:latin typeface="medium-content-serif-font"/>
              </a:rPr>
              <a:t>d3</a:t>
            </a:r>
            <a:r>
              <a:rPr lang="de-DE" dirty="0">
                <a:latin typeface="medium-content-serif-font"/>
              </a:rPr>
              <a:t> </a:t>
            </a:r>
            <a:r>
              <a:rPr lang="de-DE" dirty="0" err="1">
                <a:latin typeface="medium-content-serif-font"/>
              </a:rPr>
              <a:t>and</a:t>
            </a:r>
            <a:r>
              <a:rPr lang="de-DE" dirty="0">
                <a:latin typeface="medium-content-serif-font"/>
              </a:rPr>
              <a:t> </a:t>
            </a:r>
            <a:r>
              <a:rPr lang="de-DE" b="1" i="1" dirty="0">
                <a:latin typeface="medium-content-serif-font"/>
              </a:rPr>
              <a:t>d1</a:t>
            </a:r>
            <a:r>
              <a:rPr lang="de-DE" dirty="0">
                <a:latin typeface="medium-content-serif-font"/>
              </a:rPr>
              <a:t>. </a:t>
            </a:r>
            <a:r>
              <a:rPr lang="de-DE" dirty="0" err="1">
                <a:latin typeface="medium-content-serif-font"/>
              </a:rPr>
              <a:t>Its</a:t>
            </a:r>
            <a:r>
              <a:rPr lang="de-DE" dirty="0">
                <a:latin typeface="medium-content-serif-font"/>
              </a:rPr>
              <a:t> </a:t>
            </a:r>
            <a:r>
              <a:rPr lang="de-DE" dirty="0" err="1">
                <a:latin typeface="medium-content-serif-font"/>
              </a:rPr>
              <a:t>vector</a:t>
            </a:r>
            <a:r>
              <a:rPr lang="de-DE" dirty="0">
                <a:latin typeface="medium-content-serif-font"/>
              </a:rPr>
              <a:t> </a:t>
            </a:r>
            <a:r>
              <a:rPr lang="de-DE" dirty="0" err="1">
                <a:latin typeface="medium-content-serif-font"/>
              </a:rPr>
              <a:t>is</a:t>
            </a:r>
            <a:r>
              <a:rPr lang="de-DE" dirty="0">
                <a:latin typeface="medium-content-serif-font"/>
              </a:rPr>
              <a:t> </a:t>
            </a:r>
            <a:r>
              <a:rPr lang="de-DE" dirty="0" err="1">
                <a:latin typeface="medium-content-serif-font"/>
              </a:rPr>
              <a:t>closer</a:t>
            </a:r>
            <a:r>
              <a:rPr lang="de-DE" dirty="0">
                <a:latin typeface="medium-content-serif-font"/>
              </a:rPr>
              <a:t> </a:t>
            </a:r>
            <a:r>
              <a:rPr lang="de-DE" dirty="0" err="1">
                <a:latin typeface="medium-content-serif-font"/>
              </a:rPr>
              <a:t>to</a:t>
            </a:r>
            <a:r>
              <a:rPr lang="de-DE" dirty="0">
                <a:latin typeface="medium-content-serif-font"/>
              </a:rPr>
              <a:t> </a:t>
            </a:r>
            <a:r>
              <a:rPr lang="de-DE" dirty="0" err="1">
                <a:latin typeface="medium-content-serif-font"/>
              </a:rPr>
              <a:t>the</a:t>
            </a:r>
            <a:r>
              <a:rPr lang="de-DE" dirty="0">
                <a:latin typeface="medium-content-serif-font"/>
              </a:rPr>
              <a:t> </a:t>
            </a:r>
            <a:r>
              <a:rPr lang="de-DE" dirty="0" err="1">
                <a:latin typeface="medium-content-serif-font"/>
              </a:rPr>
              <a:t>query</a:t>
            </a:r>
            <a:r>
              <a:rPr lang="de-DE" dirty="0">
                <a:latin typeface="medium-content-serif-font"/>
              </a:rPr>
              <a:t> </a:t>
            </a:r>
            <a:r>
              <a:rPr lang="de-DE" dirty="0" err="1">
                <a:latin typeface="medium-content-serif-font"/>
              </a:rPr>
              <a:t>vector</a:t>
            </a:r>
            <a:r>
              <a:rPr lang="de-DE" dirty="0">
                <a:latin typeface="medium-content-serif-font"/>
              </a:rPr>
              <a:t> </a:t>
            </a:r>
            <a:r>
              <a:rPr lang="de-DE" dirty="0" err="1">
                <a:latin typeface="medium-content-serif-font"/>
              </a:rPr>
              <a:t>than</a:t>
            </a:r>
            <a:r>
              <a:rPr lang="de-DE" dirty="0">
                <a:latin typeface="medium-content-serif-font"/>
              </a:rPr>
              <a:t> </a:t>
            </a:r>
            <a:r>
              <a:rPr lang="de-DE" dirty="0" err="1">
                <a:latin typeface="medium-content-serif-font"/>
              </a:rPr>
              <a:t>the</a:t>
            </a:r>
            <a:r>
              <a:rPr lang="de-DE" dirty="0">
                <a:latin typeface="medium-content-serif-font"/>
              </a:rPr>
              <a:t> </a:t>
            </a:r>
            <a:r>
              <a:rPr lang="de-DE" dirty="0" err="1">
                <a:latin typeface="medium-content-serif-font"/>
              </a:rPr>
              <a:t>other</a:t>
            </a:r>
            <a:r>
              <a:rPr lang="de-DE" dirty="0">
                <a:latin typeface="medium-content-serif-font"/>
              </a:rPr>
              <a:t> </a:t>
            </a:r>
            <a:r>
              <a:rPr lang="de-DE" dirty="0" err="1">
                <a:latin typeface="medium-content-serif-font"/>
              </a:rPr>
              <a:t>vectors</a:t>
            </a:r>
            <a:r>
              <a:rPr lang="de-DE" dirty="0">
                <a:latin typeface="medium-content-serif-font"/>
              </a:rPr>
              <a:t>.</a:t>
            </a:r>
            <a:endParaRPr lang="de-DE" dirty="0"/>
          </a:p>
          <a:p>
            <a:endParaRPr lang="de-DE" dirty="0"/>
          </a:p>
        </p:txBody>
      </p:sp>
      <p:pic>
        <p:nvPicPr>
          <p:cNvPr id="6" name="Picture 5" descr="A close up of a clock&#10;&#10;Description automatically generated">
            <a:extLst>
              <a:ext uri="{FF2B5EF4-FFF2-40B4-BE49-F238E27FC236}">
                <a16:creationId xmlns:a16="http://schemas.microsoft.com/office/drawing/2014/main" id="{99245259-20D0-864D-9CBF-2C2359B79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012" y="1985962"/>
            <a:ext cx="4800599" cy="1514475"/>
          </a:xfrm>
          <a:prstGeom prst="rect">
            <a:avLst/>
          </a:prstGeom>
        </p:spPr>
      </p:pic>
    </p:spTree>
    <p:extLst>
      <p:ext uri="{BB962C8B-B14F-4D97-AF65-F5344CB8AC3E}">
        <p14:creationId xmlns:p14="http://schemas.microsoft.com/office/powerpoint/2010/main" val="106782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0F72-AF49-984D-BBE5-E01436BB21C0}"/>
              </a:ext>
            </a:extLst>
          </p:cNvPr>
          <p:cNvSpPr>
            <a:spLocks noGrp="1"/>
          </p:cNvSpPr>
          <p:nvPr>
            <p:ph type="title"/>
          </p:nvPr>
        </p:nvSpPr>
        <p:spPr/>
        <p:txBody>
          <a:bodyPr/>
          <a:lstStyle/>
          <a:p>
            <a:r>
              <a:rPr lang="de-DE" dirty="0"/>
              <a:t>Outline</a:t>
            </a:r>
          </a:p>
        </p:txBody>
      </p:sp>
      <p:sp>
        <p:nvSpPr>
          <p:cNvPr id="3" name="Rounded Rectangle 2">
            <a:extLst>
              <a:ext uri="{FF2B5EF4-FFF2-40B4-BE49-F238E27FC236}">
                <a16:creationId xmlns:a16="http://schemas.microsoft.com/office/drawing/2014/main" id="{22EDC0CF-4956-E444-9087-B68A8E1316BF}"/>
              </a:ext>
            </a:extLst>
          </p:cNvPr>
          <p:cNvSpPr/>
          <p:nvPr/>
        </p:nvSpPr>
        <p:spPr>
          <a:xfrm>
            <a:off x="3086100" y="1524000"/>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Introduction</a:t>
            </a:r>
            <a:endParaRPr lang="de-DE" b="1" dirty="0">
              <a:solidFill>
                <a:srgbClr val="000000"/>
              </a:solidFill>
            </a:endParaRPr>
          </a:p>
        </p:txBody>
      </p:sp>
      <p:cxnSp>
        <p:nvCxnSpPr>
          <p:cNvPr id="21" name="Straight Arrow Connector 20">
            <a:extLst>
              <a:ext uri="{FF2B5EF4-FFF2-40B4-BE49-F238E27FC236}">
                <a16:creationId xmlns:a16="http://schemas.microsoft.com/office/drawing/2014/main" id="{F8745245-0A86-514E-87AD-6A206003081F}"/>
              </a:ext>
            </a:extLst>
          </p:cNvPr>
          <p:cNvCxnSpPr>
            <a:cxnSpLocks/>
            <a:stCxn id="3" idx="2"/>
            <a:endCxn id="22" idx="0"/>
          </p:cNvCxnSpPr>
          <p:nvPr/>
        </p:nvCxnSpPr>
        <p:spPr>
          <a:xfrm>
            <a:off x="4572000" y="1981200"/>
            <a:ext cx="0" cy="366798"/>
          </a:xfrm>
          <a:prstGeom prst="straightConnector1">
            <a:avLst/>
          </a:prstGeom>
          <a:ln w="412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Rounded Rectangle 21">
            <a:extLst>
              <a:ext uri="{FF2B5EF4-FFF2-40B4-BE49-F238E27FC236}">
                <a16:creationId xmlns:a16="http://schemas.microsoft.com/office/drawing/2014/main" id="{CE63849A-50FD-C54D-BD2F-27A30F1B508F}"/>
              </a:ext>
            </a:extLst>
          </p:cNvPr>
          <p:cNvSpPr/>
          <p:nvPr/>
        </p:nvSpPr>
        <p:spPr>
          <a:xfrm>
            <a:off x="3086100" y="2347998"/>
            <a:ext cx="2971800" cy="57128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Measure</a:t>
            </a:r>
            <a:r>
              <a:rPr lang="de-DE" b="1" dirty="0">
                <a:solidFill>
                  <a:srgbClr val="000000"/>
                </a:solidFill>
              </a:rPr>
              <a:t> </a:t>
            </a:r>
            <a:r>
              <a:rPr lang="de-DE" b="1" dirty="0" err="1">
                <a:solidFill>
                  <a:srgbClr val="000000"/>
                </a:solidFill>
              </a:rPr>
              <a:t>of</a:t>
            </a:r>
            <a:r>
              <a:rPr lang="de-DE" b="1" dirty="0">
                <a:solidFill>
                  <a:srgbClr val="000000"/>
                </a:solidFill>
              </a:rPr>
              <a:t> Text </a:t>
            </a:r>
            <a:r>
              <a:rPr lang="de-DE" b="1" dirty="0" err="1">
                <a:solidFill>
                  <a:srgbClr val="000000"/>
                </a:solidFill>
              </a:rPr>
              <a:t>Similarity</a:t>
            </a:r>
            <a:endParaRPr lang="de-DE" b="1" dirty="0">
              <a:solidFill>
                <a:srgbClr val="000000"/>
              </a:solidFill>
            </a:endParaRPr>
          </a:p>
        </p:txBody>
      </p:sp>
      <p:cxnSp>
        <p:nvCxnSpPr>
          <p:cNvPr id="23" name="Straight Arrow Connector 22">
            <a:extLst>
              <a:ext uri="{FF2B5EF4-FFF2-40B4-BE49-F238E27FC236}">
                <a16:creationId xmlns:a16="http://schemas.microsoft.com/office/drawing/2014/main" id="{0C37530F-429D-7C45-856E-24474901C9B0}"/>
              </a:ext>
            </a:extLst>
          </p:cNvPr>
          <p:cNvCxnSpPr>
            <a:cxnSpLocks/>
            <a:stCxn id="22" idx="2"/>
            <a:endCxn id="24" idx="0"/>
          </p:cNvCxnSpPr>
          <p:nvPr/>
        </p:nvCxnSpPr>
        <p:spPr>
          <a:xfrm flipH="1">
            <a:off x="4571989" y="2919278"/>
            <a:ext cx="11" cy="26767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9ED29C-9DE8-F347-994C-D780766BCB68}"/>
              </a:ext>
            </a:extLst>
          </p:cNvPr>
          <p:cNvSpPr/>
          <p:nvPr/>
        </p:nvSpPr>
        <p:spPr>
          <a:xfrm>
            <a:off x="3086089" y="3186951"/>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Evaluation</a:t>
            </a:r>
          </a:p>
        </p:txBody>
      </p:sp>
      <p:cxnSp>
        <p:nvCxnSpPr>
          <p:cNvPr id="33" name="Straight Arrow Connector 22">
            <a:extLst>
              <a:ext uri="{FF2B5EF4-FFF2-40B4-BE49-F238E27FC236}">
                <a16:creationId xmlns:a16="http://schemas.microsoft.com/office/drawing/2014/main" id="{5D220A99-D524-A245-A5A6-D99D63AE727B}"/>
              </a:ext>
            </a:extLst>
          </p:cNvPr>
          <p:cNvCxnSpPr>
            <a:cxnSpLocks/>
            <a:stCxn id="24" idx="2"/>
            <a:endCxn id="34" idx="0"/>
          </p:cNvCxnSpPr>
          <p:nvPr/>
        </p:nvCxnSpPr>
        <p:spPr>
          <a:xfrm>
            <a:off x="4571989" y="3644151"/>
            <a:ext cx="11" cy="22513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Rounded Rectangle 33">
            <a:extLst>
              <a:ext uri="{FF2B5EF4-FFF2-40B4-BE49-F238E27FC236}">
                <a16:creationId xmlns:a16="http://schemas.microsoft.com/office/drawing/2014/main" id="{FFDE76A1-ED91-E941-AD90-D8070F116D79}"/>
              </a:ext>
            </a:extLst>
          </p:cNvPr>
          <p:cNvSpPr/>
          <p:nvPr/>
        </p:nvSpPr>
        <p:spPr>
          <a:xfrm>
            <a:off x="3086100" y="3869287"/>
            <a:ext cx="2971800" cy="52985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Compositional</a:t>
            </a:r>
            <a:r>
              <a:rPr lang="de-DE" b="1" dirty="0">
                <a:solidFill>
                  <a:srgbClr val="000000"/>
                </a:solidFill>
              </a:rPr>
              <a:t> </a:t>
            </a:r>
            <a:r>
              <a:rPr lang="de-DE" b="1" dirty="0" err="1">
                <a:solidFill>
                  <a:srgbClr val="000000"/>
                </a:solidFill>
              </a:rPr>
              <a:t>Approaches</a:t>
            </a:r>
            <a:endParaRPr lang="de-DE" b="1" dirty="0">
              <a:solidFill>
                <a:srgbClr val="000000"/>
              </a:solidFill>
            </a:endParaRPr>
          </a:p>
        </p:txBody>
      </p:sp>
      <p:cxnSp>
        <p:nvCxnSpPr>
          <p:cNvPr id="41" name="Straight Arrow Connector 22">
            <a:extLst>
              <a:ext uri="{FF2B5EF4-FFF2-40B4-BE49-F238E27FC236}">
                <a16:creationId xmlns:a16="http://schemas.microsoft.com/office/drawing/2014/main" id="{7EC15E6D-9144-B445-83C0-BCEE34A4FCF8}"/>
              </a:ext>
            </a:extLst>
          </p:cNvPr>
          <p:cNvCxnSpPr>
            <a:cxnSpLocks/>
            <a:stCxn id="34" idx="2"/>
            <a:endCxn id="42" idx="0"/>
          </p:cNvCxnSpPr>
          <p:nvPr/>
        </p:nvCxnSpPr>
        <p:spPr>
          <a:xfrm flipH="1">
            <a:off x="4571989" y="4399137"/>
            <a:ext cx="11" cy="30910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Rounded Rectangle 41">
            <a:extLst>
              <a:ext uri="{FF2B5EF4-FFF2-40B4-BE49-F238E27FC236}">
                <a16:creationId xmlns:a16="http://schemas.microsoft.com/office/drawing/2014/main" id="{BD7DCC08-A60C-9F4D-99F9-82F32645E0F2}"/>
              </a:ext>
            </a:extLst>
          </p:cNvPr>
          <p:cNvSpPr/>
          <p:nvPr/>
        </p:nvSpPr>
        <p:spPr>
          <a:xfrm>
            <a:off x="3086089" y="4708240"/>
            <a:ext cx="2971800" cy="576242"/>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Non-</a:t>
            </a:r>
            <a:r>
              <a:rPr lang="de-DE" b="1" dirty="0" err="1">
                <a:solidFill>
                  <a:srgbClr val="000000"/>
                </a:solidFill>
              </a:rPr>
              <a:t>compositional</a:t>
            </a:r>
            <a:r>
              <a:rPr lang="de-DE" b="1" dirty="0">
                <a:solidFill>
                  <a:srgbClr val="000000"/>
                </a:solidFill>
              </a:rPr>
              <a:t> </a:t>
            </a:r>
            <a:r>
              <a:rPr lang="de-DE" b="1" dirty="0" err="1">
                <a:solidFill>
                  <a:srgbClr val="000000"/>
                </a:solidFill>
              </a:rPr>
              <a:t>Approaches</a:t>
            </a:r>
            <a:endParaRPr lang="de-DE" b="1" dirty="0">
              <a:solidFill>
                <a:srgbClr val="000000"/>
              </a:solidFill>
            </a:endParaRPr>
          </a:p>
        </p:txBody>
      </p:sp>
      <p:cxnSp>
        <p:nvCxnSpPr>
          <p:cNvPr id="47" name="Straight Arrow Connector 22">
            <a:extLst>
              <a:ext uri="{FF2B5EF4-FFF2-40B4-BE49-F238E27FC236}">
                <a16:creationId xmlns:a16="http://schemas.microsoft.com/office/drawing/2014/main" id="{6F3310E7-9729-974F-BF98-3A5A24329192}"/>
              </a:ext>
            </a:extLst>
          </p:cNvPr>
          <p:cNvCxnSpPr>
            <a:cxnSpLocks/>
            <a:stCxn id="42" idx="2"/>
            <a:endCxn id="48" idx="0"/>
          </p:cNvCxnSpPr>
          <p:nvPr/>
        </p:nvCxnSpPr>
        <p:spPr>
          <a:xfrm>
            <a:off x="4571989" y="5284482"/>
            <a:ext cx="0" cy="45720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8" name="Rounded Rectangle 47">
            <a:extLst>
              <a:ext uri="{FF2B5EF4-FFF2-40B4-BE49-F238E27FC236}">
                <a16:creationId xmlns:a16="http://schemas.microsoft.com/office/drawing/2014/main" id="{3B763898-1027-C04F-9E05-2FD4AE0E99FD}"/>
              </a:ext>
            </a:extLst>
          </p:cNvPr>
          <p:cNvSpPr/>
          <p:nvPr/>
        </p:nvSpPr>
        <p:spPr>
          <a:xfrm>
            <a:off x="3086089" y="5741682"/>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Overview</a:t>
            </a:r>
            <a:endParaRPr lang="de-DE" b="1" dirty="0">
              <a:solidFill>
                <a:srgbClr val="000000"/>
              </a:solidFill>
            </a:endParaRPr>
          </a:p>
        </p:txBody>
      </p:sp>
      <p:cxnSp>
        <p:nvCxnSpPr>
          <p:cNvPr id="70" name="Straight Arrow Connector 69">
            <a:extLst>
              <a:ext uri="{FF2B5EF4-FFF2-40B4-BE49-F238E27FC236}">
                <a16:creationId xmlns:a16="http://schemas.microsoft.com/office/drawing/2014/main" id="{02F75281-4536-B54D-AA34-E1795EE846B5}"/>
              </a:ext>
            </a:extLst>
          </p:cNvPr>
          <p:cNvCxnSpPr>
            <a:cxnSpLocks/>
            <a:stCxn id="34" idx="1"/>
            <a:endCxn id="73" idx="3"/>
          </p:cNvCxnSpPr>
          <p:nvPr/>
        </p:nvCxnSpPr>
        <p:spPr>
          <a:xfrm flipH="1" flipV="1">
            <a:off x="2458710" y="2672930"/>
            <a:ext cx="627390" cy="1461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6B282CB-42EF-E54A-8D70-27788304E72A}"/>
              </a:ext>
            </a:extLst>
          </p:cNvPr>
          <p:cNvCxnSpPr>
            <a:cxnSpLocks/>
            <a:stCxn id="42" idx="3"/>
            <a:endCxn id="76" idx="1"/>
          </p:cNvCxnSpPr>
          <p:nvPr/>
        </p:nvCxnSpPr>
        <p:spPr>
          <a:xfrm flipV="1">
            <a:off x="6057889" y="2594473"/>
            <a:ext cx="765161" cy="24018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3DAC94CA-4ED9-0049-80DD-B19174412F34}"/>
              </a:ext>
            </a:extLst>
          </p:cNvPr>
          <p:cNvSpPr/>
          <p:nvPr/>
        </p:nvSpPr>
        <p:spPr>
          <a:xfrm>
            <a:off x="324608" y="2426581"/>
            <a:ext cx="2134102" cy="492697"/>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Comparison Based</a:t>
            </a:r>
          </a:p>
        </p:txBody>
      </p:sp>
      <p:sp>
        <p:nvSpPr>
          <p:cNvPr id="74" name="Rounded Rectangle 73">
            <a:extLst>
              <a:ext uri="{FF2B5EF4-FFF2-40B4-BE49-F238E27FC236}">
                <a16:creationId xmlns:a16="http://schemas.microsoft.com/office/drawing/2014/main" id="{CD66B665-C3D4-D849-A3DE-295C6D7B845A}"/>
              </a:ext>
            </a:extLst>
          </p:cNvPr>
          <p:cNvSpPr/>
          <p:nvPr/>
        </p:nvSpPr>
        <p:spPr>
          <a:xfrm>
            <a:off x="342656" y="3442856"/>
            <a:ext cx="2134102" cy="58152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Knowledge Based</a:t>
            </a:r>
          </a:p>
        </p:txBody>
      </p:sp>
      <p:sp>
        <p:nvSpPr>
          <p:cNvPr id="75" name="Rounded Rectangle 74">
            <a:extLst>
              <a:ext uri="{FF2B5EF4-FFF2-40B4-BE49-F238E27FC236}">
                <a16:creationId xmlns:a16="http://schemas.microsoft.com/office/drawing/2014/main" id="{1ADE76A8-F92C-0846-A021-96A40F6043C1}"/>
              </a:ext>
            </a:extLst>
          </p:cNvPr>
          <p:cNvSpPr/>
          <p:nvPr/>
        </p:nvSpPr>
        <p:spPr>
          <a:xfrm>
            <a:off x="351257" y="4592228"/>
            <a:ext cx="2134102" cy="533401"/>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Distributional Based</a:t>
            </a:r>
          </a:p>
        </p:txBody>
      </p:sp>
      <p:sp>
        <p:nvSpPr>
          <p:cNvPr id="76" name="Rounded Rectangle 75">
            <a:extLst>
              <a:ext uri="{FF2B5EF4-FFF2-40B4-BE49-F238E27FC236}">
                <a16:creationId xmlns:a16="http://schemas.microsoft.com/office/drawing/2014/main" id="{8CE497BC-5159-E542-8C08-CF569EC064A6}"/>
              </a:ext>
            </a:extLst>
          </p:cNvPr>
          <p:cNvSpPr/>
          <p:nvPr/>
        </p:nvSpPr>
        <p:spPr>
          <a:xfrm>
            <a:off x="6823050" y="2332574"/>
            <a:ext cx="2119050" cy="523798"/>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Syntactical Based</a:t>
            </a:r>
          </a:p>
        </p:txBody>
      </p:sp>
      <p:sp>
        <p:nvSpPr>
          <p:cNvPr id="77" name="Rounded Rectangle 76">
            <a:extLst>
              <a:ext uri="{FF2B5EF4-FFF2-40B4-BE49-F238E27FC236}">
                <a16:creationId xmlns:a16="http://schemas.microsoft.com/office/drawing/2014/main" id="{B81B4183-6122-BA4D-9409-C55CA557D357}"/>
              </a:ext>
            </a:extLst>
          </p:cNvPr>
          <p:cNvSpPr/>
          <p:nvPr/>
        </p:nvSpPr>
        <p:spPr>
          <a:xfrm>
            <a:off x="6823049" y="3118271"/>
            <a:ext cx="2119051" cy="852946"/>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Latent </a:t>
            </a:r>
            <a:r>
              <a:rPr lang="de-DE" b="1" dirty="0" err="1">
                <a:solidFill>
                  <a:srgbClr val="000000"/>
                </a:solidFill>
              </a:rPr>
              <a:t>Semantical</a:t>
            </a:r>
            <a:r>
              <a:rPr lang="de-DE" b="1" dirty="0">
                <a:solidFill>
                  <a:srgbClr val="000000"/>
                </a:solidFill>
              </a:rPr>
              <a:t> </a:t>
            </a:r>
            <a:r>
              <a:rPr lang="de-DE" b="1" dirty="0" err="1">
                <a:solidFill>
                  <a:srgbClr val="000000"/>
                </a:solidFill>
              </a:rPr>
              <a:t>Based</a:t>
            </a:r>
            <a:endParaRPr lang="de-DE" b="1" dirty="0">
              <a:solidFill>
                <a:srgbClr val="000000"/>
              </a:solidFill>
            </a:endParaRPr>
          </a:p>
        </p:txBody>
      </p:sp>
      <p:sp>
        <p:nvSpPr>
          <p:cNvPr id="78" name="Rounded Rectangle 77">
            <a:extLst>
              <a:ext uri="{FF2B5EF4-FFF2-40B4-BE49-F238E27FC236}">
                <a16:creationId xmlns:a16="http://schemas.microsoft.com/office/drawing/2014/main" id="{EC4CF096-4C28-194A-9257-E64615CE9ACC}"/>
              </a:ext>
            </a:extLst>
          </p:cNvPr>
          <p:cNvSpPr/>
          <p:nvPr/>
        </p:nvSpPr>
        <p:spPr>
          <a:xfrm>
            <a:off x="6828821" y="4259338"/>
            <a:ext cx="2113279" cy="53668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Distributional Based</a:t>
            </a:r>
          </a:p>
        </p:txBody>
      </p:sp>
      <p:sp>
        <p:nvSpPr>
          <p:cNvPr id="79" name="Rounded Rectangle 78">
            <a:extLst>
              <a:ext uri="{FF2B5EF4-FFF2-40B4-BE49-F238E27FC236}">
                <a16:creationId xmlns:a16="http://schemas.microsoft.com/office/drawing/2014/main" id="{2320BB12-849B-5A46-AC02-A11999CA0DFA}"/>
              </a:ext>
            </a:extLst>
          </p:cNvPr>
          <p:cNvSpPr/>
          <p:nvPr/>
        </p:nvSpPr>
        <p:spPr>
          <a:xfrm>
            <a:off x="6828822" y="5086665"/>
            <a:ext cx="2155145" cy="574404"/>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Contextual Based</a:t>
            </a:r>
          </a:p>
        </p:txBody>
      </p:sp>
      <p:cxnSp>
        <p:nvCxnSpPr>
          <p:cNvPr id="83" name="Straight Arrow Connector 82">
            <a:extLst>
              <a:ext uri="{FF2B5EF4-FFF2-40B4-BE49-F238E27FC236}">
                <a16:creationId xmlns:a16="http://schemas.microsoft.com/office/drawing/2014/main" id="{9EFCEF26-DB9D-794E-BF75-FB799EE2E012}"/>
              </a:ext>
            </a:extLst>
          </p:cNvPr>
          <p:cNvCxnSpPr>
            <a:cxnSpLocks/>
            <a:stCxn id="34" idx="1"/>
            <a:endCxn id="74" idx="3"/>
          </p:cNvCxnSpPr>
          <p:nvPr/>
        </p:nvCxnSpPr>
        <p:spPr>
          <a:xfrm flipH="1" flipV="1">
            <a:off x="2476758" y="3733616"/>
            <a:ext cx="609342" cy="4005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0109A79-C4F5-BE4B-8E7B-940791B3184B}"/>
              </a:ext>
            </a:extLst>
          </p:cNvPr>
          <p:cNvCxnSpPr>
            <a:cxnSpLocks/>
            <a:stCxn id="34" idx="1"/>
            <a:endCxn id="75" idx="3"/>
          </p:cNvCxnSpPr>
          <p:nvPr/>
        </p:nvCxnSpPr>
        <p:spPr>
          <a:xfrm flipH="1">
            <a:off x="2485359" y="4134212"/>
            <a:ext cx="600741" cy="7247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344FB08-36E7-AB49-80E4-66CB2BFB41BB}"/>
              </a:ext>
            </a:extLst>
          </p:cNvPr>
          <p:cNvCxnSpPr>
            <a:cxnSpLocks/>
            <a:stCxn id="42" idx="3"/>
            <a:endCxn id="77" idx="1"/>
          </p:cNvCxnSpPr>
          <p:nvPr/>
        </p:nvCxnSpPr>
        <p:spPr>
          <a:xfrm flipV="1">
            <a:off x="6057889" y="3544744"/>
            <a:ext cx="765160" cy="14516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C129754-28C6-1C49-834C-160AED640779}"/>
              </a:ext>
            </a:extLst>
          </p:cNvPr>
          <p:cNvCxnSpPr>
            <a:cxnSpLocks/>
            <a:stCxn id="42" idx="3"/>
            <a:endCxn id="78" idx="1"/>
          </p:cNvCxnSpPr>
          <p:nvPr/>
        </p:nvCxnSpPr>
        <p:spPr>
          <a:xfrm flipV="1">
            <a:off x="6057889" y="4527681"/>
            <a:ext cx="770932" cy="4686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30A326C-30E8-5744-988B-BC09DAA192AE}"/>
              </a:ext>
            </a:extLst>
          </p:cNvPr>
          <p:cNvCxnSpPr>
            <a:cxnSpLocks/>
            <a:stCxn id="42" idx="3"/>
            <a:endCxn id="79" idx="1"/>
          </p:cNvCxnSpPr>
          <p:nvPr/>
        </p:nvCxnSpPr>
        <p:spPr>
          <a:xfrm>
            <a:off x="6057889" y="4996361"/>
            <a:ext cx="770933" cy="377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8648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The look and feel of word representations</a:t>
            </a:r>
          </a:p>
        </p:txBody>
      </p:sp>
      <p:sp>
        <p:nvSpPr>
          <p:cNvPr id="3" name="Text Box 2"/>
          <p:cNvSpPr txBox="1">
            <a:spLocks noChangeArrowheads="1"/>
          </p:cNvSpPr>
          <p:nvPr/>
        </p:nvSpPr>
        <p:spPr bwMode="auto">
          <a:xfrm>
            <a:off x="467544" y="1580137"/>
            <a:ext cx="8640763" cy="4789488"/>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de-DE" dirty="0">
                <a:solidFill>
                  <a:prstClr val="black"/>
                </a:solidFill>
                <a:latin typeface="Calibri" panose="020F0502020204030204" pitchFamily="34" charset="0"/>
                <a:cs typeface="Calibri" panose="020F0502020204030204" pitchFamily="34" charset="0"/>
              </a:rPr>
              <a:t>...</a:t>
            </a: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de-DE" b="1" dirty="0">
                <a:solidFill>
                  <a:schemeClr val="accent6"/>
                </a:solidFill>
                <a:latin typeface="Calibri" panose="020F0502020204030204" pitchFamily="34" charset="0"/>
                <a:cs typeface="Calibri" panose="020F0502020204030204" pitchFamily="34" charset="0"/>
              </a:rPr>
              <a:t>wiegen</a:t>
            </a:r>
            <a:r>
              <a:rPr lang="de-DE" dirty="0">
                <a:solidFill>
                  <a:prstClr val="black"/>
                </a:solidFill>
                <a:latin typeface="Calibri" panose="020F0502020204030204" pitchFamily="34" charset="0"/>
                <a:cs typeface="Calibri" panose="020F0502020204030204" pitchFamily="34" charset="0"/>
              </a:rPr>
              <a:t> 0.0427915 -0.401344 -0.0667862 0.21649 0.00169907 -0.0687786 -0.195405 -0.0534437 -0.676733 -0.23975 -0.159674 -0.0402676 -0.0617923 0.284718 0.358523 -0.285709 -0.00736682 -0.254635 -0.22907 -0.186109 ...</a:t>
            </a: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de-DE" b="1" dirty="0">
                <a:solidFill>
                  <a:schemeClr val="accent6"/>
                </a:solidFill>
                <a:latin typeface="Calibri" panose="020F0502020204030204" pitchFamily="34" charset="0"/>
                <a:cs typeface="Calibri" panose="020F0502020204030204" pitchFamily="34" charset="0"/>
              </a:rPr>
              <a:t>einlegen</a:t>
            </a:r>
            <a:r>
              <a:rPr lang="de-DE" dirty="0">
                <a:solidFill>
                  <a:prstClr val="black"/>
                </a:solidFill>
                <a:latin typeface="Calibri" panose="020F0502020204030204" pitchFamily="34" charset="0"/>
                <a:cs typeface="Calibri" panose="020F0502020204030204" pitchFamily="34" charset="0"/>
              </a:rPr>
              <a:t> 0.365857 -0.0339146 0.198442 -0.0961315 0.156193 0.253468 0.169963 -0.232588 -0.422901 -0.0750184 0.0236783 0.249385 -0.0122247 -0.584567 -0.0711365 0.254896 0.382103 0.352294 0.825432 0.277691 0.773015 ...</a:t>
            </a: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de-DE" b="1" dirty="0">
                <a:solidFill>
                  <a:schemeClr val="accent6"/>
                </a:solidFill>
                <a:latin typeface="Calibri" panose="020F0502020204030204" pitchFamily="34" charset="0"/>
                <a:cs typeface="Calibri" panose="020F0502020204030204" pitchFamily="34" charset="0"/>
              </a:rPr>
              <a:t>sprengstoff</a:t>
            </a:r>
            <a:r>
              <a:rPr lang="de-DE" dirty="0">
                <a:solidFill>
                  <a:prstClr val="black"/>
                </a:solidFill>
                <a:latin typeface="Calibri" panose="020F0502020204030204" pitchFamily="34" charset="0"/>
                <a:cs typeface="Calibri" panose="020F0502020204030204" pitchFamily="34" charset="0"/>
              </a:rPr>
              <a:t> 0.06961 0.118456 0.00497905 0.581913 -0.326157 -0.0674812 -0.0926074 -0.254514 -0.458406 -0.225093 0.0424881 -0.142328 -0.138707 0.481305 0.183707 -0.626077 0.396159 0.156636 0.157851 -0.441935...</a:t>
            </a: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de-DE" b="1" dirty="0">
                <a:solidFill>
                  <a:schemeClr val="accent6"/>
                </a:solidFill>
                <a:latin typeface="Calibri" panose="020F0502020204030204" pitchFamily="34" charset="0"/>
                <a:cs typeface="Calibri" panose="020F0502020204030204" pitchFamily="34" charset="0"/>
              </a:rPr>
              <a:t>vulkan</a:t>
            </a:r>
            <a:r>
              <a:rPr lang="de-DE" dirty="0">
                <a:solidFill>
                  <a:prstClr val="black"/>
                </a:solidFill>
                <a:latin typeface="Calibri" panose="020F0502020204030204" pitchFamily="34" charset="0"/>
                <a:cs typeface="Calibri" panose="020F0502020204030204" pitchFamily="34" charset="0"/>
              </a:rPr>
              <a:t> 0.0322022 -0.429981 0.352328 -0.0530384 -0.366048 0.44187 -0.265227 -0.223954 -0.369078 -0.203064 0.158458 0.169517 0.448234 0.497058 -0.20855 0.046978 0.180444 0.290595 0.00907329 0.130582 0.0378717 -0.339296 0.399039...</a:t>
            </a: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de-DE" dirty="0">
                <a:solidFill>
                  <a:prstClr val="black"/>
                </a:solidFill>
                <a:latin typeface="Calibri" panose="020F0502020204030204" pitchFamily="34" charset="0"/>
                <a:cs typeface="Calibri" panose="020F0502020204030204" pitchFamily="34" charset="0"/>
              </a:rPr>
              <a:t>...</a:t>
            </a:r>
          </a:p>
          <a:p>
            <a:pPr marL="285750" indent="-285750" fontAlgn="base">
              <a:spcBef>
                <a:spcPts val="400"/>
              </a:spcBef>
              <a:spcAft>
                <a:spcPct val="0"/>
              </a:spcAft>
              <a:buFontTx/>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de-DE" dirty="0">
              <a:solidFill>
                <a:prstClr val="black"/>
              </a:solidFill>
              <a:latin typeface="Calibri" panose="020F0502020204030204" pitchFamily="34" charset="0"/>
              <a:cs typeface="Calibri" panose="020F0502020204030204" pitchFamily="34" charset="0"/>
            </a:endParaRPr>
          </a:p>
          <a:p>
            <a:pPr marL="285750" indent="-285750" fontAlgn="base">
              <a:spcBef>
                <a:spcPts val="400"/>
              </a:spcBef>
              <a:spcAft>
                <a:spcPct val="0"/>
              </a:spcAft>
              <a:buFontTx/>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solidFill>
                <a:prstClr val="blac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198427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D0AA-14C9-0F4B-9711-A7AB9509D69B}"/>
              </a:ext>
            </a:extLst>
          </p:cNvPr>
          <p:cNvSpPr>
            <a:spLocks noGrp="1"/>
          </p:cNvSpPr>
          <p:nvPr>
            <p:ph type="title"/>
          </p:nvPr>
        </p:nvSpPr>
        <p:spPr/>
        <p:txBody>
          <a:bodyPr/>
          <a:lstStyle/>
          <a:p>
            <a:r>
              <a:rPr lang="de-DE" dirty="0"/>
              <a:t>Embedding </a:t>
            </a:r>
            <a:r>
              <a:rPr lang="de-DE" dirty="0" err="1"/>
              <a:t>Vector</a:t>
            </a:r>
            <a:endParaRPr lang="de-DE" dirty="0"/>
          </a:p>
        </p:txBody>
      </p:sp>
      <p:sp>
        <p:nvSpPr>
          <p:cNvPr id="3" name="Text Placeholder 2">
            <a:extLst>
              <a:ext uri="{FF2B5EF4-FFF2-40B4-BE49-F238E27FC236}">
                <a16:creationId xmlns:a16="http://schemas.microsoft.com/office/drawing/2014/main" id="{FCDABB7C-83A4-A449-A915-FB1A5C4B0972}"/>
              </a:ext>
            </a:extLst>
          </p:cNvPr>
          <p:cNvSpPr>
            <a:spLocks noGrp="1"/>
          </p:cNvSpPr>
          <p:nvPr>
            <p:ph type="body" sz="half" idx="1"/>
          </p:nvPr>
        </p:nvSpPr>
        <p:spPr>
          <a:xfrm>
            <a:off x="358775" y="1937147"/>
            <a:ext cx="3478934" cy="3288506"/>
          </a:xfrm>
        </p:spPr>
        <p:txBody>
          <a:bodyPr/>
          <a:lstStyle/>
          <a:p>
            <a:pPr marL="0" indent="0">
              <a:buNone/>
            </a:pPr>
            <a:r>
              <a:rPr lang="de-DE" dirty="0"/>
              <a:t>Distributional </a:t>
            </a:r>
            <a:r>
              <a:rPr lang="de-DE" dirty="0" err="1"/>
              <a:t>approach</a:t>
            </a:r>
            <a:r>
              <a:rPr lang="de-DE" dirty="0"/>
              <a:t> </a:t>
            </a:r>
            <a:r>
              <a:rPr lang="de-DE" dirty="0" err="1"/>
              <a:t>where</a:t>
            </a:r>
            <a:r>
              <a:rPr lang="de-DE" dirty="0"/>
              <a:t> </a:t>
            </a:r>
            <a:r>
              <a:rPr lang="de-DE" dirty="0" err="1"/>
              <a:t>sentence</a:t>
            </a:r>
            <a:r>
              <a:rPr lang="de-DE" dirty="0"/>
              <a:t> </a:t>
            </a:r>
            <a:r>
              <a:rPr lang="de-DE" dirty="0" err="1"/>
              <a:t>vector</a:t>
            </a:r>
            <a:r>
              <a:rPr lang="de-DE" dirty="0"/>
              <a:t> </a:t>
            </a:r>
            <a:r>
              <a:rPr lang="de-DE" dirty="0" err="1"/>
              <a:t>is</a:t>
            </a:r>
            <a:r>
              <a:rPr lang="de-DE" dirty="0"/>
              <a:t> </a:t>
            </a:r>
            <a:r>
              <a:rPr lang="de-DE" dirty="0" err="1"/>
              <a:t>average</a:t>
            </a:r>
            <a:r>
              <a:rPr lang="de-DE" dirty="0"/>
              <a:t> </a:t>
            </a:r>
            <a:r>
              <a:rPr lang="de-DE" dirty="0" err="1"/>
              <a:t>or</a:t>
            </a:r>
            <a:r>
              <a:rPr lang="de-DE" dirty="0"/>
              <a:t> </a:t>
            </a:r>
            <a:r>
              <a:rPr lang="de-DE" dirty="0" err="1"/>
              <a:t>concatenation</a:t>
            </a:r>
            <a:r>
              <a:rPr lang="de-DE" dirty="0"/>
              <a:t> </a:t>
            </a:r>
            <a:r>
              <a:rPr lang="de-DE" dirty="0" err="1"/>
              <a:t>of</a:t>
            </a:r>
            <a:r>
              <a:rPr lang="de-DE" dirty="0"/>
              <a:t> </a:t>
            </a:r>
            <a:r>
              <a:rPr lang="de-DE" dirty="0" err="1"/>
              <a:t>embedding</a:t>
            </a:r>
            <a:r>
              <a:rPr lang="de-DE" dirty="0"/>
              <a:t> </a:t>
            </a:r>
            <a:r>
              <a:rPr lang="de-DE" dirty="0" err="1"/>
              <a:t>vectors</a:t>
            </a:r>
            <a:r>
              <a:rPr lang="de-DE" dirty="0"/>
              <a:t> </a:t>
            </a:r>
            <a:r>
              <a:rPr lang="de-DE" dirty="0" err="1"/>
              <a:t>of</a:t>
            </a:r>
            <a:r>
              <a:rPr lang="de-DE" dirty="0"/>
              <a:t> </a:t>
            </a:r>
            <a:r>
              <a:rPr lang="de-DE" dirty="0" err="1"/>
              <a:t>each</a:t>
            </a:r>
            <a:r>
              <a:rPr lang="de-DE" dirty="0"/>
              <a:t> </a:t>
            </a:r>
            <a:r>
              <a:rPr lang="de-DE" dirty="0" err="1"/>
              <a:t>of</a:t>
            </a:r>
            <a:r>
              <a:rPr lang="de-DE" dirty="0"/>
              <a:t> </a:t>
            </a:r>
            <a:r>
              <a:rPr lang="de-DE" dirty="0" err="1"/>
              <a:t>the</a:t>
            </a:r>
            <a:r>
              <a:rPr lang="de-DE" dirty="0"/>
              <a:t> </a:t>
            </a:r>
            <a:r>
              <a:rPr lang="de-DE" dirty="0" err="1"/>
              <a:t>word</a:t>
            </a:r>
            <a:r>
              <a:rPr lang="de-DE" dirty="0"/>
              <a:t> </a:t>
            </a:r>
            <a:r>
              <a:rPr lang="de-DE" dirty="0" err="1"/>
              <a:t>available</a:t>
            </a:r>
            <a:r>
              <a:rPr lang="de-DE" dirty="0"/>
              <a:t> in </a:t>
            </a:r>
            <a:r>
              <a:rPr lang="de-DE" dirty="0" err="1"/>
              <a:t>the</a:t>
            </a:r>
            <a:r>
              <a:rPr lang="de-DE" dirty="0"/>
              <a:t> </a:t>
            </a:r>
            <a:r>
              <a:rPr lang="de-DE" dirty="0" err="1"/>
              <a:t>sentence</a:t>
            </a:r>
            <a:r>
              <a:rPr lang="de-DE" dirty="0"/>
              <a:t>.</a:t>
            </a:r>
          </a:p>
        </p:txBody>
      </p:sp>
      <p:sp>
        <p:nvSpPr>
          <p:cNvPr id="7" name="Rectangle 6">
            <a:extLst>
              <a:ext uri="{FF2B5EF4-FFF2-40B4-BE49-F238E27FC236}">
                <a16:creationId xmlns:a16="http://schemas.microsoft.com/office/drawing/2014/main" id="{AF157307-54D7-8147-91FF-E721802E2FC7}"/>
              </a:ext>
            </a:extLst>
          </p:cNvPr>
          <p:cNvSpPr/>
          <p:nvPr/>
        </p:nvSpPr>
        <p:spPr>
          <a:xfrm>
            <a:off x="4572000" y="3581400"/>
            <a:ext cx="9906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Picture 8" descr="A picture containing clock&#10;&#10;Description automatically generated">
            <a:extLst>
              <a:ext uri="{FF2B5EF4-FFF2-40B4-BE49-F238E27FC236}">
                <a16:creationId xmlns:a16="http://schemas.microsoft.com/office/drawing/2014/main" id="{81313FCD-E03F-3849-A8EA-6BC9ECD62D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2" y="2139950"/>
            <a:ext cx="2933700" cy="2273300"/>
          </a:xfrm>
          <a:prstGeom prst="rect">
            <a:avLst/>
          </a:prstGeom>
        </p:spPr>
      </p:pic>
      <p:sp>
        <p:nvSpPr>
          <p:cNvPr id="10" name="TextBox 9">
            <a:extLst>
              <a:ext uri="{FF2B5EF4-FFF2-40B4-BE49-F238E27FC236}">
                <a16:creationId xmlns:a16="http://schemas.microsoft.com/office/drawing/2014/main" id="{092AD81D-5C05-E14F-BCAE-FF9B63372DB6}"/>
              </a:ext>
            </a:extLst>
          </p:cNvPr>
          <p:cNvSpPr txBox="1"/>
          <p:nvPr/>
        </p:nvSpPr>
        <p:spPr>
          <a:xfrm>
            <a:off x="4572000" y="1752481"/>
            <a:ext cx="2411879" cy="369332"/>
          </a:xfrm>
          <a:prstGeom prst="rect">
            <a:avLst/>
          </a:prstGeom>
          <a:noFill/>
        </p:spPr>
        <p:txBody>
          <a:bodyPr wrap="none" rtlCol="0">
            <a:spAutoFit/>
          </a:bodyPr>
          <a:lstStyle/>
          <a:p>
            <a:r>
              <a:rPr lang="de-DE" dirty="0">
                <a:solidFill>
                  <a:srgbClr val="FF0000"/>
                </a:solidFill>
              </a:rPr>
              <a:t>Average/</a:t>
            </a:r>
            <a:r>
              <a:rPr lang="de-DE" dirty="0" err="1">
                <a:solidFill>
                  <a:srgbClr val="FF0000"/>
                </a:solidFill>
              </a:rPr>
              <a:t>Concatenate</a:t>
            </a:r>
            <a:endParaRPr lang="de-DE" dirty="0">
              <a:solidFill>
                <a:srgbClr val="FF0000"/>
              </a:solidFill>
            </a:endParaRPr>
          </a:p>
        </p:txBody>
      </p:sp>
      <p:pic>
        <p:nvPicPr>
          <p:cNvPr id="11" name="Picture 10" descr="A picture containing object, clock&#10;&#10;Description automatically generated">
            <a:extLst>
              <a:ext uri="{FF2B5EF4-FFF2-40B4-BE49-F238E27FC236}">
                <a16:creationId xmlns:a16="http://schemas.microsoft.com/office/drawing/2014/main" id="{4911B350-3476-6E49-97E3-A36244811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5225653"/>
            <a:ext cx="1549400" cy="863600"/>
          </a:xfrm>
          <a:prstGeom prst="rect">
            <a:avLst/>
          </a:prstGeom>
        </p:spPr>
      </p:pic>
      <p:sp>
        <p:nvSpPr>
          <p:cNvPr id="6" name="TextBox 5">
            <a:extLst>
              <a:ext uri="{FF2B5EF4-FFF2-40B4-BE49-F238E27FC236}">
                <a16:creationId xmlns:a16="http://schemas.microsoft.com/office/drawing/2014/main" id="{B5F75C15-96BA-BF4D-8D04-2302CBFFF266}"/>
              </a:ext>
            </a:extLst>
          </p:cNvPr>
          <p:cNvSpPr txBox="1"/>
          <p:nvPr/>
        </p:nvSpPr>
        <p:spPr>
          <a:xfrm>
            <a:off x="577516" y="4636168"/>
            <a:ext cx="1770549" cy="369332"/>
          </a:xfrm>
          <a:prstGeom prst="rect">
            <a:avLst/>
          </a:prstGeom>
          <a:noFill/>
        </p:spPr>
        <p:txBody>
          <a:bodyPr wrap="none" rtlCol="0">
            <a:spAutoFit/>
          </a:bodyPr>
          <a:lstStyle/>
          <a:p>
            <a:r>
              <a:rPr lang="de-DE" dirty="0" err="1"/>
              <a:t>Mathematically</a:t>
            </a:r>
            <a:r>
              <a:rPr lang="de-DE" dirty="0"/>
              <a:t>,</a:t>
            </a:r>
          </a:p>
        </p:txBody>
      </p:sp>
    </p:spTree>
    <p:extLst>
      <p:ext uri="{BB962C8B-B14F-4D97-AF65-F5344CB8AC3E}">
        <p14:creationId xmlns:p14="http://schemas.microsoft.com/office/powerpoint/2010/main" val="5077794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dirty="0"/>
              <a:t>Explicit Semantic Analysis for Texts (III)</a:t>
            </a:r>
          </a:p>
        </p:txBody>
      </p:sp>
      <p:graphicFrame>
        <p:nvGraphicFramePr>
          <p:cNvPr id="24" name="Tabelle 23"/>
          <p:cNvGraphicFramePr>
            <a:graphicFrameLocks noGrp="1"/>
          </p:cNvGraphicFramePr>
          <p:nvPr/>
        </p:nvGraphicFramePr>
        <p:xfrm>
          <a:off x="2514600" y="4267200"/>
          <a:ext cx="483147" cy="1234440"/>
        </p:xfrm>
        <a:graphic>
          <a:graphicData uri="http://schemas.openxmlformats.org/drawingml/2006/table">
            <a:tbl>
              <a:tblPr firstRow="1" bandRow="1">
                <a:tableStyleId>{0505E3EF-67EA-436B-97B2-0124C06EBD24}</a:tableStyleId>
              </a:tblPr>
              <a:tblGrid>
                <a:gridCol w="483147">
                  <a:extLst>
                    <a:ext uri="{9D8B030D-6E8A-4147-A177-3AD203B41FA5}">
                      <a16:colId xmlns:a16="http://schemas.microsoft.com/office/drawing/2014/main" val="20000"/>
                    </a:ext>
                  </a:extLst>
                </a:gridCol>
              </a:tblGrid>
              <a:tr h="205740">
                <a:tc>
                  <a:txBody>
                    <a:bodyPr/>
                    <a:lstStyle/>
                    <a:p>
                      <a:pPr algn="ctr"/>
                      <a:r>
                        <a:rPr lang="de-DE" sz="1000" b="1" dirty="0">
                          <a:solidFill>
                            <a:schemeClr val="dk1"/>
                          </a:solidFill>
                        </a:rPr>
                        <a:t>4</a:t>
                      </a:r>
                      <a:endParaRPr lang="de-DE" sz="1000" b="1" dirty="0">
                        <a:solidFill>
                          <a:schemeClr val="bg1"/>
                        </a:solidFill>
                      </a:endParaRP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05740">
                <a:tc>
                  <a:txBody>
                    <a:bodyPr/>
                    <a:lstStyle/>
                    <a:p>
                      <a:pPr algn="ctr"/>
                      <a:r>
                        <a:rPr lang="de-DE" sz="1000" b="1" dirty="0">
                          <a:solidFill>
                            <a:schemeClr val="dk1"/>
                          </a:solidFill>
                        </a:rPr>
                        <a:t>5</a:t>
                      </a:r>
                      <a:endParaRPr lang="de-DE" sz="1000" b="1" dirty="0">
                        <a:solidFill>
                          <a:schemeClr val="bg1"/>
                        </a:solidFill>
                      </a:endParaRP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05740">
                <a:tc>
                  <a:txBody>
                    <a:bodyPr/>
                    <a:lstStyle/>
                    <a:p>
                      <a:pPr algn="ctr"/>
                      <a:r>
                        <a:rPr lang="de-DE" sz="1000" b="1" dirty="0">
                          <a:solidFill>
                            <a:schemeClr val="dk1"/>
                          </a:solidFill>
                        </a:rPr>
                        <a:t>4</a:t>
                      </a:r>
                      <a:endParaRPr lang="de-DE" sz="1000" b="1" dirty="0">
                        <a:solidFill>
                          <a:schemeClr val="bg1"/>
                        </a:solidFill>
                      </a:endParaRP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05740">
                <a:tc>
                  <a:txBody>
                    <a:bodyPr/>
                    <a:lstStyle/>
                    <a:p>
                      <a:pPr algn="ctr"/>
                      <a:r>
                        <a:rPr lang="de-DE" sz="1000" b="1" dirty="0"/>
                        <a:t>…</a:t>
                      </a:r>
                      <a:endParaRPr lang="de-DE" sz="1000" b="1" dirty="0">
                        <a:solidFill>
                          <a:schemeClr val="bg1"/>
                        </a:solidFill>
                      </a:endParaRP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05740">
                <a:tc>
                  <a:txBody>
                    <a:bodyPr/>
                    <a:lstStyle/>
                    <a:p>
                      <a:pPr algn="ctr"/>
                      <a:r>
                        <a:rPr lang="de-DE" sz="1000" b="1" dirty="0"/>
                        <a:t>3</a:t>
                      </a:r>
                      <a:endParaRPr lang="de-DE" sz="1000" b="1" dirty="0">
                        <a:solidFill>
                          <a:schemeClr val="bg1"/>
                        </a:solidFill>
                      </a:endParaRP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05740">
                <a:tc>
                  <a:txBody>
                    <a:bodyPr/>
                    <a:lstStyle/>
                    <a:p>
                      <a:pPr algn="ctr"/>
                      <a:r>
                        <a:rPr lang="de-DE" sz="1000" b="1" dirty="0">
                          <a:solidFill>
                            <a:schemeClr val="dk1"/>
                          </a:solidFill>
                        </a:rPr>
                        <a:t>5</a:t>
                      </a:r>
                      <a:endParaRPr lang="de-DE" sz="1000" b="1" dirty="0">
                        <a:solidFill>
                          <a:schemeClr val="bg1"/>
                        </a:solidFill>
                      </a:endParaRP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36" name="Rechteck 35"/>
          <p:cNvSpPr/>
          <p:nvPr/>
        </p:nvSpPr>
        <p:spPr>
          <a:xfrm>
            <a:off x="1676400" y="1676400"/>
            <a:ext cx="1676400" cy="381000"/>
          </a:xfrm>
          <a:prstGeom prst="rect">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Document 1</a:t>
            </a:r>
          </a:p>
        </p:txBody>
      </p:sp>
      <p:graphicFrame>
        <p:nvGraphicFramePr>
          <p:cNvPr id="38" name="Tabelle 37"/>
          <p:cNvGraphicFramePr>
            <a:graphicFrameLocks noGrp="1"/>
          </p:cNvGraphicFramePr>
          <p:nvPr/>
        </p:nvGraphicFramePr>
        <p:xfrm>
          <a:off x="6858000" y="4267200"/>
          <a:ext cx="483147" cy="1234440"/>
        </p:xfrm>
        <a:graphic>
          <a:graphicData uri="http://schemas.openxmlformats.org/drawingml/2006/table">
            <a:tbl>
              <a:tblPr firstRow="1" bandRow="1">
                <a:tableStyleId>{0505E3EF-67EA-436B-97B2-0124C06EBD24}</a:tableStyleId>
              </a:tblPr>
              <a:tblGrid>
                <a:gridCol w="483147">
                  <a:extLst>
                    <a:ext uri="{9D8B030D-6E8A-4147-A177-3AD203B41FA5}">
                      <a16:colId xmlns:a16="http://schemas.microsoft.com/office/drawing/2014/main" val="20000"/>
                    </a:ext>
                  </a:extLst>
                </a:gridCol>
              </a:tblGrid>
              <a:tr h="205740">
                <a:tc>
                  <a:txBody>
                    <a:bodyPr/>
                    <a:lstStyle/>
                    <a:p>
                      <a:pPr algn="ctr"/>
                      <a:r>
                        <a:rPr lang="de-DE" sz="1000" b="1" dirty="0">
                          <a:solidFill>
                            <a:schemeClr val="tx1"/>
                          </a:solidFill>
                        </a:rPr>
                        <a:t>3</a:t>
                      </a: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05740">
                <a:tc>
                  <a:txBody>
                    <a:bodyPr/>
                    <a:lstStyle/>
                    <a:p>
                      <a:pPr algn="ctr"/>
                      <a:r>
                        <a:rPr lang="de-DE" sz="1000" b="1" dirty="0">
                          <a:solidFill>
                            <a:schemeClr val="tx1"/>
                          </a:solidFill>
                        </a:rPr>
                        <a:t>0</a:t>
                      </a: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05740">
                <a:tc>
                  <a:txBody>
                    <a:bodyPr/>
                    <a:lstStyle/>
                    <a:p>
                      <a:pPr algn="ctr"/>
                      <a:r>
                        <a:rPr lang="de-DE" sz="1000" b="1" dirty="0">
                          <a:solidFill>
                            <a:schemeClr val="tx1"/>
                          </a:solidFill>
                        </a:rPr>
                        <a:t>4</a:t>
                      </a: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05740">
                <a:tc>
                  <a:txBody>
                    <a:bodyPr/>
                    <a:lstStyle/>
                    <a:p>
                      <a:pPr algn="ctr"/>
                      <a:r>
                        <a:rPr lang="de-DE" sz="1000" b="1" dirty="0">
                          <a:solidFill>
                            <a:schemeClr val="tx1"/>
                          </a:solidFill>
                        </a:rPr>
                        <a:t>…</a:t>
                      </a: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05740">
                <a:tc>
                  <a:txBody>
                    <a:bodyPr/>
                    <a:lstStyle/>
                    <a:p>
                      <a:pPr algn="ctr"/>
                      <a:r>
                        <a:rPr lang="de-DE" sz="1000" b="1" dirty="0">
                          <a:solidFill>
                            <a:schemeClr val="tx1"/>
                          </a:solidFill>
                        </a:rPr>
                        <a:t>1</a:t>
                      </a: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05740">
                <a:tc>
                  <a:txBody>
                    <a:bodyPr/>
                    <a:lstStyle/>
                    <a:p>
                      <a:pPr algn="ctr"/>
                      <a:r>
                        <a:rPr lang="de-DE" sz="1000" b="1" dirty="0">
                          <a:solidFill>
                            <a:schemeClr val="tx1"/>
                          </a:solidFill>
                        </a:rPr>
                        <a:t>2</a:t>
                      </a: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43" name="Rechteck 42"/>
          <p:cNvSpPr/>
          <p:nvPr/>
        </p:nvSpPr>
        <p:spPr>
          <a:xfrm>
            <a:off x="6019800" y="1676400"/>
            <a:ext cx="1676400" cy="381000"/>
          </a:xfrm>
          <a:prstGeom prst="rect">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Document 2</a:t>
            </a:r>
          </a:p>
        </p:txBody>
      </p:sp>
      <p:cxnSp>
        <p:nvCxnSpPr>
          <p:cNvPr id="45" name="Gerade Verbindung mit Pfeil 44"/>
          <p:cNvCxnSpPr/>
          <p:nvPr/>
        </p:nvCxnSpPr>
        <p:spPr>
          <a:xfrm>
            <a:off x="2740592" y="5638800"/>
            <a:ext cx="917008" cy="41308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47" name="Gerade Verbindung mit Pfeil 46"/>
          <p:cNvCxnSpPr/>
          <p:nvPr/>
        </p:nvCxnSpPr>
        <p:spPr>
          <a:xfrm rot="10800000" flipV="1">
            <a:off x="6443134" y="5638800"/>
            <a:ext cx="643466" cy="41308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48" name="Inhaltsplatzhalter 14"/>
          <p:cNvSpPr txBox="1">
            <a:spLocks/>
          </p:cNvSpPr>
          <p:nvPr/>
        </p:nvSpPr>
        <p:spPr>
          <a:xfrm>
            <a:off x="3733800" y="5715000"/>
            <a:ext cx="2590800" cy="685800"/>
          </a:xfrm>
          <a:prstGeom prst="rect">
            <a:avLst/>
          </a:prstGeom>
          <a:solidFill>
            <a:srgbClr val="CCECFF"/>
          </a:solidFill>
          <a:ln>
            <a:solidFill>
              <a:srgbClr val="66CCFF"/>
            </a:solidFill>
          </a:ln>
          <a:effectLst>
            <a:outerShdw blurRad="50800" dist="38100" dir="2700000" algn="tl" rotWithShape="0">
              <a:prstClr val="black">
                <a:alpha val="40000"/>
              </a:prstClr>
            </a:outerShdw>
          </a:effectLst>
        </p:spPr>
        <p:txBody>
          <a:bodyPr/>
          <a:lstStyle/>
          <a:p>
            <a:pPr marL="179388" lvl="0" indent="-179388" algn="ctr" eaLnBrk="0" hangingPunct="0">
              <a:spcBef>
                <a:spcPct val="20000"/>
              </a:spcBef>
            </a:pPr>
            <a:r>
              <a:rPr lang="en-US" b="1" kern="0" dirty="0">
                <a:latin typeface="+mn-lt"/>
              </a:rPr>
              <a:t>Inner product</a:t>
            </a:r>
          </a:p>
          <a:p>
            <a:pPr marL="179388" lvl="0" indent="-179388" algn="ctr" eaLnBrk="0" hangingPunct="0">
              <a:spcBef>
                <a:spcPct val="20000"/>
              </a:spcBef>
            </a:pPr>
            <a:r>
              <a:rPr lang="en-US" b="1" kern="0" dirty="0">
                <a:latin typeface="+mn-lt"/>
              </a:rPr>
              <a:t>(e.g. cosine similarity)</a:t>
            </a:r>
          </a:p>
        </p:txBody>
      </p:sp>
      <p:sp>
        <p:nvSpPr>
          <p:cNvPr id="50" name="Rechteck 49"/>
          <p:cNvSpPr/>
          <p:nvPr/>
        </p:nvSpPr>
        <p:spPr>
          <a:xfrm>
            <a:off x="533400" y="5867400"/>
            <a:ext cx="2209800" cy="457200"/>
          </a:xfrm>
          <a:prstGeom prst="rect">
            <a:avLst/>
          </a:prstGeom>
          <a:solidFill>
            <a:srgbClr val="C00000"/>
          </a:solidFill>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bg1"/>
                </a:solidFill>
              </a:rPr>
              <a:t>sim(d</a:t>
            </a:r>
            <a:r>
              <a:rPr lang="en-US" baseline="-25000" dirty="0">
                <a:solidFill>
                  <a:schemeClr val="bg1"/>
                </a:solidFill>
              </a:rPr>
              <a:t>1</a:t>
            </a:r>
            <a:r>
              <a:rPr lang="en-US" dirty="0">
                <a:solidFill>
                  <a:schemeClr val="bg1"/>
                </a:solidFill>
              </a:rPr>
              <a:t>,d</a:t>
            </a:r>
            <a:r>
              <a:rPr lang="en-US" baseline="-25000" dirty="0">
                <a:solidFill>
                  <a:schemeClr val="bg1"/>
                </a:solidFill>
              </a:rPr>
              <a:t>2</a:t>
            </a:r>
            <a:r>
              <a:rPr lang="en-US" dirty="0">
                <a:solidFill>
                  <a:schemeClr val="bg1"/>
                </a:solidFill>
              </a:rPr>
              <a:t>) = 0.79</a:t>
            </a:r>
          </a:p>
        </p:txBody>
      </p:sp>
      <p:pic>
        <p:nvPicPr>
          <p:cNvPr id="20" name="Picture 19">
            <a:extLst>
              <a:ext uri="{FF2B5EF4-FFF2-40B4-BE49-F238E27FC236}">
                <a16:creationId xmlns:a16="http://schemas.microsoft.com/office/drawing/2014/main" id="{28A5C223-43C4-DB46-B0D9-C7F760F41A89}"/>
              </a:ext>
            </a:extLst>
          </p:cNvPr>
          <p:cNvPicPr>
            <a:picLocks noChangeAspect="1"/>
          </p:cNvPicPr>
          <p:nvPr/>
        </p:nvPicPr>
        <p:blipFill rotWithShape="1">
          <a:blip r:embed="rId3">
            <a:extLst>
              <a:ext uri="{28A0092B-C50C-407E-A947-70E740481C1C}">
                <a14:useLocalDpi xmlns:a14="http://schemas.microsoft.com/office/drawing/2010/main" val="0"/>
              </a:ext>
            </a:extLst>
          </a:blip>
          <a:srcRect t="7606"/>
          <a:stretch/>
        </p:blipFill>
        <p:spPr>
          <a:xfrm rot="10800000">
            <a:off x="1417600" y="2810711"/>
            <a:ext cx="2400300" cy="833121"/>
          </a:xfrm>
          <a:prstGeom prst="rect">
            <a:avLst/>
          </a:prstGeom>
        </p:spPr>
      </p:pic>
      <p:sp>
        <p:nvSpPr>
          <p:cNvPr id="4" name="TextBox 3">
            <a:extLst>
              <a:ext uri="{FF2B5EF4-FFF2-40B4-BE49-F238E27FC236}">
                <a16:creationId xmlns:a16="http://schemas.microsoft.com/office/drawing/2014/main" id="{D779C2DA-53EC-3A45-AE09-653DCDCCBA95}"/>
              </a:ext>
            </a:extLst>
          </p:cNvPr>
          <p:cNvSpPr txBox="1"/>
          <p:nvPr/>
        </p:nvSpPr>
        <p:spPr>
          <a:xfrm>
            <a:off x="1400248" y="2179218"/>
            <a:ext cx="774571" cy="369332"/>
          </a:xfrm>
          <a:prstGeom prst="rect">
            <a:avLst/>
          </a:prstGeom>
          <a:noFill/>
        </p:spPr>
        <p:txBody>
          <a:bodyPr wrap="none" rtlCol="0">
            <a:spAutoFit/>
          </a:bodyPr>
          <a:lstStyle/>
          <a:p>
            <a:r>
              <a:rPr lang="de-DE" dirty="0"/>
              <a:t>term1</a:t>
            </a:r>
          </a:p>
        </p:txBody>
      </p:sp>
      <p:sp>
        <p:nvSpPr>
          <p:cNvPr id="22" name="TextBox 21">
            <a:extLst>
              <a:ext uri="{FF2B5EF4-FFF2-40B4-BE49-F238E27FC236}">
                <a16:creationId xmlns:a16="http://schemas.microsoft.com/office/drawing/2014/main" id="{43092C0D-9051-B041-A50A-BEAC7277156D}"/>
              </a:ext>
            </a:extLst>
          </p:cNvPr>
          <p:cNvSpPr txBox="1"/>
          <p:nvPr/>
        </p:nvSpPr>
        <p:spPr>
          <a:xfrm>
            <a:off x="2208424" y="2172515"/>
            <a:ext cx="774571" cy="369332"/>
          </a:xfrm>
          <a:prstGeom prst="rect">
            <a:avLst/>
          </a:prstGeom>
          <a:noFill/>
        </p:spPr>
        <p:txBody>
          <a:bodyPr wrap="none" rtlCol="0">
            <a:spAutoFit/>
          </a:bodyPr>
          <a:lstStyle/>
          <a:p>
            <a:r>
              <a:rPr lang="de-DE" dirty="0"/>
              <a:t>term2</a:t>
            </a:r>
          </a:p>
        </p:txBody>
      </p:sp>
      <p:sp>
        <p:nvSpPr>
          <p:cNvPr id="23" name="TextBox 22">
            <a:extLst>
              <a:ext uri="{FF2B5EF4-FFF2-40B4-BE49-F238E27FC236}">
                <a16:creationId xmlns:a16="http://schemas.microsoft.com/office/drawing/2014/main" id="{883EEC20-79B6-7448-93A2-43D03CAC5DD5}"/>
              </a:ext>
            </a:extLst>
          </p:cNvPr>
          <p:cNvSpPr txBox="1"/>
          <p:nvPr/>
        </p:nvSpPr>
        <p:spPr>
          <a:xfrm>
            <a:off x="2965514" y="2156286"/>
            <a:ext cx="774571" cy="369332"/>
          </a:xfrm>
          <a:prstGeom prst="rect">
            <a:avLst/>
          </a:prstGeom>
          <a:noFill/>
        </p:spPr>
        <p:txBody>
          <a:bodyPr wrap="none" rtlCol="0">
            <a:spAutoFit/>
          </a:bodyPr>
          <a:lstStyle/>
          <a:p>
            <a:r>
              <a:rPr lang="de-DE" dirty="0"/>
              <a:t>term3</a:t>
            </a:r>
          </a:p>
        </p:txBody>
      </p:sp>
      <p:cxnSp>
        <p:nvCxnSpPr>
          <p:cNvPr id="6" name="Straight Arrow Connector 5">
            <a:extLst>
              <a:ext uri="{FF2B5EF4-FFF2-40B4-BE49-F238E27FC236}">
                <a16:creationId xmlns:a16="http://schemas.microsoft.com/office/drawing/2014/main" id="{E7BBF15D-FF07-084A-A259-D8FF2262494E}"/>
              </a:ext>
            </a:extLst>
          </p:cNvPr>
          <p:cNvCxnSpPr>
            <a:cxnSpLocks/>
          </p:cNvCxnSpPr>
          <p:nvPr/>
        </p:nvCxnSpPr>
        <p:spPr>
          <a:xfrm>
            <a:off x="3345139" y="2520742"/>
            <a:ext cx="15319"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5C8831A-807D-0946-82CA-F65E389C00ED}"/>
              </a:ext>
            </a:extLst>
          </p:cNvPr>
          <p:cNvCxnSpPr/>
          <p:nvPr/>
        </p:nvCxnSpPr>
        <p:spPr>
          <a:xfrm>
            <a:off x="2595406" y="2507375"/>
            <a:ext cx="15319"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2A49E372-D0CB-C040-A94F-C64A0B6D2EC8}"/>
              </a:ext>
            </a:extLst>
          </p:cNvPr>
          <p:cNvCxnSpPr/>
          <p:nvPr/>
        </p:nvCxnSpPr>
        <p:spPr>
          <a:xfrm>
            <a:off x="1801922" y="2507375"/>
            <a:ext cx="15319"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23ACEFE5-C821-7D42-8F13-3BE142951694}"/>
              </a:ext>
            </a:extLst>
          </p:cNvPr>
          <p:cNvCxnSpPr>
            <a:cxnSpLocks/>
          </p:cNvCxnSpPr>
          <p:nvPr/>
        </p:nvCxnSpPr>
        <p:spPr>
          <a:xfrm>
            <a:off x="2714406" y="3780992"/>
            <a:ext cx="0" cy="349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AB27152D-E33A-5845-B864-1ACE95534D34}"/>
              </a:ext>
            </a:extLst>
          </p:cNvPr>
          <p:cNvSpPr txBox="1"/>
          <p:nvPr/>
        </p:nvSpPr>
        <p:spPr>
          <a:xfrm>
            <a:off x="5868308" y="2246284"/>
            <a:ext cx="774571" cy="369332"/>
          </a:xfrm>
          <a:prstGeom prst="rect">
            <a:avLst/>
          </a:prstGeom>
          <a:noFill/>
        </p:spPr>
        <p:txBody>
          <a:bodyPr wrap="none" rtlCol="0">
            <a:spAutoFit/>
          </a:bodyPr>
          <a:lstStyle/>
          <a:p>
            <a:r>
              <a:rPr lang="de-DE" dirty="0"/>
              <a:t>term1</a:t>
            </a:r>
          </a:p>
        </p:txBody>
      </p:sp>
      <p:sp>
        <p:nvSpPr>
          <p:cNvPr id="52" name="TextBox 51">
            <a:extLst>
              <a:ext uri="{FF2B5EF4-FFF2-40B4-BE49-F238E27FC236}">
                <a16:creationId xmlns:a16="http://schemas.microsoft.com/office/drawing/2014/main" id="{5B37E85D-2E5A-5740-9434-605856CB1FF3}"/>
              </a:ext>
            </a:extLst>
          </p:cNvPr>
          <p:cNvSpPr txBox="1"/>
          <p:nvPr/>
        </p:nvSpPr>
        <p:spPr>
          <a:xfrm>
            <a:off x="7433574" y="2223352"/>
            <a:ext cx="774571" cy="369332"/>
          </a:xfrm>
          <a:prstGeom prst="rect">
            <a:avLst/>
          </a:prstGeom>
          <a:noFill/>
        </p:spPr>
        <p:txBody>
          <a:bodyPr wrap="none" rtlCol="0">
            <a:spAutoFit/>
          </a:bodyPr>
          <a:lstStyle/>
          <a:p>
            <a:r>
              <a:rPr lang="de-DE" dirty="0"/>
              <a:t>term2</a:t>
            </a:r>
          </a:p>
        </p:txBody>
      </p:sp>
      <p:cxnSp>
        <p:nvCxnSpPr>
          <p:cNvPr id="53" name="Straight Arrow Connector 52">
            <a:extLst>
              <a:ext uri="{FF2B5EF4-FFF2-40B4-BE49-F238E27FC236}">
                <a16:creationId xmlns:a16="http://schemas.microsoft.com/office/drawing/2014/main" id="{D939D024-E364-2441-BE8E-4ACB8952E2FF}"/>
              </a:ext>
            </a:extLst>
          </p:cNvPr>
          <p:cNvCxnSpPr>
            <a:cxnSpLocks/>
          </p:cNvCxnSpPr>
          <p:nvPr/>
        </p:nvCxnSpPr>
        <p:spPr>
          <a:xfrm>
            <a:off x="7813199" y="2587808"/>
            <a:ext cx="15319"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9E9DC3AD-119C-D94E-BEEE-37E574E5D82E}"/>
              </a:ext>
            </a:extLst>
          </p:cNvPr>
          <p:cNvCxnSpPr/>
          <p:nvPr/>
        </p:nvCxnSpPr>
        <p:spPr>
          <a:xfrm>
            <a:off x="6269982" y="2574441"/>
            <a:ext cx="15319" cy="228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F1F1D729-E3C1-B849-8625-3E5E9C09B1FF}"/>
              </a:ext>
            </a:extLst>
          </p:cNvPr>
          <p:cNvCxnSpPr>
            <a:cxnSpLocks/>
          </p:cNvCxnSpPr>
          <p:nvPr/>
        </p:nvCxnSpPr>
        <p:spPr>
          <a:xfrm>
            <a:off x="7182466" y="3848058"/>
            <a:ext cx="0" cy="349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7" name="Picture 56">
            <a:extLst>
              <a:ext uri="{FF2B5EF4-FFF2-40B4-BE49-F238E27FC236}">
                <a16:creationId xmlns:a16="http://schemas.microsoft.com/office/drawing/2014/main" id="{5CFBF2CB-CD23-0D41-9AFF-FA50EA7EBD94}"/>
              </a:ext>
            </a:extLst>
          </p:cNvPr>
          <p:cNvPicPr>
            <a:picLocks noChangeAspect="1"/>
          </p:cNvPicPr>
          <p:nvPr/>
        </p:nvPicPr>
        <p:blipFill rotWithShape="1">
          <a:blip r:embed="rId3">
            <a:extLst>
              <a:ext uri="{28A0092B-C50C-407E-A947-70E740481C1C}">
                <a14:useLocalDpi xmlns:a14="http://schemas.microsoft.com/office/drawing/2010/main" val="0"/>
              </a:ext>
            </a:extLst>
          </a:blip>
          <a:srcRect t="7606"/>
          <a:stretch/>
        </p:blipFill>
        <p:spPr>
          <a:xfrm rot="10800000">
            <a:off x="5868308" y="2979890"/>
            <a:ext cx="2400300" cy="833121"/>
          </a:xfrm>
          <a:prstGeom prst="rect">
            <a:avLst/>
          </a:prstGeom>
        </p:spPr>
      </p:pic>
      <p:sp>
        <p:nvSpPr>
          <p:cNvPr id="9" name="Trapezium 8">
            <a:extLst>
              <a:ext uri="{FF2B5EF4-FFF2-40B4-BE49-F238E27FC236}">
                <a16:creationId xmlns:a16="http://schemas.microsoft.com/office/drawing/2014/main" id="{7E78EC97-E7B3-DF4B-A17E-B2C50C3A65AF}"/>
              </a:ext>
            </a:extLst>
          </p:cNvPr>
          <p:cNvSpPr/>
          <p:nvPr/>
        </p:nvSpPr>
        <p:spPr>
          <a:xfrm rot="10800000">
            <a:off x="6694229" y="2846738"/>
            <a:ext cx="739343" cy="668435"/>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0435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5D8B-00AA-964A-9B1A-DA04279D06FF}"/>
              </a:ext>
            </a:extLst>
          </p:cNvPr>
          <p:cNvSpPr>
            <a:spLocks noGrp="1"/>
          </p:cNvSpPr>
          <p:nvPr>
            <p:ph type="title"/>
          </p:nvPr>
        </p:nvSpPr>
        <p:spPr>
          <a:xfrm>
            <a:off x="358775" y="488950"/>
            <a:ext cx="6499225" cy="838200"/>
          </a:xfrm>
        </p:spPr>
        <p:txBody>
          <a:bodyPr wrap="square" anchor="ctr">
            <a:normAutofit/>
          </a:bodyPr>
          <a:lstStyle/>
          <a:p>
            <a:r>
              <a:rPr lang="de-DE" dirty="0"/>
              <a:t>Customer Services</a:t>
            </a:r>
          </a:p>
        </p:txBody>
      </p:sp>
      <p:pic>
        <p:nvPicPr>
          <p:cNvPr id="5" name="Picture 4" descr="A picture containing drawing&#10;&#10;Description automatically generated">
            <a:extLst>
              <a:ext uri="{FF2B5EF4-FFF2-40B4-BE49-F238E27FC236}">
                <a16:creationId xmlns:a16="http://schemas.microsoft.com/office/drawing/2014/main" id="{E4F929A4-5BB5-7A44-A84B-FB87E2E7F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151" y="1592263"/>
            <a:ext cx="4220736" cy="4789487"/>
          </a:xfrm>
          <a:prstGeom prst="rect">
            <a:avLst/>
          </a:prstGeom>
          <a:noFill/>
        </p:spPr>
      </p:pic>
      <p:sp>
        <p:nvSpPr>
          <p:cNvPr id="3" name="Content Placeholder 2">
            <a:extLst>
              <a:ext uri="{FF2B5EF4-FFF2-40B4-BE49-F238E27FC236}">
                <a16:creationId xmlns:a16="http://schemas.microsoft.com/office/drawing/2014/main" id="{28C41558-AE0B-EE4E-816E-1A0E7E7C3011}"/>
              </a:ext>
            </a:extLst>
          </p:cNvPr>
          <p:cNvSpPr>
            <a:spLocks noGrp="1"/>
          </p:cNvSpPr>
          <p:nvPr>
            <p:ph sz="half" idx="2"/>
          </p:nvPr>
        </p:nvSpPr>
        <p:spPr>
          <a:xfrm>
            <a:off x="4646613" y="1592263"/>
            <a:ext cx="4244975" cy="4789487"/>
          </a:xfrm>
        </p:spPr>
        <p:txBody>
          <a:bodyPr wrap="square" anchor="t">
            <a:normAutofit/>
          </a:bodyPr>
          <a:lstStyle/>
          <a:p>
            <a:pPr marL="0" indent="0">
              <a:buNone/>
            </a:pPr>
            <a:endParaRPr lang="de-DE" dirty="0"/>
          </a:p>
          <a:p>
            <a:endParaRPr lang="de-DE" dirty="0"/>
          </a:p>
          <a:p>
            <a:pPr marL="0" indent="0">
              <a:buNone/>
            </a:pPr>
            <a:r>
              <a:rPr lang="de-DE" dirty="0" err="1"/>
              <a:t>if</a:t>
            </a:r>
            <a:r>
              <a:rPr lang="de-DE" dirty="0"/>
              <a:t> </a:t>
            </a:r>
            <a:r>
              <a:rPr lang="de-DE" dirty="0" err="1"/>
              <a:t>the</a:t>
            </a:r>
            <a:r>
              <a:rPr lang="de-DE" dirty="0"/>
              <a:t> </a:t>
            </a:r>
            <a:r>
              <a:rPr lang="de-DE" dirty="0" err="1"/>
              <a:t>user</a:t>
            </a:r>
            <a:r>
              <a:rPr lang="de-DE" dirty="0"/>
              <a:t> </a:t>
            </a:r>
            <a:r>
              <a:rPr lang="de-DE" dirty="0" err="1"/>
              <a:t>asks</a:t>
            </a:r>
            <a:r>
              <a:rPr lang="de-DE" dirty="0"/>
              <a:t> </a:t>
            </a:r>
            <a:r>
              <a:rPr lang="de-DE" b="1" dirty="0"/>
              <a:t>“</a:t>
            </a:r>
            <a:r>
              <a:rPr lang="de-DE" b="1" dirty="0" err="1"/>
              <a:t>What</a:t>
            </a:r>
            <a:r>
              <a:rPr lang="de-DE" b="1" dirty="0"/>
              <a:t> </a:t>
            </a:r>
            <a:r>
              <a:rPr lang="de-DE" b="1" dirty="0" err="1"/>
              <a:t>has</a:t>
            </a:r>
            <a:r>
              <a:rPr lang="de-DE" b="1" dirty="0"/>
              <a:t> </a:t>
            </a:r>
            <a:r>
              <a:rPr lang="de-DE" b="1" dirty="0" err="1"/>
              <a:t>happened</a:t>
            </a:r>
            <a:r>
              <a:rPr lang="de-DE" b="1" dirty="0"/>
              <a:t> </a:t>
            </a:r>
            <a:r>
              <a:rPr lang="de-DE" b="1" dirty="0" err="1"/>
              <a:t>to</a:t>
            </a:r>
            <a:r>
              <a:rPr lang="de-DE" b="1" dirty="0"/>
              <a:t> </a:t>
            </a:r>
            <a:r>
              <a:rPr lang="de-DE" b="1" dirty="0" err="1"/>
              <a:t>my</a:t>
            </a:r>
            <a:r>
              <a:rPr lang="de-DE" b="1" dirty="0"/>
              <a:t> </a:t>
            </a:r>
            <a:r>
              <a:rPr lang="de-DE" b="1" dirty="0" err="1"/>
              <a:t>delivery</a:t>
            </a:r>
            <a:r>
              <a:rPr lang="de-DE" b="1" dirty="0"/>
              <a:t>?”</a:t>
            </a:r>
            <a:r>
              <a:rPr lang="de-DE" dirty="0"/>
              <a:t> </a:t>
            </a:r>
            <a:r>
              <a:rPr lang="de-DE" dirty="0" err="1"/>
              <a:t>or</a:t>
            </a:r>
            <a:r>
              <a:rPr lang="de-DE" dirty="0"/>
              <a:t> </a:t>
            </a:r>
            <a:r>
              <a:rPr lang="de-DE" b="1" dirty="0"/>
              <a:t>“</a:t>
            </a:r>
            <a:r>
              <a:rPr lang="de-DE" b="1" dirty="0" err="1"/>
              <a:t>What</a:t>
            </a:r>
            <a:r>
              <a:rPr lang="de-DE" b="1" dirty="0"/>
              <a:t> </a:t>
            </a:r>
            <a:r>
              <a:rPr lang="de-DE" b="1" dirty="0" err="1"/>
              <a:t>is</a:t>
            </a:r>
            <a:r>
              <a:rPr lang="de-DE" b="1" dirty="0"/>
              <a:t> </a:t>
            </a:r>
            <a:r>
              <a:rPr lang="de-DE" b="1" dirty="0" err="1"/>
              <a:t>wrong</a:t>
            </a:r>
            <a:r>
              <a:rPr lang="de-DE" b="1" dirty="0"/>
              <a:t> </a:t>
            </a:r>
            <a:r>
              <a:rPr lang="de-DE" b="1" dirty="0" err="1"/>
              <a:t>with</a:t>
            </a:r>
            <a:r>
              <a:rPr lang="de-DE" b="1" dirty="0"/>
              <a:t> </a:t>
            </a:r>
            <a:r>
              <a:rPr lang="de-DE" b="1" dirty="0" err="1"/>
              <a:t>my</a:t>
            </a:r>
            <a:r>
              <a:rPr lang="de-DE" b="1" dirty="0"/>
              <a:t> </a:t>
            </a:r>
            <a:r>
              <a:rPr lang="de-DE" b="1" dirty="0" err="1"/>
              <a:t>shipping</a:t>
            </a:r>
            <a:r>
              <a:rPr lang="de-DE" b="1" dirty="0"/>
              <a:t>?”</a:t>
            </a:r>
            <a:r>
              <a:rPr lang="de-DE" dirty="0"/>
              <a:t>, </a:t>
            </a:r>
            <a:r>
              <a:rPr lang="de-DE" dirty="0" err="1"/>
              <a:t>the</a:t>
            </a:r>
            <a:r>
              <a:rPr lang="de-DE" dirty="0"/>
              <a:t> </a:t>
            </a:r>
            <a:r>
              <a:rPr lang="de-DE" dirty="0" err="1"/>
              <a:t>user</a:t>
            </a:r>
            <a:r>
              <a:rPr lang="de-DE" dirty="0"/>
              <a:t> will </a:t>
            </a:r>
            <a:r>
              <a:rPr lang="de-DE" dirty="0" err="1"/>
              <a:t>expect</a:t>
            </a:r>
            <a:r>
              <a:rPr lang="de-DE" dirty="0"/>
              <a:t> </a:t>
            </a:r>
            <a:r>
              <a:rPr lang="de-DE" dirty="0" err="1"/>
              <a:t>the</a:t>
            </a:r>
            <a:r>
              <a:rPr lang="de-DE" dirty="0"/>
              <a:t> same </a:t>
            </a:r>
            <a:r>
              <a:rPr lang="de-DE" dirty="0" err="1"/>
              <a:t>response</a:t>
            </a:r>
            <a:r>
              <a:rPr lang="de-DE" dirty="0"/>
              <a:t>.</a:t>
            </a:r>
          </a:p>
          <a:p>
            <a:endParaRPr lang="de-DE" dirty="0"/>
          </a:p>
        </p:txBody>
      </p:sp>
    </p:spTree>
    <p:extLst>
      <p:ext uri="{BB962C8B-B14F-4D97-AF65-F5344CB8AC3E}">
        <p14:creationId xmlns:p14="http://schemas.microsoft.com/office/powerpoint/2010/main" val="25078961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Problems with similarity evaluations</a:t>
            </a:r>
          </a:p>
        </p:txBody>
      </p:sp>
      <p:sp>
        <p:nvSpPr>
          <p:cNvPr id="3" name="Text Box 2"/>
          <p:cNvSpPr txBox="1">
            <a:spLocks noChangeArrowheads="1"/>
          </p:cNvSpPr>
          <p:nvPr/>
        </p:nvSpPr>
        <p:spPr bwMode="auto">
          <a:xfrm>
            <a:off x="156122" y="1569025"/>
            <a:ext cx="8640763" cy="4789488"/>
          </a:xfrm>
          <a:prstGeom prst="rect">
            <a:avLst/>
          </a:prstGeom>
          <a:noFill/>
          <a:ln w="9525">
            <a:noFill/>
            <a:round/>
            <a:headEnd/>
            <a:tailEnd/>
          </a:ln>
        </p:spPr>
        <p:txBody>
          <a:bodyPr tIns="58067"/>
          <a:lstStyle/>
          <a:p>
            <a:pPr marL="498474" indent="-342900" eaLnBrk="0" hangingPunct="0">
              <a:spcBef>
                <a:spcPct val="20000"/>
              </a:spcBef>
              <a:buClr>
                <a:schemeClr val="accent6"/>
              </a:buClr>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kern="0" dirty="0" err="1">
                <a:latin typeface="+mn-lt"/>
              </a:rPr>
              <a:t>Faruqui</a:t>
            </a:r>
            <a:r>
              <a:rPr lang="en-US" sz="2000" kern="0" dirty="0">
                <a:latin typeface="+mn-lt"/>
              </a:rPr>
              <a:t> et al. (2016): </a:t>
            </a:r>
            <a:r>
              <a:rPr lang="en-US" sz="2000" i="1" kern="0" dirty="0">
                <a:latin typeface="+mn-lt"/>
              </a:rPr>
              <a:t>Problems with Evaluation of Word Embeddings Using Word Similarity Tasks</a:t>
            </a:r>
          </a:p>
          <a:p>
            <a:pPr marL="498474" indent="-342900" eaLnBrk="0" hangingPunct="0">
              <a:spcBef>
                <a:spcPct val="20000"/>
              </a:spcBef>
              <a:buClr>
                <a:schemeClr val="accent6"/>
              </a:buClr>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kern="0" dirty="0">
              <a:latin typeface="+mn-lt"/>
            </a:endParaRPr>
          </a:p>
          <a:p>
            <a:pPr marL="955674" lvl="1" indent="-342900" eaLnBrk="0" hangingPunct="0">
              <a:spcBef>
                <a:spcPct val="20000"/>
              </a:spcBef>
              <a:buClr>
                <a:schemeClr val="accent6"/>
              </a:buClr>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kern="0" dirty="0">
                <a:latin typeface="+mn-lt"/>
              </a:rPr>
              <a:t>What kind of (semantic) similarity is being measured? </a:t>
            </a:r>
            <a:br>
              <a:rPr lang="en-US" sz="2000" kern="0" dirty="0">
                <a:latin typeface="+mn-lt"/>
              </a:rPr>
            </a:br>
            <a:r>
              <a:rPr lang="en-US" sz="2000" kern="0" dirty="0">
                <a:latin typeface="+mn-lt"/>
                <a:sym typeface="Wingdings" pitchFamily="2" charset="2"/>
              </a:rPr>
              <a:t> </a:t>
            </a:r>
            <a:r>
              <a:rPr lang="en-US" sz="2000" kern="0" dirty="0">
                <a:latin typeface="+mn-lt"/>
              </a:rPr>
              <a:t>Cup and coffee are related, but not similar</a:t>
            </a:r>
          </a:p>
          <a:p>
            <a:pPr marL="612774" lvl="1" eaLnBrk="0" hangingPunct="0">
              <a:spcBef>
                <a:spcPct val="20000"/>
              </a:spcBef>
              <a:buClr>
                <a:schemeClr val="accent6"/>
              </a:buCl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kern="0" dirty="0">
              <a:latin typeface="+mn-lt"/>
            </a:endParaRPr>
          </a:p>
          <a:p>
            <a:pPr marL="955674" lvl="1" indent="-342900" eaLnBrk="0" hangingPunct="0">
              <a:spcBef>
                <a:spcPct val="20000"/>
              </a:spcBef>
              <a:buClr>
                <a:schemeClr val="accent6"/>
              </a:buClr>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kern="0" dirty="0">
                <a:latin typeface="+mn-lt"/>
              </a:rPr>
              <a:t>Low correlation with extrinsic evaluation: Better intrinsic word vectors do not need to perform better in external tasks such as POS tagging.</a:t>
            </a:r>
          </a:p>
          <a:p>
            <a:pPr marL="612774" lvl="1" eaLnBrk="0" hangingPunct="0">
              <a:spcBef>
                <a:spcPct val="20000"/>
              </a:spcBef>
              <a:buClr>
                <a:schemeClr val="accent6"/>
              </a:buCl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kern="0" dirty="0">
              <a:latin typeface="+mn-lt"/>
            </a:endParaRPr>
          </a:p>
          <a:p>
            <a:pPr marL="955674" lvl="1" indent="-342900" eaLnBrk="0" hangingPunct="0">
              <a:spcBef>
                <a:spcPct val="20000"/>
              </a:spcBef>
              <a:buClr>
                <a:schemeClr val="accent6"/>
              </a:buClr>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kern="0" dirty="0">
                <a:latin typeface="+mn-lt"/>
              </a:rPr>
              <a:t>Polysemy: Which sense of a word is being compared?</a:t>
            </a:r>
          </a:p>
        </p:txBody>
      </p:sp>
    </p:spTree>
    <p:extLst>
      <p:ext uri="{BB962C8B-B14F-4D97-AF65-F5344CB8AC3E}">
        <p14:creationId xmlns:p14="http://schemas.microsoft.com/office/powerpoint/2010/main" val="284658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Problems with similarity evaluations</a:t>
            </a:r>
          </a:p>
        </p:txBody>
      </p:sp>
      <p:sp>
        <p:nvSpPr>
          <p:cNvPr id="3" name="Text Box 2"/>
          <p:cNvSpPr txBox="1">
            <a:spLocks noChangeArrowheads="1"/>
          </p:cNvSpPr>
          <p:nvPr/>
        </p:nvSpPr>
        <p:spPr bwMode="auto">
          <a:xfrm>
            <a:off x="156122" y="1569025"/>
            <a:ext cx="8640763" cy="4789488"/>
          </a:xfrm>
          <a:prstGeom prst="rect">
            <a:avLst/>
          </a:prstGeom>
          <a:noFill/>
          <a:ln w="9525">
            <a:noFill/>
            <a:round/>
            <a:headEnd/>
            <a:tailEnd/>
          </a:ln>
        </p:spPr>
        <p:txBody>
          <a:bodyPr tIns="58067"/>
          <a:lstStyle/>
          <a:p>
            <a:pPr marL="498474" indent="-342900" eaLnBrk="0" hangingPunct="0">
              <a:spcBef>
                <a:spcPct val="20000"/>
              </a:spcBef>
              <a:buClr>
                <a:schemeClr val="accent6"/>
              </a:buClr>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kern="0" dirty="0">
                <a:cs typeface="Calibri" panose="020F0502020204030204" pitchFamily="34" charset="0"/>
              </a:rPr>
              <a:t>The similarity of two words depends on the context in which they are presented.</a:t>
            </a:r>
          </a:p>
          <a:p>
            <a:pPr marL="155574" eaLnBrk="0" hangingPunct="0">
              <a:spcBef>
                <a:spcPct val="20000"/>
              </a:spcBef>
              <a:buClr>
                <a:schemeClr val="accent6"/>
              </a:buCl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kern="0" dirty="0">
              <a:cs typeface="Calibri" panose="020F0502020204030204" pitchFamily="34" charset="0"/>
            </a:endParaRPr>
          </a:p>
          <a:p>
            <a:pPr marL="955674" lvl="1" indent="-342900" eaLnBrk="0" hangingPunct="0">
              <a:spcBef>
                <a:spcPct val="20000"/>
              </a:spcBef>
              <a:buClr>
                <a:schemeClr val="accent6"/>
              </a:buClr>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kern="0" dirty="0">
                <a:cs typeface="Calibri" panose="020F0502020204030204" pitchFamily="34" charset="0"/>
              </a:rPr>
              <a:t>In the context of </a:t>
            </a:r>
            <a:r>
              <a:rPr lang="en-US" sz="2000" i="1" kern="0" dirty="0">
                <a:cs typeface="Calibri" panose="020F0502020204030204" pitchFamily="34" charset="0"/>
              </a:rPr>
              <a:t>abortion</a:t>
            </a:r>
            <a:r>
              <a:rPr lang="en-US" sz="2000" kern="0" dirty="0">
                <a:cs typeface="Calibri" panose="020F0502020204030204" pitchFamily="34" charset="0"/>
              </a:rPr>
              <a:t>, the words </a:t>
            </a:r>
            <a:r>
              <a:rPr lang="en-US" sz="2000" i="1" kern="0" dirty="0">
                <a:cs typeface="Calibri" panose="020F0502020204030204" pitchFamily="34" charset="0"/>
              </a:rPr>
              <a:t>body</a:t>
            </a:r>
            <a:r>
              <a:rPr lang="en-US" sz="2000" kern="0" dirty="0">
                <a:cs typeface="Calibri" panose="020F0502020204030204" pitchFamily="34" charset="0"/>
              </a:rPr>
              <a:t> and </a:t>
            </a:r>
            <a:r>
              <a:rPr lang="en-US" sz="2000" i="1" kern="0" dirty="0">
                <a:cs typeface="Calibri" panose="020F0502020204030204" pitchFamily="34" charset="0"/>
              </a:rPr>
              <a:t>decision</a:t>
            </a:r>
            <a:r>
              <a:rPr lang="en-US" sz="2000" kern="0" dirty="0">
                <a:cs typeface="Calibri" panose="020F0502020204030204" pitchFamily="34" charset="0"/>
              </a:rPr>
              <a:t> are rated to be highly similar. </a:t>
            </a:r>
            <a:endParaRPr lang="en-US" sz="2000" kern="0" dirty="0">
              <a:latin typeface="+mn-lt"/>
            </a:endParaRPr>
          </a:p>
        </p:txBody>
      </p:sp>
    </p:spTree>
    <p:extLst>
      <p:ext uri="{BB962C8B-B14F-4D97-AF65-F5344CB8AC3E}">
        <p14:creationId xmlns:p14="http://schemas.microsoft.com/office/powerpoint/2010/main" val="106274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FFE7C-1A37-CB4E-B85A-7E7BCCE8D282}"/>
              </a:ext>
            </a:extLst>
          </p:cNvPr>
          <p:cNvSpPr>
            <a:spLocks noGrp="1"/>
          </p:cNvSpPr>
          <p:nvPr>
            <p:ph type="title"/>
          </p:nvPr>
        </p:nvSpPr>
        <p:spPr>
          <a:xfrm>
            <a:off x="250825" y="609600"/>
            <a:ext cx="5889625" cy="806450"/>
          </a:xfrm>
        </p:spPr>
        <p:txBody>
          <a:bodyPr/>
          <a:lstStyle/>
          <a:p>
            <a:r>
              <a:rPr lang="de-DE" dirty="0"/>
              <a:t>Smooth Inverse </a:t>
            </a:r>
            <a:r>
              <a:rPr lang="de-DE" dirty="0" err="1"/>
              <a:t>Frequency</a:t>
            </a:r>
            <a:br>
              <a:rPr lang="de-DE" dirty="0"/>
            </a:br>
            <a:endParaRPr lang="de-DE" dirty="0"/>
          </a:p>
        </p:txBody>
      </p:sp>
      <p:sp>
        <p:nvSpPr>
          <p:cNvPr id="3" name="Content Placeholder 2">
            <a:extLst>
              <a:ext uri="{FF2B5EF4-FFF2-40B4-BE49-F238E27FC236}">
                <a16:creationId xmlns:a16="http://schemas.microsoft.com/office/drawing/2014/main" id="{C19C5315-D32D-364E-83DB-B8C11617233E}"/>
              </a:ext>
            </a:extLst>
          </p:cNvPr>
          <p:cNvSpPr>
            <a:spLocks noGrp="1"/>
          </p:cNvSpPr>
          <p:nvPr>
            <p:ph idx="1"/>
          </p:nvPr>
        </p:nvSpPr>
        <p:spPr/>
        <p:txBody>
          <a:bodyPr/>
          <a:lstStyle/>
          <a:p>
            <a:r>
              <a:rPr lang="de-DE" dirty="0" err="1"/>
              <a:t>Taking</a:t>
            </a:r>
            <a:r>
              <a:rPr lang="de-DE" dirty="0"/>
              <a:t> </a:t>
            </a:r>
            <a:r>
              <a:rPr lang="de-DE" dirty="0" err="1"/>
              <a:t>the</a:t>
            </a:r>
            <a:r>
              <a:rPr lang="de-DE" dirty="0"/>
              <a:t> </a:t>
            </a:r>
            <a:r>
              <a:rPr lang="de-DE" b="1" dirty="0" err="1"/>
              <a:t>average</a:t>
            </a:r>
            <a:r>
              <a:rPr lang="de-DE" b="1" dirty="0"/>
              <a:t> </a:t>
            </a:r>
            <a:r>
              <a:rPr lang="de-DE" b="1" dirty="0" err="1"/>
              <a:t>of</a:t>
            </a:r>
            <a:r>
              <a:rPr lang="de-DE" b="1" dirty="0"/>
              <a:t> </a:t>
            </a:r>
            <a:r>
              <a:rPr lang="de-DE" b="1" dirty="0" err="1"/>
              <a:t>the</a:t>
            </a:r>
            <a:r>
              <a:rPr lang="de-DE" b="1" dirty="0"/>
              <a:t> </a:t>
            </a:r>
            <a:r>
              <a:rPr lang="de-DE" b="1" dirty="0" err="1"/>
              <a:t>word</a:t>
            </a:r>
            <a:r>
              <a:rPr lang="de-DE" b="1" dirty="0"/>
              <a:t> </a:t>
            </a:r>
            <a:r>
              <a:rPr lang="de-DE" b="1" dirty="0" err="1"/>
              <a:t>embeddings</a:t>
            </a:r>
            <a:r>
              <a:rPr lang="de-DE" b="1" dirty="0"/>
              <a:t> in a </a:t>
            </a:r>
            <a:r>
              <a:rPr lang="de-DE" b="1" dirty="0" err="1"/>
              <a:t>sentence</a:t>
            </a:r>
            <a:r>
              <a:rPr lang="de-DE" b="1" dirty="0"/>
              <a:t> </a:t>
            </a:r>
            <a:r>
              <a:rPr lang="de-DE" dirty="0" err="1"/>
              <a:t>tends</a:t>
            </a:r>
            <a:r>
              <a:rPr lang="de-DE" dirty="0"/>
              <a:t> </a:t>
            </a:r>
            <a:r>
              <a:rPr lang="de-DE" dirty="0" err="1"/>
              <a:t>to</a:t>
            </a:r>
            <a:r>
              <a:rPr lang="de-DE" dirty="0"/>
              <a:t> </a:t>
            </a:r>
            <a:r>
              <a:rPr lang="de-DE" dirty="0" err="1"/>
              <a:t>give</a:t>
            </a:r>
            <a:r>
              <a:rPr lang="de-DE" dirty="0"/>
              <a:t> </a:t>
            </a:r>
            <a:r>
              <a:rPr lang="de-DE" b="1" dirty="0" err="1"/>
              <a:t>too</a:t>
            </a:r>
            <a:r>
              <a:rPr lang="de-DE" b="1" dirty="0"/>
              <a:t> </a:t>
            </a:r>
            <a:r>
              <a:rPr lang="de-DE" b="1" dirty="0" err="1"/>
              <a:t>much</a:t>
            </a:r>
            <a:r>
              <a:rPr lang="de-DE" b="1" dirty="0"/>
              <a:t> </a:t>
            </a:r>
            <a:r>
              <a:rPr lang="de-DE" b="1" dirty="0" err="1"/>
              <a:t>weight</a:t>
            </a:r>
            <a:r>
              <a:rPr lang="de-DE" b="1" dirty="0"/>
              <a:t> </a:t>
            </a:r>
            <a:r>
              <a:rPr lang="de-DE" b="1" dirty="0" err="1"/>
              <a:t>to</a:t>
            </a:r>
            <a:r>
              <a:rPr lang="de-DE" b="1" dirty="0"/>
              <a:t> </a:t>
            </a:r>
            <a:r>
              <a:rPr lang="de-DE" b="1" dirty="0" err="1"/>
              <a:t>words</a:t>
            </a:r>
            <a:r>
              <a:rPr lang="de-DE" dirty="0"/>
              <a:t> </a:t>
            </a:r>
            <a:r>
              <a:rPr lang="de-DE" dirty="0" err="1"/>
              <a:t>that</a:t>
            </a:r>
            <a:r>
              <a:rPr lang="de-DE" dirty="0"/>
              <a:t> </a:t>
            </a:r>
            <a:r>
              <a:rPr lang="de-DE" dirty="0" err="1"/>
              <a:t>are</a:t>
            </a:r>
            <a:r>
              <a:rPr lang="de-DE" dirty="0"/>
              <a:t> </a:t>
            </a:r>
            <a:r>
              <a:rPr lang="de-DE" dirty="0" err="1"/>
              <a:t>quite</a:t>
            </a:r>
            <a:r>
              <a:rPr lang="de-DE" dirty="0"/>
              <a:t> </a:t>
            </a:r>
            <a:r>
              <a:rPr lang="de-DE" b="1" dirty="0"/>
              <a:t>irrelevant</a:t>
            </a:r>
            <a:r>
              <a:rPr lang="de-DE" dirty="0"/>
              <a:t>, </a:t>
            </a:r>
            <a:r>
              <a:rPr lang="de-DE" dirty="0" err="1"/>
              <a:t>semantically</a:t>
            </a:r>
            <a:r>
              <a:rPr lang="de-DE" dirty="0"/>
              <a:t> </a:t>
            </a:r>
            <a:r>
              <a:rPr lang="de-DE" dirty="0" err="1"/>
              <a:t>speaking</a:t>
            </a:r>
            <a:r>
              <a:rPr lang="de-DE" dirty="0"/>
              <a:t>. </a:t>
            </a:r>
          </a:p>
          <a:p>
            <a:endParaRPr lang="de-DE" dirty="0"/>
          </a:p>
          <a:p>
            <a:pPr marL="0" indent="0">
              <a:buNone/>
            </a:pPr>
            <a:r>
              <a:rPr lang="de-DE" dirty="0" err="1"/>
              <a:t>Example</a:t>
            </a:r>
            <a:r>
              <a:rPr lang="de-DE" dirty="0"/>
              <a:t>: </a:t>
            </a:r>
          </a:p>
          <a:p>
            <a:pPr marL="0" indent="0">
              <a:buNone/>
            </a:pPr>
            <a:endParaRPr lang="de-DE" dirty="0"/>
          </a:p>
          <a:p>
            <a:pPr marL="0" indent="0">
              <a:buNone/>
            </a:pPr>
            <a:r>
              <a:rPr lang="de-DE" b="1" dirty="0"/>
              <a:t>Nory was a </a:t>
            </a:r>
            <a:r>
              <a:rPr lang="de-DE" b="1" dirty="0" err="1"/>
              <a:t>Catholic</a:t>
            </a:r>
            <a:r>
              <a:rPr lang="de-DE" b="1" dirty="0"/>
              <a:t> </a:t>
            </a:r>
            <a:r>
              <a:rPr lang="de-DE" b="1" dirty="0" err="1"/>
              <a:t>because</a:t>
            </a:r>
            <a:r>
              <a:rPr lang="de-DE" b="1" dirty="0"/>
              <a:t> her </a:t>
            </a:r>
            <a:r>
              <a:rPr lang="de-DE" b="1" dirty="0" err="1"/>
              <a:t>mother</a:t>
            </a:r>
            <a:r>
              <a:rPr lang="de-DE" b="1" dirty="0"/>
              <a:t> was a </a:t>
            </a:r>
            <a:r>
              <a:rPr lang="de-DE" b="1" dirty="0" err="1"/>
              <a:t>Catholic</a:t>
            </a:r>
            <a:r>
              <a:rPr lang="de-DE" b="1" dirty="0"/>
              <a:t>, </a:t>
            </a:r>
            <a:r>
              <a:rPr lang="de-DE" b="1" dirty="0" err="1"/>
              <a:t>and</a:t>
            </a:r>
            <a:r>
              <a:rPr lang="de-DE" b="1" dirty="0"/>
              <a:t> </a:t>
            </a:r>
            <a:r>
              <a:rPr lang="de-DE" b="1" dirty="0" err="1"/>
              <a:t>Nory’s</a:t>
            </a:r>
            <a:r>
              <a:rPr lang="de-DE" b="1" dirty="0"/>
              <a:t> </a:t>
            </a:r>
            <a:r>
              <a:rPr lang="de-DE" b="1" dirty="0" err="1"/>
              <a:t>mother</a:t>
            </a:r>
            <a:r>
              <a:rPr lang="de-DE" b="1" dirty="0"/>
              <a:t> was a </a:t>
            </a:r>
            <a:r>
              <a:rPr lang="de-DE" b="1" dirty="0" err="1"/>
              <a:t>Catholic</a:t>
            </a:r>
            <a:r>
              <a:rPr lang="de-DE" b="1" dirty="0"/>
              <a:t> </a:t>
            </a:r>
            <a:r>
              <a:rPr lang="de-DE" b="1" dirty="0" err="1"/>
              <a:t>because</a:t>
            </a:r>
            <a:r>
              <a:rPr lang="de-DE" b="1" dirty="0"/>
              <a:t> her </a:t>
            </a:r>
            <a:r>
              <a:rPr lang="de-DE" b="1" dirty="0" err="1"/>
              <a:t>father</a:t>
            </a:r>
            <a:r>
              <a:rPr lang="de-DE" b="1" dirty="0"/>
              <a:t> was a </a:t>
            </a:r>
            <a:r>
              <a:rPr lang="de-DE" b="1" dirty="0" err="1"/>
              <a:t>Catholic</a:t>
            </a:r>
            <a:r>
              <a:rPr lang="de-DE" b="1" dirty="0"/>
              <a:t>, </a:t>
            </a:r>
            <a:r>
              <a:rPr lang="de-DE" b="1" dirty="0" err="1"/>
              <a:t>and</a:t>
            </a:r>
            <a:r>
              <a:rPr lang="de-DE" b="1" dirty="0"/>
              <a:t> her </a:t>
            </a:r>
            <a:r>
              <a:rPr lang="de-DE" b="1" dirty="0" err="1"/>
              <a:t>father</a:t>
            </a:r>
            <a:r>
              <a:rPr lang="de-DE" b="1" dirty="0"/>
              <a:t> was a </a:t>
            </a:r>
            <a:r>
              <a:rPr lang="de-DE" b="1" dirty="0" err="1"/>
              <a:t>Catholic</a:t>
            </a:r>
            <a:r>
              <a:rPr lang="de-DE" b="1" dirty="0"/>
              <a:t> </a:t>
            </a:r>
            <a:r>
              <a:rPr lang="de-DE" b="1" dirty="0" err="1"/>
              <a:t>because</a:t>
            </a:r>
            <a:r>
              <a:rPr lang="de-DE" b="1" dirty="0"/>
              <a:t> </a:t>
            </a:r>
            <a:r>
              <a:rPr lang="de-DE" b="1" dirty="0" err="1"/>
              <a:t>his</a:t>
            </a:r>
            <a:r>
              <a:rPr lang="de-DE" b="1" dirty="0"/>
              <a:t> </a:t>
            </a:r>
            <a:r>
              <a:rPr lang="de-DE" b="1" dirty="0" err="1"/>
              <a:t>mother</a:t>
            </a:r>
            <a:r>
              <a:rPr lang="de-DE" b="1" dirty="0"/>
              <a:t> was a </a:t>
            </a:r>
            <a:r>
              <a:rPr lang="de-DE" b="1" dirty="0" err="1"/>
              <a:t>Catholic</a:t>
            </a:r>
            <a:r>
              <a:rPr lang="de-DE" b="1" dirty="0"/>
              <a:t>, </a:t>
            </a:r>
            <a:r>
              <a:rPr lang="de-DE" b="1" dirty="0" err="1"/>
              <a:t>or</a:t>
            </a:r>
            <a:r>
              <a:rPr lang="de-DE" b="1" dirty="0"/>
              <a:t> </a:t>
            </a:r>
            <a:r>
              <a:rPr lang="de-DE" b="1" dirty="0" err="1"/>
              <a:t>had</a:t>
            </a:r>
            <a:r>
              <a:rPr lang="de-DE" b="1" dirty="0"/>
              <a:t> </a:t>
            </a:r>
            <a:r>
              <a:rPr lang="de-DE" b="1" dirty="0" err="1"/>
              <a:t>been</a:t>
            </a:r>
            <a:r>
              <a:rPr lang="de-DE" b="1" dirty="0"/>
              <a:t>.</a:t>
            </a:r>
            <a:r>
              <a:rPr lang="de-DE" dirty="0"/>
              <a:t> </a:t>
            </a:r>
          </a:p>
          <a:p>
            <a:pPr marL="0" indent="0">
              <a:buNone/>
            </a:pPr>
            <a:endParaRPr lang="de-DE" dirty="0"/>
          </a:p>
          <a:p>
            <a:r>
              <a:rPr lang="de-DE" dirty="0" err="1"/>
              <a:t>Equal</a:t>
            </a:r>
            <a:r>
              <a:rPr lang="de-DE" dirty="0"/>
              <a:t> </a:t>
            </a:r>
            <a:r>
              <a:rPr lang="de-DE" dirty="0" err="1"/>
              <a:t>weightage</a:t>
            </a:r>
            <a:r>
              <a:rPr lang="de-DE" dirty="0"/>
              <a:t> </a:t>
            </a:r>
            <a:r>
              <a:rPr lang="de-DE" dirty="0" err="1"/>
              <a:t>to</a:t>
            </a:r>
            <a:r>
              <a:rPr lang="de-DE" dirty="0"/>
              <a:t> </a:t>
            </a:r>
            <a:r>
              <a:rPr lang="de-DE" dirty="0" err="1"/>
              <a:t>each</a:t>
            </a:r>
            <a:r>
              <a:rPr lang="de-DE" dirty="0"/>
              <a:t> </a:t>
            </a:r>
            <a:r>
              <a:rPr lang="de-DE" dirty="0" err="1"/>
              <a:t>of</a:t>
            </a:r>
            <a:r>
              <a:rPr lang="de-DE" dirty="0"/>
              <a:t> </a:t>
            </a:r>
            <a:r>
              <a:rPr lang="de-DE" dirty="0" err="1"/>
              <a:t>the</a:t>
            </a:r>
            <a:r>
              <a:rPr lang="de-DE" dirty="0"/>
              <a:t> </a:t>
            </a:r>
            <a:r>
              <a:rPr lang="de-DE" dirty="0" err="1"/>
              <a:t>term</a:t>
            </a:r>
            <a:r>
              <a:rPr lang="de-DE" dirty="0"/>
              <a:t> in </a:t>
            </a:r>
            <a:r>
              <a:rPr lang="de-DE" dirty="0" err="1"/>
              <a:t>the</a:t>
            </a:r>
            <a:r>
              <a:rPr lang="de-DE" dirty="0"/>
              <a:t> </a:t>
            </a:r>
            <a:r>
              <a:rPr lang="de-DE" dirty="0" err="1"/>
              <a:t>above</a:t>
            </a:r>
            <a:r>
              <a:rPr lang="de-DE" dirty="0"/>
              <a:t> </a:t>
            </a:r>
            <a:r>
              <a:rPr lang="de-DE" dirty="0" err="1"/>
              <a:t>sentence</a:t>
            </a:r>
            <a:r>
              <a:rPr lang="de-DE" dirty="0"/>
              <a:t> </a:t>
            </a:r>
            <a:r>
              <a:rPr lang="de-DE" dirty="0" err="1"/>
              <a:t>supress</a:t>
            </a:r>
            <a:r>
              <a:rPr lang="de-DE" dirty="0"/>
              <a:t> </a:t>
            </a:r>
            <a:r>
              <a:rPr lang="de-DE" dirty="0" err="1"/>
              <a:t>the</a:t>
            </a:r>
            <a:r>
              <a:rPr lang="de-DE" dirty="0"/>
              <a:t> </a:t>
            </a:r>
            <a:r>
              <a:rPr lang="de-DE" dirty="0" err="1"/>
              <a:t>importance</a:t>
            </a:r>
            <a:r>
              <a:rPr lang="de-DE" dirty="0"/>
              <a:t> </a:t>
            </a:r>
            <a:r>
              <a:rPr lang="de-DE" dirty="0" err="1"/>
              <a:t>of</a:t>
            </a:r>
            <a:r>
              <a:rPr lang="de-DE" dirty="0"/>
              <a:t> </a:t>
            </a:r>
            <a:r>
              <a:rPr lang="de-DE" dirty="0" err="1"/>
              <a:t>terms</a:t>
            </a:r>
            <a:r>
              <a:rPr lang="de-DE" dirty="0"/>
              <a:t> like </a:t>
            </a:r>
            <a:r>
              <a:rPr lang="de-DE" i="1" dirty="0" err="1"/>
              <a:t>mother</a:t>
            </a:r>
            <a:r>
              <a:rPr lang="de-DE" i="1" dirty="0"/>
              <a:t>, </a:t>
            </a:r>
            <a:r>
              <a:rPr lang="de-DE" i="1" dirty="0" err="1"/>
              <a:t>father</a:t>
            </a:r>
            <a:r>
              <a:rPr lang="de-DE" i="1" dirty="0"/>
              <a:t>, etc.</a:t>
            </a:r>
            <a:endParaRPr lang="de-DE" dirty="0"/>
          </a:p>
          <a:p>
            <a:pPr marL="0" indent="0">
              <a:buNone/>
            </a:pPr>
            <a:endParaRPr lang="de-DE" dirty="0"/>
          </a:p>
        </p:txBody>
      </p:sp>
    </p:spTree>
    <p:extLst>
      <p:ext uri="{BB962C8B-B14F-4D97-AF65-F5344CB8AC3E}">
        <p14:creationId xmlns:p14="http://schemas.microsoft.com/office/powerpoint/2010/main" val="299411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EF68F-08C3-9B44-A7AF-9AE6BF5BC702}"/>
              </a:ext>
            </a:extLst>
          </p:cNvPr>
          <p:cNvSpPr>
            <a:spLocks noGrp="1"/>
          </p:cNvSpPr>
          <p:nvPr>
            <p:ph type="title"/>
          </p:nvPr>
        </p:nvSpPr>
        <p:spPr/>
        <p:txBody>
          <a:bodyPr/>
          <a:lstStyle/>
          <a:p>
            <a:r>
              <a:rPr lang="de-DE" dirty="0"/>
              <a:t>SIF </a:t>
            </a:r>
            <a:r>
              <a:rPr lang="de-DE" dirty="0" err="1"/>
              <a:t>Embeddings</a:t>
            </a:r>
            <a:endParaRPr lang="de-DE" dirty="0"/>
          </a:p>
        </p:txBody>
      </p:sp>
      <p:sp>
        <p:nvSpPr>
          <p:cNvPr id="3" name="Content Placeholder 2">
            <a:extLst>
              <a:ext uri="{FF2B5EF4-FFF2-40B4-BE49-F238E27FC236}">
                <a16:creationId xmlns:a16="http://schemas.microsoft.com/office/drawing/2014/main" id="{E7B18AD8-B518-1348-887C-2F43DD749C62}"/>
              </a:ext>
            </a:extLst>
          </p:cNvPr>
          <p:cNvSpPr>
            <a:spLocks noGrp="1"/>
          </p:cNvSpPr>
          <p:nvPr>
            <p:ph idx="1"/>
          </p:nvPr>
        </p:nvSpPr>
        <p:spPr>
          <a:xfrm>
            <a:off x="250825" y="1592263"/>
            <a:ext cx="8664575" cy="3360737"/>
          </a:xfrm>
        </p:spPr>
        <p:txBody>
          <a:bodyPr/>
          <a:lstStyle/>
          <a:p>
            <a:r>
              <a:rPr lang="de-DE" dirty="0"/>
              <a:t>Smooth Inverse </a:t>
            </a:r>
            <a:r>
              <a:rPr lang="de-DE" dirty="0" err="1"/>
              <a:t>Frequency</a:t>
            </a:r>
            <a:r>
              <a:rPr lang="de-DE" dirty="0"/>
              <a:t> </a:t>
            </a:r>
            <a:r>
              <a:rPr lang="de-DE" dirty="0" err="1"/>
              <a:t>provided</a:t>
            </a:r>
            <a:r>
              <a:rPr lang="de-DE" dirty="0"/>
              <a:t> </a:t>
            </a:r>
            <a:r>
              <a:rPr lang="de-DE" dirty="0" err="1"/>
              <a:t>the</a:t>
            </a:r>
            <a:r>
              <a:rPr lang="de-DE" dirty="0"/>
              <a:t> </a:t>
            </a:r>
            <a:r>
              <a:rPr lang="de-DE" dirty="0" err="1"/>
              <a:t>solution</a:t>
            </a:r>
            <a:r>
              <a:rPr lang="de-DE" dirty="0"/>
              <a:t> </a:t>
            </a:r>
            <a:r>
              <a:rPr lang="de-DE" dirty="0" err="1"/>
              <a:t>where</a:t>
            </a:r>
            <a:r>
              <a:rPr lang="de-DE" dirty="0"/>
              <a:t> </a:t>
            </a:r>
            <a:r>
              <a:rPr lang="de-DE" dirty="0" err="1"/>
              <a:t>it</a:t>
            </a:r>
            <a:r>
              <a:rPr lang="de-DE" dirty="0"/>
              <a:t> </a:t>
            </a:r>
            <a:r>
              <a:rPr lang="de-DE" dirty="0" err="1"/>
              <a:t>computes</a:t>
            </a:r>
            <a:r>
              <a:rPr lang="de-DE" dirty="0"/>
              <a:t> </a:t>
            </a:r>
            <a:r>
              <a:rPr lang="de-DE" dirty="0" err="1"/>
              <a:t>sentence</a:t>
            </a:r>
            <a:r>
              <a:rPr lang="de-DE" dirty="0"/>
              <a:t> </a:t>
            </a:r>
            <a:r>
              <a:rPr lang="de-DE" dirty="0" err="1"/>
              <a:t>embeddings</a:t>
            </a:r>
            <a:r>
              <a:rPr lang="de-DE" dirty="0"/>
              <a:t> </a:t>
            </a:r>
            <a:r>
              <a:rPr lang="de-DE" dirty="0" err="1"/>
              <a:t>as</a:t>
            </a:r>
            <a:r>
              <a:rPr lang="de-DE" dirty="0"/>
              <a:t> a </a:t>
            </a:r>
            <a:r>
              <a:rPr lang="de-DE" b="1" dirty="0" err="1"/>
              <a:t>weighted</a:t>
            </a:r>
            <a:r>
              <a:rPr lang="de-DE" b="1" dirty="0"/>
              <a:t> </a:t>
            </a:r>
            <a:r>
              <a:rPr lang="de-DE" b="1" dirty="0" err="1"/>
              <a:t>average</a:t>
            </a:r>
            <a:r>
              <a:rPr lang="de-DE" dirty="0"/>
              <a:t> </a:t>
            </a:r>
            <a:r>
              <a:rPr lang="de-DE" dirty="0" err="1"/>
              <a:t>of</a:t>
            </a:r>
            <a:r>
              <a:rPr lang="de-DE" dirty="0"/>
              <a:t> </a:t>
            </a:r>
            <a:r>
              <a:rPr lang="de-DE" dirty="0" err="1"/>
              <a:t>word</a:t>
            </a:r>
            <a:r>
              <a:rPr lang="de-DE" dirty="0"/>
              <a:t> </a:t>
            </a:r>
            <a:r>
              <a:rPr lang="de-DE" dirty="0" err="1"/>
              <a:t>vectors</a:t>
            </a:r>
            <a:endParaRPr lang="de-DE" dirty="0"/>
          </a:p>
          <a:p>
            <a:endParaRPr lang="de-DE" dirty="0"/>
          </a:p>
          <a:p>
            <a:r>
              <a:rPr lang="de-DE" dirty="0" err="1"/>
              <a:t>Instead</a:t>
            </a:r>
            <a:r>
              <a:rPr lang="de-DE" dirty="0"/>
              <a:t> </a:t>
            </a:r>
            <a:r>
              <a:rPr lang="de-DE" dirty="0" err="1"/>
              <a:t>of</a:t>
            </a:r>
            <a:r>
              <a:rPr lang="de-DE" dirty="0"/>
              <a:t> just </a:t>
            </a:r>
            <a:r>
              <a:rPr lang="de-DE" dirty="0" err="1"/>
              <a:t>averaging</a:t>
            </a:r>
            <a:r>
              <a:rPr lang="de-DE" dirty="0"/>
              <a:t> </a:t>
            </a:r>
            <a:r>
              <a:rPr lang="de-DE" dirty="0" err="1"/>
              <a:t>the</a:t>
            </a:r>
            <a:r>
              <a:rPr lang="de-DE" dirty="0"/>
              <a:t> </a:t>
            </a:r>
            <a:r>
              <a:rPr lang="de-DE" dirty="0" err="1"/>
              <a:t>component</a:t>
            </a:r>
            <a:r>
              <a:rPr lang="de-DE" dirty="0"/>
              <a:t> </a:t>
            </a:r>
            <a:r>
              <a:rPr lang="de-DE" dirty="0" err="1"/>
              <a:t>word</a:t>
            </a:r>
            <a:r>
              <a:rPr lang="de-DE" dirty="0"/>
              <a:t> </a:t>
            </a:r>
            <a:r>
              <a:rPr lang="de-DE" dirty="0" err="1"/>
              <a:t>vectors</a:t>
            </a:r>
            <a:r>
              <a:rPr lang="de-DE" dirty="0"/>
              <a:t>, </a:t>
            </a:r>
            <a:r>
              <a:rPr lang="de-DE" dirty="0" err="1"/>
              <a:t>sentence</a:t>
            </a:r>
            <a:r>
              <a:rPr lang="de-DE" dirty="0"/>
              <a:t> </a:t>
            </a:r>
            <a:r>
              <a:rPr lang="de-DE" dirty="0" err="1"/>
              <a:t>vector</a:t>
            </a:r>
            <a:r>
              <a:rPr lang="de-DE" dirty="0"/>
              <a:t> </a:t>
            </a:r>
            <a:r>
              <a:rPr lang="de-DE" dirty="0" err="1"/>
              <a:t>v</a:t>
            </a:r>
            <a:r>
              <a:rPr lang="de-DE" baseline="-25000" dirty="0" err="1"/>
              <a:t>s</a:t>
            </a:r>
            <a:r>
              <a:rPr lang="de-DE" dirty="0"/>
              <a:t> </a:t>
            </a:r>
            <a:r>
              <a:rPr lang="de-DE" dirty="0" err="1"/>
              <a:t>is</a:t>
            </a:r>
            <a:r>
              <a:rPr lang="de-DE" dirty="0"/>
              <a:t> </a:t>
            </a:r>
            <a:r>
              <a:rPr lang="de-DE" dirty="0" err="1"/>
              <a:t>generated</a:t>
            </a:r>
            <a:r>
              <a:rPr lang="de-DE" dirty="0"/>
              <a:t> </a:t>
            </a:r>
            <a:r>
              <a:rPr lang="de-DE" dirty="0" err="1"/>
              <a:t>by</a:t>
            </a:r>
            <a:r>
              <a:rPr lang="de-DE" dirty="0"/>
              <a:t> </a:t>
            </a:r>
            <a:r>
              <a:rPr lang="de-DE" dirty="0" err="1"/>
              <a:t>multiplying</a:t>
            </a:r>
            <a:r>
              <a:rPr lang="de-DE" dirty="0"/>
              <a:t> </a:t>
            </a:r>
            <a:r>
              <a:rPr lang="de-DE" dirty="0" err="1"/>
              <a:t>each</a:t>
            </a:r>
            <a:r>
              <a:rPr lang="de-DE" dirty="0"/>
              <a:t> </a:t>
            </a:r>
            <a:r>
              <a:rPr lang="de-DE" dirty="0" err="1"/>
              <a:t>component</a:t>
            </a:r>
            <a:r>
              <a:rPr lang="de-DE" dirty="0"/>
              <a:t> </a:t>
            </a:r>
            <a:r>
              <a:rPr lang="de-DE" dirty="0" err="1"/>
              <a:t>vector</a:t>
            </a:r>
            <a:r>
              <a:rPr lang="de-DE" dirty="0"/>
              <a:t> </a:t>
            </a:r>
            <a:r>
              <a:rPr lang="de-DE" dirty="0" err="1"/>
              <a:t>v</a:t>
            </a:r>
            <a:r>
              <a:rPr lang="de-DE" baseline="-25000" dirty="0" err="1"/>
              <a:t>w</a:t>
            </a:r>
            <a:r>
              <a:rPr lang="de-DE" dirty="0"/>
              <a:t> </a:t>
            </a:r>
            <a:r>
              <a:rPr lang="de-DE" dirty="0" err="1"/>
              <a:t>by</a:t>
            </a:r>
            <a:r>
              <a:rPr lang="de-DE" dirty="0"/>
              <a:t> </a:t>
            </a:r>
            <a:r>
              <a:rPr lang="de-DE" dirty="0" err="1"/>
              <a:t>the</a:t>
            </a:r>
            <a:r>
              <a:rPr lang="de-DE" dirty="0"/>
              <a:t> inverse </a:t>
            </a:r>
            <a:r>
              <a:rPr lang="de-DE" dirty="0" err="1"/>
              <a:t>of</a:t>
            </a:r>
            <a:r>
              <a:rPr lang="de-DE" dirty="0"/>
              <a:t> </a:t>
            </a:r>
            <a:r>
              <a:rPr lang="de-DE" dirty="0" err="1"/>
              <a:t>its</a:t>
            </a:r>
            <a:r>
              <a:rPr lang="de-DE" dirty="0"/>
              <a:t> </a:t>
            </a:r>
            <a:r>
              <a:rPr lang="de-DE" dirty="0" err="1"/>
              <a:t>probability</a:t>
            </a:r>
            <a:r>
              <a:rPr lang="de-DE" dirty="0"/>
              <a:t> </a:t>
            </a:r>
            <a:r>
              <a:rPr lang="de-DE" dirty="0" err="1"/>
              <a:t>of</a:t>
            </a:r>
            <a:r>
              <a:rPr lang="de-DE" dirty="0"/>
              <a:t> </a:t>
            </a:r>
            <a:r>
              <a:rPr lang="de-DE" dirty="0" err="1"/>
              <a:t>occurrence</a:t>
            </a:r>
            <a:r>
              <a:rPr lang="de-DE" dirty="0"/>
              <a:t> (</a:t>
            </a:r>
            <a:r>
              <a:rPr lang="de-DE" dirty="0" err="1"/>
              <a:t>p</a:t>
            </a:r>
            <a:r>
              <a:rPr lang="de-DE" baseline="-25000" dirty="0" err="1"/>
              <a:t>w</a:t>
            </a:r>
            <a:r>
              <a:rPr lang="de-DE" dirty="0"/>
              <a:t>) .</a:t>
            </a:r>
          </a:p>
        </p:txBody>
      </p:sp>
      <p:pic>
        <p:nvPicPr>
          <p:cNvPr id="5" name="Picture 4" descr="A picture containing object, clock&#10;&#10;Description automatically generated">
            <a:extLst>
              <a:ext uri="{FF2B5EF4-FFF2-40B4-BE49-F238E27FC236}">
                <a16:creationId xmlns:a16="http://schemas.microsoft.com/office/drawing/2014/main" id="{80FC8941-4130-E242-9FBA-55F46D638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838" y="4350972"/>
            <a:ext cx="2235946" cy="1246265"/>
          </a:xfrm>
          <a:prstGeom prst="rect">
            <a:avLst/>
          </a:prstGeom>
        </p:spPr>
      </p:pic>
      <p:pic>
        <p:nvPicPr>
          <p:cNvPr id="7" name="Picture 6" descr="A close up of a clock&#10;&#10;Description automatically generated">
            <a:extLst>
              <a:ext uri="{FF2B5EF4-FFF2-40B4-BE49-F238E27FC236}">
                <a16:creationId xmlns:a16="http://schemas.microsoft.com/office/drawing/2014/main" id="{1ADCE98C-2B74-994E-A484-014E5EC61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687" y="4329869"/>
            <a:ext cx="3505109" cy="1246261"/>
          </a:xfrm>
          <a:prstGeom prst="rect">
            <a:avLst/>
          </a:prstGeom>
        </p:spPr>
      </p:pic>
      <p:cxnSp>
        <p:nvCxnSpPr>
          <p:cNvPr id="9" name="Straight Arrow Connector 8">
            <a:extLst>
              <a:ext uri="{FF2B5EF4-FFF2-40B4-BE49-F238E27FC236}">
                <a16:creationId xmlns:a16="http://schemas.microsoft.com/office/drawing/2014/main" id="{0E74C418-CDB3-FA4A-97BC-921A2A852BB5}"/>
              </a:ext>
            </a:extLst>
          </p:cNvPr>
          <p:cNvCxnSpPr/>
          <p:nvPr/>
        </p:nvCxnSpPr>
        <p:spPr>
          <a:xfrm>
            <a:off x="2796211" y="4974105"/>
            <a:ext cx="1828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DAD160BE-C300-DA4D-A159-500B15DA87D4}"/>
              </a:ext>
            </a:extLst>
          </p:cNvPr>
          <p:cNvSpPr txBox="1"/>
          <p:nvPr/>
        </p:nvSpPr>
        <p:spPr>
          <a:xfrm>
            <a:off x="358775" y="5999718"/>
            <a:ext cx="7613676" cy="369332"/>
          </a:xfrm>
          <a:prstGeom prst="rect">
            <a:avLst/>
          </a:prstGeom>
          <a:noFill/>
        </p:spPr>
        <p:txBody>
          <a:bodyPr wrap="square" rtlCol="0">
            <a:spAutoFit/>
          </a:bodyPr>
          <a:lstStyle/>
          <a:p>
            <a:r>
              <a:rPr lang="de-DE" dirty="0" err="1"/>
              <a:t>where</a:t>
            </a:r>
            <a:r>
              <a:rPr lang="de-DE" dirty="0"/>
              <a:t> a </a:t>
            </a:r>
            <a:r>
              <a:rPr lang="de-DE" dirty="0" err="1"/>
              <a:t>is</a:t>
            </a:r>
            <a:r>
              <a:rPr lang="de-DE" dirty="0"/>
              <a:t> a </a:t>
            </a:r>
            <a:r>
              <a:rPr lang="de-DE" dirty="0" err="1"/>
              <a:t>parameter</a:t>
            </a:r>
            <a:r>
              <a:rPr lang="de-DE" dirty="0"/>
              <a:t> </a:t>
            </a:r>
            <a:r>
              <a:rPr lang="de-DE" dirty="0" err="1"/>
              <a:t>that</a:t>
            </a:r>
            <a:r>
              <a:rPr lang="de-DE" dirty="0"/>
              <a:t> </a:t>
            </a:r>
            <a:r>
              <a:rPr lang="de-DE" dirty="0" err="1"/>
              <a:t>is</a:t>
            </a:r>
            <a:r>
              <a:rPr lang="de-DE" dirty="0"/>
              <a:t> </a:t>
            </a:r>
            <a:r>
              <a:rPr lang="de-DE" dirty="0" err="1"/>
              <a:t>typically</a:t>
            </a:r>
            <a:r>
              <a:rPr lang="de-DE" dirty="0"/>
              <a:t> </a:t>
            </a:r>
            <a:r>
              <a:rPr lang="de-DE" dirty="0" err="1"/>
              <a:t>set</a:t>
            </a:r>
            <a:r>
              <a:rPr lang="de-DE" dirty="0"/>
              <a:t> </a:t>
            </a:r>
            <a:r>
              <a:rPr lang="de-DE" dirty="0" err="1"/>
              <a:t>to</a:t>
            </a:r>
            <a:r>
              <a:rPr lang="de-DE" dirty="0"/>
              <a:t> 0.001</a:t>
            </a:r>
          </a:p>
        </p:txBody>
      </p:sp>
    </p:spTree>
    <p:extLst>
      <p:ext uri="{BB962C8B-B14F-4D97-AF65-F5344CB8AC3E}">
        <p14:creationId xmlns:p14="http://schemas.microsoft.com/office/powerpoint/2010/main" val="295333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B314F-457A-8B45-BAC7-34462A85E382}"/>
              </a:ext>
            </a:extLst>
          </p:cNvPr>
          <p:cNvSpPr>
            <a:spLocks noGrp="1"/>
          </p:cNvSpPr>
          <p:nvPr>
            <p:ph type="title"/>
          </p:nvPr>
        </p:nvSpPr>
        <p:spPr/>
        <p:txBody>
          <a:bodyPr/>
          <a:lstStyle/>
          <a:p>
            <a:r>
              <a:rPr lang="de-DE" dirty="0"/>
              <a:t>PV-DM (Doc2Vec)</a:t>
            </a:r>
          </a:p>
        </p:txBody>
      </p:sp>
      <p:sp>
        <p:nvSpPr>
          <p:cNvPr id="3" name="Content Placeholder 2">
            <a:extLst>
              <a:ext uri="{FF2B5EF4-FFF2-40B4-BE49-F238E27FC236}">
                <a16:creationId xmlns:a16="http://schemas.microsoft.com/office/drawing/2014/main" id="{08392D09-1843-B847-8887-47534D6ADC6F}"/>
              </a:ext>
            </a:extLst>
          </p:cNvPr>
          <p:cNvSpPr>
            <a:spLocks noGrp="1"/>
          </p:cNvSpPr>
          <p:nvPr>
            <p:ph idx="1"/>
          </p:nvPr>
        </p:nvSpPr>
        <p:spPr/>
        <p:txBody>
          <a:bodyPr/>
          <a:lstStyle/>
          <a:p>
            <a:r>
              <a:rPr lang="de-DE" dirty="0"/>
              <a:t>Also </a:t>
            </a:r>
            <a:r>
              <a:rPr lang="de-DE" dirty="0" err="1"/>
              <a:t>called</a:t>
            </a:r>
            <a:r>
              <a:rPr lang="de-DE" dirty="0"/>
              <a:t> Paragraph </a:t>
            </a:r>
            <a:r>
              <a:rPr lang="de-DE" dirty="0" err="1"/>
              <a:t>vectors</a:t>
            </a:r>
            <a:r>
              <a:rPr lang="de-DE" dirty="0"/>
              <a:t>.</a:t>
            </a:r>
          </a:p>
          <a:p>
            <a:pPr marL="0" indent="0">
              <a:buNone/>
            </a:pPr>
            <a:endParaRPr lang="de-DE" dirty="0"/>
          </a:p>
          <a:p>
            <a:r>
              <a:rPr lang="de-DE" dirty="0" err="1"/>
              <a:t>Unlike</a:t>
            </a:r>
            <a:r>
              <a:rPr lang="de-DE" dirty="0"/>
              <a:t> word2vec, </a:t>
            </a:r>
            <a:r>
              <a:rPr lang="de-DE" i="1" dirty="0" err="1"/>
              <a:t>we</a:t>
            </a:r>
            <a:r>
              <a:rPr lang="de-DE" i="1" dirty="0"/>
              <a:t> </a:t>
            </a:r>
            <a:r>
              <a:rPr lang="de-DE" i="1" dirty="0" err="1"/>
              <a:t>aims</a:t>
            </a:r>
            <a:r>
              <a:rPr lang="de-DE" i="1" dirty="0"/>
              <a:t> </a:t>
            </a:r>
            <a:r>
              <a:rPr lang="de-DE" b="1" i="1" dirty="0"/>
              <a:t>at </a:t>
            </a:r>
            <a:r>
              <a:rPr lang="de-DE" b="1" i="1" dirty="0" err="1"/>
              <a:t>learning</a:t>
            </a:r>
            <a:r>
              <a:rPr lang="de-DE" i="1" dirty="0"/>
              <a:t> </a:t>
            </a:r>
            <a:r>
              <a:rPr lang="de-DE" i="1" dirty="0" err="1"/>
              <a:t>how</a:t>
            </a:r>
            <a:r>
              <a:rPr lang="de-DE" i="1" dirty="0"/>
              <a:t> </a:t>
            </a:r>
            <a:r>
              <a:rPr lang="de-DE" i="1" dirty="0" err="1"/>
              <a:t>to</a:t>
            </a:r>
            <a:r>
              <a:rPr lang="de-DE" i="1" dirty="0"/>
              <a:t> </a:t>
            </a:r>
            <a:r>
              <a:rPr lang="de-DE" i="1" dirty="0" err="1"/>
              <a:t>project</a:t>
            </a:r>
            <a:r>
              <a:rPr lang="de-DE" i="1" dirty="0"/>
              <a:t> a </a:t>
            </a:r>
            <a:r>
              <a:rPr lang="de-DE" i="1" dirty="0" err="1"/>
              <a:t>document</a:t>
            </a:r>
            <a:r>
              <a:rPr lang="de-DE" i="1" dirty="0"/>
              <a:t> </a:t>
            </a:r>
            <a:r>
              <a:rPr lang="de-DE" i="1" dirty="0" err="1"/>
              <a:t>into</a:t>
            </a:r>
            <a:r>
              <a:rPr lang="de-DE" i="1" dirty="0"/>
              <a:t> a latent d-dimensional </a:t>
            </a:r>
            <a:r>
              <a:rPr lang="de-DE" i="1" dirty="0" err="1"/>
              <a:t>space</a:t>
            </a:r>
            <a:r>
              <a:rPr lang="de-DE" dirty="0"/>
              <a:t>.</a:t>
            </a:r>
          </a:p>
          <a:p>
            <a:pPr marL="0" indent="0">
              <a:buNone/>
            </a:pPr>
            <a:endParaRPr lang="de-DE" dirty="0"/>
          </a:p>
          <a:p>
            <a:r>
              <a:rPr lang="de-DE" dirty="0" err="1"/>
              <a:t>randomly</a:t>
            </a:r>
            <a:r>
              <a:rPr lang="de-DE" dirty="0"/>
              <a:t> sample </a:t>
            </a:r>
            <a:r>
              <a:rPr lang="de-DE" dirty="0" err="1"/>
              <a:t>consecutive</a:t>
            </a:r>
            <a:r>
              <a:rPr lang="de-DE" dirty="0"/>
              <a:t> </a:t>
            </a:r>
            <a:r>
              <a:rPr lang="de-DE" dirty="0" err="1"/>
              <a:t>words</a:t>
            </a:r>
            <a:r>
              <a:rPr lang="de-DE" dirty="0"/>
              <a:t> </a:t>
            </a:r>
            <a:r>
              <a:rPr lang="de-DE" dirty="0" err="1"/>
              <a:t>from</a:t>
            </a:r>
            <a:r>
              <a:rPr lang="de-DE" dirty="0"/>
              <a:t> a </a:t>
            </a:r>
            <a:r>
              <a:rPr lang="de-DE" dirty="0" err="1"/>
              <a:t>paragraph</a:t>
            </a:r>
            <a:r>
              <a:rPr lang="de-DE" dirty="0"/>
              <a:t> </a:t>
            </a:r>
            <a:r>
              <a:rPr lang="de-DE" dirty="0" err="1"/>
              <a:t>and</a:t>
            </a:r>
            <a:r>
              <a:rPr lang="de-DE" dirty="0"/>
              <a:t> </a:t>
            </a:r>
            <a:r>
              <a:rPr lang="de-DE" dirty="0" err="1"/>
              <a:t>predict</a:t>
            </a:r>
            <a:r>
              <a:rPr lang="de-DE" dirty="0"/>
              <a:t> a </a:t>
            </a:r>
            <a:r>
              <a:rPr lang="de-DE" dirty="0" err="1"/>
              <a:t>center</a:t>
            </a:r>
            <a:r>
              <a:rPr lang="de-DE" dirty="0"/>
              <a:t> </a:t>
            </a:r>
            <a:r>
              <a:rPr lang="de-DE" dirty="0" err="1"/>
              <a:t>word</a:t>
            </a:r>
            <a:r>
              <a:rPr lang="de-DE" dirty="0"/>
              <a:t> </a:t>
            </a:r>
            <a:r>
              <a:rPr lang="de-DE" dirty="0" err="1"/>
              <a:t>from</a:t>
            </a:r>
            <a:r>
              <a:rPr lang="de-DE" dirty="0"/>
              <a:t> </a:t>
            </a:r>
            <a:r>
              <a:rPr lang="de-DE" dirty="0" err="1"/>
              <a:t>the</a:t>
            </a:r>
            <a:r>
              <a:rPr lang="de-DE" dirty="0"/>
              <a:t> </a:t>
            </a:r>
            <a:r>
              <a:rPr lang="de-DE" dirty="0" err="1"/>
              <a:t>randomly</a:t>
            </a:r>
            <a:r>
              <a:rPr lang="de-DE" dirty="0"/>
              <a:t> </a:t>
            </a:r>
            <a:r>
              <a:rPr lang="de-DE" dirty="0" err="1"/>
              <a:t>sampled</a:t>
            </a:r>
            <a:r>
              <a:rPr lang="de-DE" dirty="0"/>
              <a:t> </a:t>
            </a:r>
            <a:r>
              <a:rPr lang="de-DE" dirty="0" err="1"/>
              <a:t>set</a:t>
            </a:r>
            <a:r>
              <a:rPr lang="de-DE" dirty="0"/>
              <a:t> </a:t>
            </a:r>
            <a:r>
              <a:rPr lang="de-DE" dirty="0" err="1"/>
              <a:t>of</a:t>
            </a:r>
            <a:r>
              <a:rPr lang="de-DE" dirty="0"/>
              <a:t> </a:t>
            </a:r>
            <a:r>
              <a:rPr lang="de-DE" dirty="0" err="1"/>
              <a:t>words</a:t>
            </a:r>
            <a:r>
              <a:rPr lang="de-DE" dirty="0"/>
              <a:t> </a:t>
            </a:r>
            <a:r>
              <a:rPr lang="de-DE" dirty="0" err="1"/>
              <a:t>by</a:t>
            </a:r>
            <a:r>
              <a:rPr lang="de-DE" dirty="0"/>
              <a:t> </a:t>
            </a:r>
            <a:r>
              <a:rPr lang="de-DE" dirty="0" err="1"/>
              <a:t>taking</a:t>
            </a:r>
            <a:r>
              <a:rPr lang="de-DE" dirty="0"/>
              <a:t> </a:t>
            </a:r>
            <a:r>
              <a:rPr lang="de-DE" dirty="0" err="1"/>
              <a:t>as</a:t>
            </a:r>
            <a:r>
              <a:rPr lang="de-DE" dirty="0"/>
              <a:t> </a:t>
            </a:r>
            <a:r>
              <a:rPr lang="de-DE" dirty="0" err="1"/>
              <a:t>input</a:t>
            </a:r>
            <a:r>
              <a:rPr lang="de-DE" dirty="0"/>
              <a:t> - </a:t>
            </a:r>
            <a:r>
              <a:rPr lang="de-DE" dirty="0" err="1"/>
              <a:t>the</a:t>
            </a:r>
            <a:r>
              <a:rPr lang="de-DE" dirty="0"/>
              <a:t> </a:t>
            </a:r>
            <a:r>
              <a:rPr lang="de-DE" dirty="0" err="1"/>
              <a:t>context</a:t>
            </a:r>
            <a:r>
              <a:rPr lang="de-DE" dirty="0"/>
              <a:t> </a:t>
            </a:r>
            <a:r>
              <a:rPr lang="de-DE" dirty="0" err="1"/>
              <a:t>words</a:t>
            </a:r>
            <a:r>
              <a:rPr lang="de-DE" dirty="0"/>
              <a:t> </a:t>
            </a:r>
            <a:r>
              <a:rPr lang="de-DE" dirty="0" err="1"/>
              <a:t>and</a:t>
            </a:r>
            <a:r>
              <a:rPr lang="de-DE" dirty="0"/>
              <a:t> a </a:t>
            </a:r>
            <a:r>
              <a:rPr lang="de-DE" dirty="0" err="1"/>
              <a:t>paragraph</a:t>
            </a:r>
            <a:r>
              <a:rPr lang="de-DE" dirty="0"/>
              <a:t> id.</a:t>
            </a:r>
          </a:p>
        </p:txBody>
      </p:sp>
    </p:spTree>
    <p:extLst>
      <p:ext uri="{BB962C8B-B14F-4D97-AF65-F5344CB8AC3E}">
        <p14:creationId xmlns:p14="http://schemas.microsoft.com/office/powerpoint/2010/main" val="404201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B314F-457A-8B45-BAC7-34462A85E382}"/>
              </a:ext>
            </a:extLst>
          </p:cNvPr>
          <p:cNvSpPr>
            <a:spLocks noGrp="1"/>
          </p:cNvSpPr>
          <p:nvPr>
            <p:ph type="title"/>
          </p:nvPr>
        </p:nvSpPr>
        <p:spPr/>
        <p:txBody>
          <a:bodyPr/>
          <a:lstStyle/>
          <a:p>
            <a:r>
              <a:rPr lang="de-DE" dirty="0"/>
              <a:t>PV-DM (Doc2Vec)</a:t>
            </a:r>
          </a:p>
        </p:txBody>
      </p:sp>
      <p:pic>
        <p:nvPicPr>
          <p:cNvPr id="5" name="Content Placeholder 4" descr="A picture containing clock&#10;&#10;Description automatically generated">
            <a:extLst>
              <a:ext uri="{FF2B5EF4-FFF2-40B4-BE49-F238E27FC236}">
                <a16:creationId xmlns:a16="http://schemas.microsoft.com/office/drawing/2014/main" id="{5E8A5DCB-D3B6-DE4C-8C30-60754571C3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752600"/>
            <a:ext cx="6502400" cy="3619500"/>
          </a:xfrm>
        </p:spPr>
      </p:pic>
      <p:sp>
        <p:nvSpPr>
          <p:cNvPr id="6" name="TextBox 5">
            <a:extLst>
              <a:ext uri="{FF2B5EF4-FFF2-40B4-BE49-F238E27FC236}">
                <a16:creationId xmlns:a16="http://schemas.microsoft.com/office/drawing/2014/main" id="{86EB6EA0-1FE6-1642-8AAD-DC41503377A5}"/>
              </a:ext>
            </a:extLst>
          </p:cNvPr>
          <p:cNvSpPr txBox="1"/>
          <p:nvPr/>
        </p:nvSpPr>
        <p:spPr>
          <a:xfrm>
            <a:off x="358775" y="5742924"/>
            <a:ext cx="8001000" cy="646331"/>
          </a:xfrm>
          <a:prstGeom prst="rect">
            <a:avLst/>
          </a:prstGeom>
          <a:noFill/>
        </p:spPr>
        <p:txBody>
          <a:bodyPr wrap="square" rtlCol="0">
            <a:spAutoFit/>
          </a:bodyPr>
          <a:lstStyle/>
          <a:p>
            <a:r>
              <a:rPr lang="de-DE" dirty="0"/>
              <a:t>Paragraph </a:t>
            </a:r>
            <a:r>
              <a:rPr lang="de-DE" dirty="0" err="1"/>
              <a:t>matrix</a:t>
            </a:r>
            <a:r>
              <a:rPr lang="de-DE" dirty="0"/>
              <a:t> </a:t>
            </a:r>
            <a:r>
              <a:rPr lang="de-DE" dirty="0" err="1"/>
              <a:t>is</a:t>
            </a:r>
            <a:r>
              <a:rPr lang="de-DE" dirty="0"/>
              <a:t> </a:t>
            </a:r>
            <a:r>
              <a:rPr lang="de-DE" dirty="0" err="1"/>
              <a:t>the</a:t>
            </a:r>
            <a:r>
              <a:rPr lang="de-DE" dirty="0"/>
              <a:t> </a:t>
            </a:r>
            <a:r>
              <a:rPr lang="de-DE" dirty="0" err="1"/>
              <a:t>matrix</a:t>
            </a:r>
            <a:r>
              <a:rPr lang="de-DE" dirty="0"/>
              <a:t> </a:t>
            </a:r>
            <a:r>
              <a:rPr lang="de-DE" dirty="0" err="1"/>
              <a:t>where</a:t>
            </a:r>
            <a:r>
              <a:rPr lang="de-DE" dirty="0"/>
              <a:t> </a:t>
            </a:r>
            <a:r>
              <a:rPr lang="de-DE" dirty="0" err="1"/>
              <a:t>each</a:t>
            </a:r>
            <a:r>
              <a:rPr lang="de-DE" dirty="0"/>
              <a:t> </a:t>
            </a:r>
            <a:r>
              <a:rPr lang="de-DE" dirty="0" err="1"/>
              <a:t>column</a:t>
            </a:r>
            <a:r>
              <a:rPr lang="de-DE" dirty="0"/>
              <a:t> </a:t>
            </a:r>
            <a:r>
              <a:rPr lang="de-DE" dirty="0" err="1"/>
              <a:t>represents</a:t>
            </a:r>
            <a:r>
              <a:rPr lang="de-DE" dirty="0"/>
              <a:t> </a:t>
            </a:r>
            <a:r>
              <a:rPr lang="de-DE" dirty="0" err="1"/>
              <a:t>the</a:t>
            </a:r>
            <a:r>
              <a:rPr lang="de-DE" dirty="0"/>
              <a:t> </a:t>
            </a:r>
            <a:r>
              <a:rPr lang="de-DE" dirty="0" err="1"/>
              <a:t>vector</a:t>
            </a:r>
            <a:r>
              <a:rPr lang="de-DE" dirty="0"/>
              <a:t> </a:t>
            </a:r>
            <a:r>
              <a:rPr lang="de-DE" dirty="0" err="1"/>
              <a:t>of</a:t>
            </a:r>
            <a:r>
              <a:rPr lang="de-DE" dirty="0"/>
              <a:t> a </a:t>
            </a:r>
            <a:r>
              <a:rPr lang="de-DE" dirty="0" err="1"/>
              <a:t>paragraph</a:t>
            </a:r>
            <a:r>
              <a:rPr lang="de-DE" dirty="0"/>
              <a:t>.</a:t>
            </a:r>
          </a:p>
        </p:txBody>
      </p:sp>
    </p:spTree>
    <p:extLst>
      <p:ext uri="{BB962C8B-B14F-4D97-AF65-F5344CB8AC3E}">
        <p14:creationId xmlns:p14="http://schemas.microsoft.com/office/powerpoint/2010/main" val="16046464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0F72-AF49-984D-BBE5-E01436BB21C0}"/>
              </a:ext>
            </a:extLst>
          </p:cNvPr>
          <p:cNvSpPr>
            <a:spLocks noGrp="1"/>
          </p:cNvSpPr>
          <p:nvPr>
            <p:ph type="title"/>
          </p:nvPr>
        </p:nvSpPr>
        <p:spPr/>
        <p:txBody>
          <a:bodyPr/>
          <a:lstStyle/>
          <a:p>
            <a:r>
              <a:rPr lang="de-DE" dirty="0"/>
              <a:t>Outline</a:t>
            </a:r>
          </a:p>
        </p:txBody>
      </p:sp>
      <p:sp>
        <p:nvSpPr>
          <p:cNvPr id="3" name="Rounded Rectangle 2">
            <a:extLst>
              <a:ext uri="{FF2B5EF4-FFF2-40B4-BE49-F238E27FC236}">
                <a16:creationId xmlns:a16="http://schemas.microsoft.com/office/drawing/2014/main" id="{22EDC0CF-4956-E444-9087-B68A8E1316BF}"/>
              </a:ext>
            </a:extLst>
          </p:cNvPr>
          <p:cNvSpPr/>
          <p:nvPr/>
        </p:nvSpPr>
        <p:spPr>
          <a:xfrm>
            <a:off x="3086100" y="1524000"/>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Introduction</a:t>
            </a:r>
            <a:endParaRPr lang="de-DE" b="1" dirty="0">
              <a:solidFill>
                <a:srgbClr val="000000"/>
              </a:solidFill>
            </a:endParaRPr>
          </a:p>
        </p:txBody>
      </p:sp>
      <p:cxnSp>
        <p:nvCxnSpPr>
          <p:cNvPr id="21" name="Straight Arrow Connector 20">
            <a:extLst>
              <a:ext uri="{FF2B5EF4-FFF2-40B4-BE49-F238E27FC236}">
                <a16:creationId xmlns:a16="http://schemas.microsoft.com/office/drawing/2014/main" id="{F8745245-0A86-514E-87AD-6A206003081F}"/>
              </a:ext>
            </a:extLst>
          </p:cNvPr>
          <p:cNvCxnSpPr>
            <a:cxnSpLocks/>
            <a:stCxn id="3" idx="2"/>
            <a:endCxn id="22" idx="0"/>
          </p:cNvCxnSpPr>
          <p:nvPr/>
        </p:nvCxnSpPr>
        <p:spPr>
          <a:xfrm>
            <a:off x="4572000" y="1981200"/>
            <a:ext cx="0" cy="366798"/>
          </a:xfrm>
          <a:prstGeom prst="straightConnector1">
            <a:avLst/>
          </a:prstGeom>
          <a:ln w="412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Rounded Rectangle 21">
            <a:extLst>
              <a:ext uri="{FF2B5EF4-FFF2-40B4-BE49-F238E27FC236}">
                <a16:creationId xmlns:a16="http://schemas.microsoft.com/office/drawing/2014/main" id="{CE63849A-50FD-C54D-BD2F-27A30F1B508F}"/>
              </a:ext>
            </a:extLst>
          </p:cNvPr>
          <p:cNvSpPr/>
          <p:nvPr/>
        </p:nvSpPr>
        <p:spPr>
          <a:xfrm>
            <a:off x="3086100" y="2347998"/>
            <a:ext cx="2971800" cy="57128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Measure</a:t>
            </a:r>
            <a:r>
              <a:rPr lang="de-DE" b="1" dirty="0">
                <a:solidFill>
                  <a:srgbClr val="000000"/>
                </a:solidFill>
              </a:rPr>
              <a:t> </a:t>
            </a:r>
            <a:r>
              <a:rPr lang="de-DE" b="1" dirty="0" err="1">
                <a:solidFill>
                  <a:srgbClr val="000000"/>
                </a:solidFill>
              </a:rPr>
              <a:t>of</a:t>
            </a:r>
            <a:r>
              <a:rPr lang="de-DE" b="1" dirty="0">
                <a:solidFill>
                  <a:srgbClr val="000000"/>
                </a:solidFill>
              </a:rPr>
              <a:t> Text </a:t>
            </a:r>
            <a:r>
              <a:rPr lang="de-DE" b="1" dirty="0" err="1">
                <a:solidFill>
                  <a:srgbClr val="000000"/>
                </a:solidFill>
              </a:rPr>
              <a:t>Similarity</a:t>
            </a:r>
            <a:endParaRPr lang="de-DE" b="1" dirty="0">
              <a:solidFill>
                <a:srgbClr val="000000"/>
              </a:solidFill>
            </a:endParaRPr>
          </a:p>
        </p:txBody>
      </p:sp>
      <p:cxnSp>
        <p:nvCxnSpPr>
          <p:cNvPr id="23" name="Straight Arrow Connector 22">
            <a:extLst>
              <a:ext uri="{FF2B5EF4-FFF2-40B4-BE49-F238E27FC236}">
                <a16:creationId xmlns:a16="http://schemas.microsoft.com/office/drawing/2014/main" id="{0C37530F-429D-7C45-856E-24474901C9B0}"/>
              </a:ext>
            </a:extLst>
          </p:cNvPr>
          <p:cNvCxnSpPr>
            <a:cxnSpLocks/>
            <a:stCxn id="22" idx="2"/>
            <a:endCxn id="24" idx="0"/>
          </p:cNvCxnSpPr>
          <p:nvPr/>
        </p:nvCxnSpPr>
        <p:spPr>
          <a:xfrm flipH="1">
            <a:off x="4571989" y="2919278"/>
            <a:ext cx="11" cy="26767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9ED29C-9DE8-F347-994C-D780766BCB68}"/>
              </a:ext>
            </a:extLst>
          </p:cNvPr>
          <p:cNvSpPr/>
          <p:nvPr/>
        </p:nvSpPr>
        <p:spPr>
          <a:xfrm>
            <a:off x="3086089" y="3186951"/>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Evaluation</a:t>
            </a:r>
          </a:p>
        </p:txBody>
      </p:sp>
      <p:cxnSp>
        <p:nvCxnSpPr>
          <p:cNvPr id="33" name="Straight Arrow Connector 22">
            <a:extLst>
              <a:ext uri="{FF2B5EF4-FFF2-40B4-BE49-F238E27FC236}">
                <a16:creationId xmlns:a16="http://schemas.microsoft.com/office/drawing/2014/main" id="{5D220A99-D524-A245-A5A6-D99D63AE727B}"/>
              </a:ext>
            </a:extLst>
          </p:cNvPr>
          <p:cNvCxnSpPr>
            <a:cxnSpLocks/>
            <a:stCxn id="24" idx="2"/>
            <a:endCxn id="34" idx="0"/>
          </p:cNvCxnSpPr>
          <p:nvPr/>
        </p:nvCxnSpPr>
        <p:spPr>
          <a:xfrm>
            <a:off x="4571989" y="3644151"/>
            <a:ext cx="11" cy="22513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Rounded Rectangle 33">
            <a:extLst>
              <a:ext uri="{FF2B5EF4-FFF2-40B4-BE49-F238E27FC236}">
                <a16:creationId xmlns:a16="http://schemas.microsoft.com/office/drawing/2014/main" id="{FFDE76A1-ED91-E941-AD90-D8070F116D79}"/>
              </a:ext>
            </a:extLst>
          </p:cNvPr>
          <p:cNvSpPr/>
          <p:nvPr/>
        </p:nvSpPr>
        <p:spPr>
          <a:xfrm>
            <a:off x="3086100" y="3869287"/>
            <a:ext cx="2971800" cy="52985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Compositional</a:t>
            </a:r>
            <a:r>
              <a:rPr lang="de-DE" b="1" dirty="0">
                <a:solidFill>
                  <a:srgbClr val="000000"/>
                </a:solidFill>
              </a:rPr>
              <a:t> </a:t>
            </a:r>
            <a:r>
              <a:rPr lang="de-DE" b="1" dirty="0" err="1">
                <a:solidFill>
                  <a:srgbClr val="000000"/>
                </a:solidFill>
              </a:rPr>
              <a:t>Approaches</a:t>
            </a:r>
            <a:endParaRPr lang="de-DE" b="1" dirty="0">
              <a:solidFill>
                <a:srgbClr val="000000"/>
              </a:solidFill>
            </a:endParaRPr>
          </a:p>
        </p:txBody>
      </p:sp>
      <p:cxnSp>
        <p:nvCxnSpPr>
          <p:cNvPr id="41" name="Straight Arrow Connector 22">
            <a:extLst>
              <a:ext uri="{FF2B5EF4-FFF2-40B4-BE49-F238E27FC236}">
                <a16:creationId xmlns:a16="http://schemas.microsoft.com/office/drawing/2014/main" id="{7EC15E6D-9144-B445-83C0-BCEE34A4FCF8}"/>
              </a:ext>
            </a:extLst>
          </p:cNvPr>
          <p:cNvCxnSpPr>
            <a:cxnSpLocks/>
            <a:stCxn id="34" idx="2"/>
            <a:endCxn id="42" idx="0"/>
          </p:cNvCxnSpPr>
          <p:nvPr/>
        </p:nvCxnSpPr>
        <p:spPr>
          <a:xfrm flipH="1">
            <a:off x="4571989" y="4399137"/>
            <a:ext cx="11" cy="30910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Rounded Rectangle 41">
            <a:extLst>
              <a:ext uri="{FF2B5EF4-FFF2-40B4-BE49-F238E27FC236}">
                <a16:creationId xmlns:a16="http://schemas.microsoft.com/office/drawing/2014/main" id="{BD7DCC08-A60C-9F4D-99F9-82F32645E0F2}"/>
              </a:ext>
            </a:extLst>
          </p:cNvPr>
          <p:cNvSpPr/>
          <p:nvPr/>
        </p:nvSpPr>
        <p:spPr>
          <a:xfrm>
            <a:off x="3086089" y="4708240"/>
            <a:ext cx="2971800" cy="576242"/>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Non-</a:t>
            </a:r>
            <a:r>
              <a:rPr lang="de-DE" b="1" dirty="0" err="1">
                <a:solidFill>
                  <a:srgbClr val="000000"/>
                </a:solidFill>
              </a:rPr>
              <a:t>compositional</a:t>
            </a:r>
            <a:r>
              <a:rPr lang="de-DE" b="1" dirty="0">
                <a:solidFill>
                  <a:srgbClr val="000000"/>
                </a:solidFill>
              </a:rPr>
              <a:t> </a:t>
            </a:r>
            <a:r>
              <a:rPr lang="de-DE" b="1" dirty="0" err="1">
                <a:solidFill>
                  <a:srgbClr val="000000"/>
                </a:solidFill>
              </a:rPr>
              <a:t>Approaches</a:t>
            </a:r>
            <a:endParaRPr lang="de-DE" b="1" dirty="0">
              <a:solidFill>
                <a:srgbClr val="000000"/>
              </a:solidFill>
            </a:endParaRPr>
          </a:p>
        </p:txBody>
      </p:sp>
      <p:cxnSp>
        <p:nvCxnSpPr>
          <p:cNvPr id="47" name="Straight Arrow Connector 22">
            <a:extLst>
              <a:ext uri="{FF2B5EF4-FFF2-40B4-BE49-F238E27FC236}">
                <a16:creationId xmlns:a16="http://schemas.microsoft.com/office/drawing/2014/main" id="{6F3310E7-9729-974F-BF98-3A5A24329192}"/>
              </a:ext>
            </a:extLst>
          </p:cNvPr>
          <p:cNvCxnSpPr>
            <a:cxnSpLocks/>
            <a:stCxn id="42" idx="2"/>
            <a:endCxn id="48" idx="0"/>
          </p:cNvCxnSpPr>
          <p:nvPr/>
        </p:nvCxnSpPr>
        <p:spPr>
          <a:xfrm>
            <a:off x="4571989" y="5284482"/>
            <a:ext cx="0" cy="45720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8" name="Rounded Rectangle 47">
            <a:extLst>
              <a:ext uri="{FF2B5EF4-FFF2-40B4-BE49-F238E27FC236}">
                <a16:creationId xmlns:a16="http://schemas.microsoft.com/office/drawing/2014/main" id="{3B763898-1027-C04F-9E05-2FD4AE0E99FD}"/>
              </a:ext>
            </a:extLst>
          </p:cNvPr>
          <p:cNvSpPr/>
          <p:nvPr/>
        </p:nvSpPr>
        <p:spPr>
          <a:xfrm>
            <a:off x="3086089" y="5741682"/>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Overview</a:t>
            </a:r>
            <a:endParaRPr lang="de-DE" b="1" dirty="0">
              <a:solidFill>
                <a:srgbClr val="000000"/>
              </a:solidFill>
            </a:endParaRPr>
          </a:p>
        </p:txBody>
      </p:sp>
      <p:cxnSp>
        <p:nvCxnSpPr>
          <p:cNvPr id="70" name="Straight Arrow Connector 69">
            <a:extLst>
              <a:ext uri="{FF2B5EF4-FFF2-40B4-BE49-F238E27FC236}">
                <a16:creationId xmlns:a16="http://schemas.microsoft.com/office/drawing/2014/main" id="{02F75281-4536-B54D-AA34-E1795EE846B5}"/>
              </a:ext>
            </a:extLst>
          </p:cNvPr>
          <p:cNvCxnSpPr>
            <a:cxnSpLocks/>
            <a:stCxn id="34" idx="1"/>
            <a:endCxn id="73" idx="3"/>
          </p:cNvCxnSpPr>
          <p:nvPr/>
        </p:nvCxnSpPr>
        <p:spPr>
          <a:xfrm flipH="1" flipV="1">
            <a:off x="2458710" y="2672930"/>
            <a:ext cx="627390" cy="1461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6B282CB-42EF-E54A-8D70-27788304E72A}"/>
              </a:ext>
            </a:extLst>
          </p:cNvPr>
          <p:cNvCxnSpPr>
            <a:cxnSpLocks/>
            <a:stCxn id="42" idx="3"/>
            <a:endCxn id="76" idx="1"/>
          </p:cNvCxnSpPr>
          <p:nvPr/>
        </p:nvCxnSpPr>
        <p:spPr>
          <a:xfrm flipV="1">
            <a:off x="6057889" y="2594473"/>
            <a:ext cx="765161" cy="24018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3DAC94CA-4ED9-0049-80DD-B19174412F34}"/>
              </a:ext>
            </a:extLst>
          </p:cNvPr>
          <p:cNvSpPr/>
          <p:nvPr/>
        </p:nvSpPr>
        <p:spPr>
          <a:xfrm>
            <a:off x="324608" y="2426581"/>
            <a:ext cx="2134102" cy="492697"/>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Comparison Based</a:t>
            </a:r>
          </a:p>
        </p:txBody>
      </p:sp>
      <p:sp>
        <p:nvSpPr>
          <p:cNvPr id="74" name="Rounded Rectangle 73">
            <a:extLst>
              <a:ext uri="{FF2B5EF4-FFF2-40B4-BE49-F238E27FC236}">
                <a16:creationId xmlns:a16="http://schemas.microsoft.com/office/drawing/2014/main" id="{CD66B665-C3D4-D849-A3DE-295C6D7B845A}"/>
              </a:ext>
            </a:extLst>
          </p:cNvPr>
          <p:cNvSpPr/>
          <p:nvPr/>
        </p:nvSpPr>
        <p:spPr>
          <a:xfrm>
            <a:off x="342656" y="3442856"/>
            <a:ext cx="2134102" cy="58152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Knowledge Based</a:t>
            </a:r>
          </a:p>
        </p:txBody>
      </p:sp>
      <p:sp>
        <p:nvSpPr>
          <p:cNvPr id="75" name="Rounded Rectangle 74">
            <a:extLst>
              <a:ext uri="{FF2B5EF4-FFF2-40B4-BE49-F238E27FC236}">
                <a16:creationId xmlns:a16="http://schemas.microsoft.com/office/drawing/2014/main" id="{1ADE76A8-F92C-0846-A021-96A40F6043C1}"/>
              </a:ext>
            </a:extLst>
          </p:cNvPr>
          <p:cNvSpPr/>
          <p:nvPr/>
        </p:nvSpPr>
        <p:spPr>
          <a:xfrm>
            <a:off x="351257" y="4592228"/>
            <a:ext cx="2134102" cy="533401"/>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Distributional Based</a:t>
            </a:r>
          </a:p>
        </p:txBody>
      </p:sp>
      <p:sp>
        <p:nvSpPr>
          <p:cNvPr id="76" name="Rounded Rectangle 75">
            <a:extLst>
              <a:ext uri="{FF2B5EF4-FFF2-40B4-BE49-F238E27FC236}">
                <a16:creationId xmlns:a16="http://schemas.microsoft.com/office/drawing/2014/main" id="{8CE497BC-5159-E542-8C08-CF569EC064A6}"/>
              </a:ext>
            </a:extLst>
          </p:cNvPr>
          <p:cNvSpPr/>
          <p:nvPr/>
        </p:nvSpPr>
        <p:spPr>
          <a:xfrm>
            <a:off x="6823050" y="2332574"/>
            <a:ext cx="2119050" cy="523798"/>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Syntactical Based</a:t>
            </a:r>
          </a:p>
        </p:txBody>
      </p:sp>
      <p:sp>
        <p:nvSpPr>
          <p:cNvPr id="77" name="Rounded Rectangle 76">
            <a:extLst>
              <a:ext uri="{FF2B5EF4-FFF2-40B4-BE49-F238E27FC236}">
                <a16:creationId xmlns:a16="http://schemas.microsoft.com/office/drawing/2014/main" id="{B81B4183-6122-BA4D-9409-C55CA557D357}"/>
              </a:ext>
            </a:extLst>
          </p:cNvPr>
          <p:cNvSpPr/>
          <p:nvPr/>
        </p:nvSpPr>
        <p:spPr>
          <a:xfrm>
            <a:off x="6823049" y="3118271"/>
            <a:ext cx="2119051" cy="852946"/>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Latent </a:t>
            </a:r>
            <a:r>
              <a:rPr lang="de-DE" b="1" dirty="0" err="1">
                <a:solidFill>
                  <a:srgbClr val="000000"/>
                </a:solidFill>
              </a:rPr>
              <a:t>Semantical</a:t>
            </a:r>
            <a:r>
              <a:rPr lang="de-DE" b="1" dirty="0">
                <a:solidFill>
                  <a:srgbClr val="000000"/>
                </a:solidFill>
              </a:rPr>
              <a:t> </a:t>
            </a:r>
            <a:r>
              <a:rPr lang="de-DE" b="1" dirty="0" err="1">
                <a:solidFill>
                  <a:srgbClr val="000000"/>
                </a:solidFill>
              </a:rPr>
              <a:t>Based</a:t>
            </a:r>
            <a:endParaRPr lang="de-DE" b="1" dirty="0">
              <a:solidFill>
                <a:srgbClr val="000000"/>
              </a:solidFill>
            </a:endParaRPr>
          </a:p>
        </p:txBody>
      </p:sp>
      <p:sp>
        <p:nvSpPr>
          <p:cNvPr id="78" name="Rounded Rectangle 77">
            <a:extLst>
              <a:ext uri="{FF2B5EF4-FFF2-40B4-BE49-F238E27FC236}">
                <a16:creationId xmlns:a16="http://schemas.microsoft.com/office/drawing/2014/main" id="{EC4CF096-4C28-194A-9257-E64615CE9ACC}"/>
              </a:ext>
            </a:extLst>
          </p:cNvPr>
          <p:cNvSpPr/>
          <p:nvPr/>
        </p:nvSpPr>
        <p:spPr>
          <a:xfrm>
            <a:off x="6828821" y="4259338"/>
            <a:ext cx="2113279" cy="536685"/>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Distributional Based</a:t>
            </a:r>
          </a:p>
        </p:txBody>
      </p:sp>
      <p:sp>
        <p:nvSpPr>
          <p:cNvPr id="79" name="Rounded Rectangle 78">
            <a:extLst>
              <a:ext uri="{FF2B5EF4-FFF2-40B4-BE49-F238E27FC236}">
                <a16:creationId xmlns:a16="http://schemas.microsoft.com/office/drawing/2014/main" id="{2320BB12-849B-5A46-AC02-A11999CA0DFA}"/>
              </a:ext>
            </a:extLst>
          </p:cNvPr>
          <p:cNvSpPr/>
          <p:nvPr/>
        </p:nvSpPr>
        <p:spPr>
          <a:xfrm>
            <a:off x="6828822" y="5086665"/>
            <a:ext cx="2155145" cy="574404"/>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Contextual Based</a:t>
            </a:r>
          </a:p>
        </p:txBody>
      </p:sp>
      <p:cxnSp>
        <p:nvCxnSpPr>
          <p:cNvPr id="83" name="Straight Arrow Connector 82">
            <a:extLst>
              <a:ext uri="{FF2B5EF4-FFF2-40B4-BE49-F238E27FC236}">
                <a16:creationId xmlns:a16="http://schemas.microsoft.com/office/drawing/2014/main" id="{9EFCEF26-DB9D-794E-BF75-FB799EE2E012}"/>
              </a:ext>
            </a:extLst>
          </p:cNvPr>
          <p:cNvCxnSpPr>
            <a:cxnSpLocks/>
            <a:stCxn id="34" idx="1"/>
            <a:endCxn id="74" idx="3"/>
          </p:cNvCxnSpPr>
          <p:nvPr/>
        </p:nvCxnSpPr>
        <p:spPr>
          <a:xfrm flipH="1" flipV="1">
            <a:off x="2476758" y="3733616"/>
            <a:ext cx="609342" cy="4005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0109A79-C4F5-BE4B-8E7B-940791B3184B}"/>
              </a:ext>
            </a:extLst>
          </p:cNvPr>
          <p:cNvCxnSpPr>
            <a:cxnSpLocks/>
            <a:stCxn id="34" idx="1"/>
            <a:endCxn id="75" idx="3"/>
          </p:cNvCxnSpPr>
          <p:nvPr/>
        </p:nvCxnSpPr>
        <p:spPr>
          <a:xfrm flipH="1">
            <a:off x="2485359" y="4134212"/>
            <a:ext cx="600741" cy="7247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344FB08-36E7-AB49-80E4-66CB2BFB41BB}"/>
              </a:ext>
            </a:extLst>
          </p:cNvPr>
          <p:cNvCxnSpPr>
            <a:cxnSpLocks/>
            <a:stCxn id="42" idx="3"/>
            <a:endCxn id="77" idx="1"/>
          </p:cNvCxnSpPr>
          <p:nvPr/>
        </p:nvCxnSpPr>
        <p:spPr>
          <a:xfrm flipV="1">
            <a:off x="6057889" y="3544744"/>
            <a:ext cx="765160" cy="14516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C129754-28C6-1C49-834C-160AED640779}"/>
              </a:ext>
            </a:extLst>
          </p:cNvPr>
          <p:cNvCxnSpPr>
            <a:cxnSpLocks/>
            <a:stCxn id="42" idx="3"/>
            <a:endCxn id="78" idx="1"/>
          </p:cNvCxnSpPr>
          <p:nvPr/>
        </p:nvCxnSpPr>
        <p:spPr>
          <a:xfrm flipV="1">
            <a:off x="6057889" y="4527681"/>
            <a:ext cx="770932" cy="4686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30A326C-30E8-5744-988B-BC09DAA192AE}"/>
              </a:ext>
            </a:extLst>
          </p:cNvPr>
          <p:cNvCxnSpPr>
            <a:cxnSpLocks/>
            <a:stCxn id="42" idx="3"/>
            <a:endCxn id="79" idx="1"/>
          </p:cNvCxnSpPr>
          <p:nvPr/>
        </p:nvCxnSpPr>
        <p:spPr>
          <a:xfrm>
            <a:off x="6057889" y="4996361"/>
            <a:ext cx="770933" cy="377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97671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0DFB-B58A-9342-8FAA-D0863CA43F7E}"/>
              </a:ext>
            </a:extLst>
          </p:cNvPr>
          <p:cNvSpPr>
            <a:spLocks noGrp="1"/>
          </p:cNvSpPr>
          <p:nvPr>
            <p:ph type="title"/>
          </p:nvPr>
        </p:nvSpPr>
        <p:spPr/>
        <p:txBody>
          <a:bodyPr/>
          <a:lstStyle/>
          <a:p>
            <a:r>
              <a:rPr lang="de-DE" dirty="0" err="1"/>
              <a:t>Contextualized</a:t>
            </a:r>
            <a:r>
              <a:rPr lang="de-DE" dirty="0"/>
              <a:t> </a:t>
            </a:r>
            <a:r>
              <a:rPr lang="de-DE" dirty="0" err="1"/>
              <a:t>Embeddings</a:t>
            </a:r>
            <a:endParaRPr lang="de-DE" dirty="0"/>
          </a:p>
        </p:txBody>
      </p:sp>
      <p:sp>
        <p:nvSpPr>
          <p:cNvPr id="3" name="Content Placeholder 2">
            <a:extLst>
              <a:ext uri="{FF2B5EF4-FFF2-40B4-BE49-F238E27FC236}">
                <a16:creationId xmlns:a16="http://schemas.microsoft.com/office/drawing/2014/main" id="{BFC37F53-55FD-8747-9999-8551110F1363}"/>
              </a:ext>
            </a:extLst>
          </p:cNvPr>
          <p:cNvSpPr>
            <a:spLocks noGrp="1"/>
          </p:cNvSpPr>
          <p:nvPr>
            <p:ph idx="1"/>
          </p:nvPr>
        </p:nvSpPr>
        <p:spPr>
          <a:xfrm>
            <a:off x="250825" y="1592263"/>
            <a:ext cx="5083175" cy="2370137"/>
          </a:xfrm>
        </p:spPr>
        <p:txBody>
          <a:bodyPr/>
          <a:lstStyle/>
          <a:p>
            <a:r>
              <a:rPr lang="de-DE" dirty="0" err="1"/>
              <a:t>Provide</a:t>
            </a:r>
            <a:r>
              <a:rPr lang="de-DE" dirty="0"/>
              <a:t> </a:t>
            </a:r>
            <a:r>
              <a:rPr lang="de-DE" dirty="0" err="1"/>
              <a:t>context</a:t>
            </a:r>
            <a:r>
              <a:rPr lang="de-DE" dirty="0"/>
              <a:t> </a:t>
            </a:r>
            <a:r>
              <a:rPr lang="de-DE" dirty="0" err="1"/>
              <a:t>dependency</a:t>
            </a:r>
            <a:r>
              <a:rPr lang="de-DE" dirty="0"/>
              <a:t> </a:t>
            </a:r>
            <a:r>
              <a:rPr lang="de-DE" dirty="0" err="1"/>
              <a:t>to</a:t>
            </a:r>
            <a:r>
              <a:rPr lang="de-DE" dirty="0"/>
              <a:t> </a:t>
            </a:r>
            <a:r>
              <a:rPr lang="de-DE" dirty="0" err="1"/>
              <a:t>word</a:t>
            </a:r>
            <a:r>
              <a:rPr lang="de-DE" dirty="0"/>
              <a:t> </a:t>
            </a:r>
            <a:r>
              <a:rPr lang="de-DE" dirty="0" err="1"/>
              <a:t>vector</a:t>
            </a:r>
            <a:r>
              <a:rPr lang="de-DE" dirty="0"/>
              <a:t>.</a:t>
            </a:r>
          </a:p>
          <a:p>
            <a:endParaRPr lang="de-DE" dirty="0"/>
          </a:p>
          <a:p>
            <a:r>
              <a:rPr lang="de-DE" dirty="0"/>
              <a:t> </a:t>
            </a:r>
            <a:r>
              <a:rPr lang="de-DE" dirty="0" err="1"/>
              <a:t>For</a:t>
            </a:r>
            <a:r>
              <a:rPr lang="de-DE" dirty="0"/>
              <a:t> </a:t>
            </a:r>
            <a:r>
              <a:rPr lang="de-DE" dirty="0" err="1"/>
              <a:t>example</a:t>
            </a:r>
            <a:r>
              <a:rPr lang="de-DE" dirty="0"/>
              <a:t>: </a:t>
            </a:r>
          </a:p>
          <a:p>
            <a:endParaRPr lang="de-DE" i="1" dirty="0"/>
          </a:p>
          <a:p>
            <a:pPr lvl="1">
              <a:buFont typeface="Arial" panose="020B0604020202020204" pitchFamily="34" charset="0"/>
              <a:buChar char="•"/>
            </a:pPr>
            <a:r>
              <a:rPr lang="de-DE" i="1" dirty="0" err="1"/>
              <a:t>apple</a:t>
            </a:r>
            <a:r>
              <a:rPr lang="de-DE" dirty="0"/>
              <a:t> </a:t>
            </a:r>
            <a:r>
              <a:rPr lang="de-DE" dirty="0" err="1"/>
              <a:t>has</a:t>
            </a:r>
            <a:r>
              <a:rPr lang="de-DE" dirty="0"/>
              <a:t> a different </a:t>
            </a:r>
            <a:r>
              <a:rPr lang="de-DE" dirty="0" err="1"/>
              <a:t>semantic</a:t>
            </a:r>
            <a:r>
              <a:rPr lang="de-DE" dirty="0"/>
              <a:t> </a:t>
            </a:r>
            <a:r>
              <a:rPr lang="de-DE" dirty="0" err="1"/>
              <a:t>meaning</a:t>
            </a:r>
            <a:r>
              <a:rPr lang="de-DE" dirty="0"/>
              <a:t> in </a:t>
            </a:r>
            <a:r>
              <a:rPr lang="de-DE" dirty="0" err="1"/>
              <a:t>each</a:t>
            </a:r>
            <a:r>
              <a:rPr lang="de-DE" dirty="0"/>
              <a:t> </a:t>
            </a:r>
            <a:r>
              <a:rPr lang="de-DE" dirty="0" err="1"/>
              <a:t>sentence</a:t>
            </a:r>
            <a:r>
              <a:rPr lang="de-DE" dirty="0"/>
              <a:t>. </a:t>
            </a:r>
          </a:p>
          <a:p>
            <a:pPr lvl="1">
              <a:buFont typeface="Arial" panose="020B0604020202020204" pitchFamily="34" charset="0"/>
              <a:buChar char="•"/>
            </a:pPr>
            <a:endParaRPr lang="de-DE" dirty="0"/>
          </a:p>
          <a:p>
            <a:pPr lvl="1">
              <a:buFont typeface="Arial" panose="020B0604020202020204" pitchFamily="34" charset="0"/>
              <a:buChar char="•"/>
            </a:pPr>
            <a:r>
              <a:rPr lang="de-DE" dirty="0" err="1"/>
              <a:t>With</a:t>
            </a:r>
            <a:r>
              <a:rPr lang="de-DE" dirty="0"/>
              <a:t> a </a:t>
            </a:r>
            <a:r>
              <a:rPr lang="de-DE" dirty="0" err="1"/>
              <a:t>contextualized</a:t>
            </a:r>
            <a:r>
              <a:rPr lang="de-DE" dirty="0"/>
              <a:t> </a:t>
            </a:r>
            <a:r>
              <a:rPr lang="de-DE" dirty="0" err="1"/>
              <a:t>language</a:t>
            </a:r>
            <a:r>
              <a:rPr lang="de-DE" dirty="0"/>
              <a:t> </a:t>
            </a:r>
            <a:r>
              <a:rPr lang="de-DE" dirty="0" err="1"/>
              <a:t>model</a:t>
            </a:r>
            <a:r>
              <a:rPr lang="de-DE" dirty="0"/>
              <a:t>, </a:t>
            </a:r>
            <a:r>
              <a:rPr lang="de-DE" dirty="0" err="1"/>
              <a:t>the</a:t>
            </a:r>
            <a:r>
              <a:rPr lang="de-DE" dirty="0"/>
              <a:t> </a:t>
            </a:r>
            <a:r>
              <a:rPr lang="de-DE" dirty="0" err="1"/>
              <a:t>embedding</a:t>
            </a:r>
            <a:r>
              <a:rPr lang="de-DE" dirty="0"/>
              <a:t> </a:t>
            </a:r>
            <a:r>
              <a:rPr lang="de-DE" dirty="0" err="1"/>
              <a:t>of</a:t>
            </a:r>
            <a:r>
              <a:rPr lang="de-DE" dirty="0"/>
              <a:t> </a:t>
            </a:r>
            <a:r>
              <a:rPr lang="de-DE" dirty="0" err="1"/>
              <a:t>the</a:t>
            </a:r>
            <a:r>
              <a:rPr lang="de-DE" dirty="0"/>
              <a:t> </a:t>
            </a:r>
            <a:r>
              <a:rPr lang="de-DE" dirty="0" err="1"/>
              <a:t>word</a:t>
            </a:r>
            <a:r>
              <a:rPr lang="de-DE" dirty="0"/>
              <a:t> </a:t>
            </a:r>
            <a:r>
              <a:rPr lang="de-DE" dirty="0" err="1"/>
              <a:t>apple</a:t>
            </a:r>
            <a:r>
              <a:rPr lang="de-DE" dirty="0"/>
              <a:t> </a:t>
            </a:r>
            <a:r>
              <a:rPr lang="de-DE" dirty="0" err="1"/>
              <a:t>would</a:t>
            </a:r>
            <a:r>
              <a:rPr lang="de-DE" dirty="0"/>
              <a:t> </a:t>
            </a:r>
            <a:r>
              <a:rPr lang="de-DE" dirty="0" err="1"/>
              <a:t>have</a:t>
            </a:r>
            <a:r>
              <a:rPr lang="de-DE" dirty="0"/>
              <a:t> a different </a:t>
            </a:r>
            <a:r>
              <a:rPr lang="de-DE" dirty="0" err="1"/>
              <a:t>vector</a:t>
            </a:r>
            <a:r>
              <a:rPr lang="de-DE" dirty="0"/>
              <a:t> </a:t>
            </a:r>
            <a:r>
              <a:rPr lang="de-DE" dirty="0" err="1"/>
              <a:t>representation</a:t>
            </a:r>
            <a:r>
              <a:rPr lang="de-DE" dirty="0"/>
              <a:t> </a:t>
            </a:r>
            <a:r>
              <a:rPr lang="de-DE" dirty="0" err="1"/>
              <a:t>which</a:t>
            </a:r>
            <a:r>
              <a:rPr lang="de-DE" dirty="0"/>
              <a:t> </a:t>
            </a:r>
            <a:r>
              <a:rPr lang="de-DE" dirty="0" err="1"/>
              <a:t>makes</a:t>
            </a:r>
            <a:r>
              <a:rPr lang="de-DE" dirty="0"/>
              <a:t> </a:t>
            </a:r>
            <a:r>
              <a:rPr lang="de-DE" dirty="0" err="1"/>
              <a:t>it</a:t>
            </a:r>
            <a:r>
              <a:rPr lang="de-DE" dirty="0"/>
              <a:t> </a:t>
            </a:r>
            <a:r>
              <a:rPr lang="de-DE" dirty="0" err="1"/>
              <a:t>even</a:t>
            </a:r>
            <a:r>
              <a:rPr lang="de-DE" dirty="0"/>
              <a:t> </a:t>
            </a:r>
            <a:r>
              <a:rPr lang="de-DE" dirty="0" err="1"/>
              <a:t>more</a:t>
            </a:r>
            <a:r>
              <a:rPr lang="de-DE" dirty="0"/>
              <a:t> powerful </a:t>
            </a:r>
            <a:r>
              <a:rPr lang="de-DE" dirty="0" err="1"/>
              <a:t>for</a:t>
            </a:r>
            <a:r>
              <a:rPr lang="de-DE" dirty="0"/>
              <a:t> NLP </a:t>
            </a:r>
            <a:r>
              <a:rPr lang="de-DE" dirty="0" err="1"/>
              <a:t>tasks</a:t>
            </a:r>
            <a:r>
              <a:rPr lang="de-DE" dirty="0"/>
              <a:t>.</a:t>
            </a:r>
          </a:p>
          <a:p>
            <a:endParaRPr lang="de-DE" dirty="0"/>
          </a:p>
        </p:txBody>
      </p:sp>
      <p:sp>
        <p:nvSpPr>
          <p:cNvPr id="4" name="Rectangle 3">
            <a:extLst>
              <a:ext uri="{FF2B5EF4-FFF2-40B4-BE49-F238E27FC236}">
                <a16:creationId xmlns:a16="http://schemas.microsoft.com/office/drawing/2014/main" id="{2CD81F66-BA6A-564C-A4A4-CE04810F63BE}"/>
              </a:ext>
            </a:extLst>
          </p:cNvPr>
          <p:cNvSpPr/>
          <p:nvPr/>
        </p:nvSpPr>
        <p:spPr>
          <a:xfrm>
            <a:off x="5791200" y="3200400"/>
            <a:ext cx="2615334"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i="1" dirty="0">
                <a:ln w="0"/>
                <a:solidFill>
                  <a:schemeClr val="tx1"/>
                </a:solidFill>
                <a:effectLst>
                  <a:outerShdw blurRad="38100" dist="19050" dir="2700000" algn="tl" rotWithShape="0">
                    <a:schemeClr val="dk1">
                      <a:alpha val="40000"/>
                    </a:schemeClr>
                  </a:outerShdw>
                </a:effectLst>
              </a:rPr>
              <a:t>I like </a:t>
            </a:r>
            <a:r>
              <a:rPr lang="de-DE" i="1" dirty="0" err="1">
                <a:ln w="0"/>
                <a:solidFill>
                  <a:schemeClr val="tx1"/>
                </a:solidFill>
                <a:effectLst>
                  <a:outerShdw blurRad="38100" dist="19050" dir="2700000" algn="tl" rotWithShape="0">
                    <a:schemeClr val="dk1">
                      <a:alpha val="40000"/>
                    </a:schemeClr>
                  </a:outerShdw>
                </a:effectLst>
              </a:rPr>
              <a:t>apples</a:t>
            </a:r>
            <a:r>
              <a:rPr lang="de-DE" i="1" dirty="0">
                <a:ln w="0"/>
                <a:solidFill>
                  <a:schemeClr val="tx1"/>
                </a:solidFill>
                <a:effectLst>
                  <a:outerShdw blurRad="38100" dist="19050" dir="2700000" algn="tl" rotWithShape="0">
                    <a:schemeClr val="dk1">
                      <a:alpha val="40000"/>
                    </a:schemeClr>
                  </a:outerShdw>
                </a:effectLst>
              </a:rPr>
              <a:t>.</a:t>
            </a:r>
          </a:p>
          <a:p>
            <a:r>
              <a:rPr lang="de-DE" i="1" dirty="0">
                <a:ln w="0"/>
                <a:solidFill>
                  <a:schemeClr val="tx1"/>
                </a:solidFill>
                <a:effectLst>
                  <a:outerShdw blurRad="38100" dist="19050" dir="2700000" algn="tl" rotWithShape="0">
                    <a:schemeClr val="dk1">
                      <a:alpha val="40000"/>
                    </a:schemeClr>
                  </a:outerShdw>
                </a:effectLst>
              </a:rPr>
              <a:t>I like Apple </a:t>
            </a:r>
            <a:r>
              <a:rPr lang="de-DE" i="1" dirty="0" err="1">
                <a:ln w="0"/>
                <a:solidFill>
                  <a:schemeClr val="tx1"/>
                </a:solidFill>
                <a:effectLst>
                  <a:outerShdw blurRad="38100" dist="19050" dir="2700000" algn="tl" rotWithShape="0">
                    <a:schemeClr val="dk1">
                      <a:alpha val="40000"/>
                    </a:schemeClr>
                  </a:outerShdw>
                </a:effectLst>
              </a:rPr>
              <a:t>macbooks</a:t>
            </a:r>
            <a:endParaRPr lang="de-DE" i="1"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381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44443-4A61-F940-90C9-E5878B6A8C84}"/>
              </a:ext>
            </a:extLst>
          </p:cNvPr>
          <p:cNvSpPr>
            <a:spLocks noGrp="1"/>
          </p:cNvSpPr>
          <p:nvPr>
            <p:ph type="title"/>
          </p:nvPr>
        </p:nvSpPr>
        <p:spPr/>
        <p:txBody>
          <a:bodyPr/>
          <a:lstStyle/>
          <a:p>
            <a:r>
              <a:rPr lang="de-DE" dirty="0"/>
              <a:t>Autoencoders</a:t>
            </a:r>
          </a:p>
        </p:txBody>
      </p:sp>
      <p:pic>
        <p:nvPicPr>
          <p:cNvPr id="9" name="Content Placeholder 8" descr="A close up of a map&#10;&#10;Description automatically generated">
            <a:extLst>
              <a:ext uri="{FF2B5EF4-FFF2-40B4-BE49-F238E27FC236}">
                <a16:creationId xmlns:a16="http://schemas.microsoft.com/office/drawing/2014/main" id="{572BDBBA-9392-BE48-BD10-64C01860C2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614199"/>
            <a:ext cx="6037931" cy="4789487"/>
          </a:xfrm>
        </p:spPr>
      </p:pic>
    </p:spTree>
    <p:extLst>
      <p:ext uri="{BB962C8B-B14F-4D97-AF65-F5344CB8AC3E}">
        <p14:creationId xmlns:p14="http://schemas.microsoft.com/office/powerpoint/2010/main" val="27441513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4404-068F-4343-B563-4BB07E80B233}"/>
              </a:ext>
            </a:extLst>
          </p:cNvPr>
          <p:cNvSpPr>
            <a:spLocks noGrp="1"/>
          </p:cNvSpPr>
          <p:nvPr>
            <p:ph type="title"/>
          </p:nvPr>
        </p:nvSpPr>
        <p:spPr/>
        <p:txBody>
          <a:bodyPr/>
          <a:lstStyle/>
          <a:p>
            <a:r>
              <a:rPr lang="de-DE" dirty="0"/>
              <a:t>Autoencoders</a:t>
            </a:r>
          </a:p>
        </p:txBody>
      </p:sp>
      <p:sp>
        <p:nvSpPr>
          <p:cNvPr id="3" name="Content Placeholder 2">
            <a:extLst>
              <a:ext uri="{FF2B5EF4-FFF2-40B4-BE49-F238E27FC236}">
                <a16:creationId xmlns:a16="http://schemas.microsoft.com/office/drawing/2014/main" id="{CF404D2B-9FE2-7846-8455-3A521EB63482}"/>
              </a:ext>
            </a:extLst>
          </p:cNvPr>
          <p:cNvSpPr>
            <a:spLocks noGrp="1"/>
          </p:cNvSpPr>
          <p:nvPr>
            <p:ph idx="1"/>
          </p:nvPr>
        </p:nvSpPr>
        <p:spPr/>
        <p:txBody>
          <a:bodyPr/>
          <a:lstStyle/>
          <a:p>
            <a:r>
              <a:rPr lang="de-DE" dirty="0"/>
              <a:t>An </a:t>
            </a:r>
            <a:r>
              <a:rPr lang="de-DE" dirty="0" err="1"/>
              <a:t>AutoEncoder</a:t>
            </a:r>
            <a:r>
              <a:rPr lang="de-DE" dirty="0"/>
              <a:t> </a:t>
            </a:r>
            <a:r>
              <a:rPr lang="de-DE" dirty="0" err="1"/>
              <a:t>takes</a:t>
            </a:r>
            <a:r>
              <a:rPr lang="de-DE" dirty="0"/>
              <a:t> an </a:t>
            </a:r>
            <a:r>
              <a:rPr lang="de-DE" dirty="0" err="1"/>
              <a:t>input</a:t>
            </a:r>
            <a:r>
              <a:rPr lang="de-DE" dirty="0"/>
              <a:t> (</a:t>
            </a:r>
            <a:r>
              <a:rPr lang="de-DE" dirty="0" err="1"/>
              <a:t>sequence</a:t>
            </a:r>
            <a:r>
              <a:rPr lang="de-DE" dirty="0"/>
              <a:t> </a:t>
            </a:r>
            <a:r>
              <a:rPr lang="de-DE" dirty="0" err="1"/>
              <a:t>of</a:t>
            </a:r>
            <a:r>
              <a:rPr lang="de-DE" dirty="0"/>
              <a:t> </a:t>
            </a:r>
            <a:r>
              <a:rPr lang="de-DE" dirty="0" err="1"/>
              <a:t>text</a:t>
            </a:r>
            <a:r>
              <a:rPr lang="de-DE" dirty="0"/>
              <a:t> in </a:t>
            </a:r>
            <a:r>
              <a:rPr lang="de-DE" dirty="0" err="1"/>
              <a:t>our</a:t>
            </a:r>
            <a:r>
              <a:rPr lang="de-DE" dirty="0"/>
              <a:t> </a:t>
            </a:r>
            <a:r>
              <a:rPr lang="de-DE" dirty="0" err="1"/>
              <a:t>case</a:t>
            </a:r>
            <a:r>
              <a:rPr lang="de-DE" dirty="0"/>
              <a:t>), </a:t>
            </a:r>
            <a:r>
              <a:rPr lang="de-DE" dirty="0" err="1"/>
              <a:t>squeezes</a:t>
            </a:r>
            <a:r>
              <a:rPr lang="de-DE" dirty="0"/>
              <a:t> </a:t>
            </a:r>
            <a:r>
              <a:rPr lang="de-DE" dirty="0" err="1"/>
              <a:t>it</a:t>
            </a:r>
            <a:r>
              <a:rPr lang="de-DE" dirty="0"/>
              <a:t> </a:t>
            </a:r>
            <a:r>
              <a:rPr lang="de-DE" dirty="0" err="1"/>
              <a:t>through</a:t>
            </a:r>
            <a:r>
              <a:rPr lang="de-DE" dirty="0"/>
              <a:t> a </a:t>
            </a:r>
            <a:r>
              <a:rPr lang="de-DE" dirty="0" err="1"/>
              <a:t>bottleneck</a:t>
            </a:r>
            <a:r>
              <a:rPr lang="de-DE" dirty="0"/>
              <a:t> </a:t>
            </a:r>
            <a:r>
              <a:rPr lang="de-DE" dirty="0" err="1"/>
              <a:t>layer</a:t>
            </a:r>
            <a:r>
              <a:rPr lang="de-DE" dirty="0"/>
              <a:t> (</a:t>
            </a:r>
            <a:r>
              <a:rPr lang="de-DE" dirty="0" err="1"/>
              <a:t>which</a:t>
            </a:r>
            <a:r>
              <a:rPr lang="de-DE" dirty="0"/>
              <a:t> </a:t>
            </a:r>
            <a:r>
              <a:rPr lang="de-DE" dirty="0" err="1"/>
              <a:t>has</a:t>
            </a:r>
            <a:r>
              <a:rPr lang="de-DE" dirty="0"/>
              <a:t> </a:t>
            </a:r>
            <a:r>
              <a:rPr lang="de-DE" dirty="0" err="1"/>
              <a:t>less</a:t>
            </a:r>
            <a:r>
              <a:rPr lang="de-DE" dirty="0"/>
              <a:t> </a:t>
            </a:r>
            <a:r>
              <a:rPr lang="de-DE" dirty="0" err="1"/>
              <a:t>nodes</a:t>
            </a:r>
            <a:r>
              <a:rPr lang="de-DE" dirty="0"/>
              <a:t> </a:t>
            </a:r>
            <a:r>
              <a:rPr lang="de-DE" dirty="0" err="1"/>
              <a:t>than</a:t>
            </a:r>
            <a:r>
              <a:rPr lang="de-DE" dirty="0"/>
              <a:t> </a:t>
            </a:r>
            <a:r>
              <a:rPr lang="de-DE" dirty="0" err="1"/>
              <a:t>the</a:t>
            </a:r>
            <a:r>
              <a:rPr lang="de-DE" dirty="0"/>
              <a:t> </a:t>
            </a:r>
            <a:r>
              <a:rPr lang="de-DE" dirty="0" err="1"/>
              <a:t>input</a:t>
            </a:r>
            <a:r>
              <a:rPr lang="de-DE" dirty="0"/>
              <a:t> </a:t>
            </a:r>
            <a:r>
              <a:rPr lang="de-DE" dirty="0" err="1"/>
              <a:t>layer</a:t>
            </a:r>
            <a:r>
              <a:rPr lang="de-DE" dirty="0"/>
              <a:t>), </a:t>
            </a:r>
            <a:r>
              <a:rPr lang="de-DE" dirty="0" err="1"/>
              <a:t>and</a:t>
            </a:r>
            <a:r>
              <a:rPr lang="de-DE" dirty="0"/>
              <a:t> </a:t>
            </a:r>
            <a:r>
              <a:rPr lang="de-DE" dirty="0" err="1"/>
              <a:t>output</a:t>
            </a:r>
            <a:r>
              <a:rPr lang="de-DE" dirty="0"/>
              <a:t> </a:t>
            </a:r>
            <a:r>
              <a:rPr lang="de-DE" dirty="0" err="1"/>
              <a:t>it</a:t>
            </a:r>
            <a:r>
              <a:rPr lang="de-DE" dirty="0"/>
              <a:t> </a:t>
            </a:r>
            <a:r>
              <a:rPr lang="de-DE" dirty="0" err="1"/>
              <a:t>to</a:t>
            </a:r>
            <a:r>
              <a:rPr lang="de-DE" dirty="0"/>
              <a:t> a </a:t>
            </a:r>
            <a:r>
              <a:rPr lang="de-DE" dirty="0" err="1"/>
              <a:t>decoder</a:t>
            </a:r>
            <a:r>
              <a:rPr lang="de-DE" dirty="0"/>
              <a:t> </a:t>
            </a:r>
            <a:r>
              <a:rPr lang="de-DE" dirty="0" err="1"/>
              <a:t>which</a:t>
            </a:r>
            <a:r>
              <a:rPr lang="de-DE" dirty="0"/>
              <a:t> </a:t>
            </a:r>
            <a:r>
              <a:rPr lang="de-DE" dirty="0" err="1"/>
              <a:t>tries</a:t>
            </a:r>
            <a:r>
              <a:rPr lang="de-DE" dirty="0"/>
              <a:t> </a:t>
            </a:r>
            <a:r>
              <a:rPr lang="de-DE" dirty="0" err="1"/>
              <a:t>to</a:t>
            </a:r>
            <a:r>
              <a:rPr lang="de-DE" dirty="0"/>
              <a:t> </a:t>
            </a:r>
            <a:r>
              <a:rPr lang="de-DE" dirty="0" err="1"/>
              <a:t>reconstruct</a:t>
            </a:r>
            <a:r>
              <a:rPr lang="de-DE" dirty="0"/>
              <a:t> </a:t>
            </a:r>
            <a:r>
              <a:rPr lang="de-DE" dirty="0" err="1"/>
              <a:t>the</a:t>
            </a:r>
            <a:r>
              <a:rPr lang="de-DE" dirty="0"/>
              <a:t> </a:t>
            </a:r>
            <a:r>
              <a:rPr lang="de-DE" dirty="0" err="1"/>
              <a:t>exact</a:t>
            </a:r>
            <a:r>
              <a:rPr lang="de-DE" dirty="0"/>
              <a:t> same </a:t>
            </a:r>
            <a:r>
              <a:rPr lang="de-DE" dirty="0" err="1"/>
              <a:t>input</a:t>
            </a:r>
            <a:endParaRPr lang="de-DE" dirty="0"/>
          </a:p>
          <a:p>
            <a:endParaRPr lang="de-DE" dirty="0"/>
          </a:p>
          <a:p>
            <a:r>
              <a:rPr lang="de-DE" dirty="0"/>
              <a:t>This </a:t>
            </a:r>
            <a:r>
              <a:rPr lang="de-DE" dirty="0" err="1"/>
              <a:t>approach</a:t>
            </a:r>
            <a:r>
              <a:rPr lang="de-DE" dirty="0"/>
              <a:t> </a:t>
            </a:r>
            <a:r>
              <a:rPr lang="de-DE" dirty="0" err="1"/>
              <a:t>allows</a:t>
            </a:r>
            <a:r>
              <a:rPr lang="de-DE" dirty="0"/>
              <a:t> </a:t>
            </a:r>
            <a:r>
              <a:rPr lang="de-DE" dirty="0" err="1"/>
              <a:t>us</a:t>
            </a:r>
            <a:r>
              <a:rPr lang="de-DE" dirty="0"/>
              <a:t> </a:t>
            </a:r>
            <a:r>
              <a:rPr lang="de-DE" dirty="0" err="1"/>
              <a:t>to</a:t>
            </a:r>
            <a:r>
              <a:rPr lang="de-DE" dirty="0"/>
              <a:t> </a:t>
            </a:r>
            <a:r>
              <a:rPr lang="de-DE" dirty="0" err="1"/>
              <a:t>learn</a:t>
            </a:r>
            <a:r>
              <a:rPr lang="de-DE" dirty="0"/>
              <a:t> </a:t>
            </a:r>
            <a:r>
              <a:rPr lang="de-DE" dirty="0" err="1"/>
              <a:t>vectors</a:t>
            </a:r>
            <a:r>
              <a:rPr lang="de-DE" dirty="0"/>
              <a:t> </a:t>
            </a:r>
            <a:r>
              <a:rPr lang="de-DE" dirty="0" err="1"/>
              <a:t>representations</a:t>
            </a:r>
            <a:r>
              <a:rPr lang="de-DE" dirty="0"/>
              <a:t> </a:t>
            </a:r>
            <a:r>
              <a:rPr lang="de-DE" dirty="0" err="1"/>
              <a:t>to</a:t>
            </a:r>
            <a:r>
              <a:rPr lang="de-DE" dirty="0"/>
              <a:t> </a:t>
            </a:r>
            <a:r>
              <a:rPr lang="de-DE" dirty="0" err="1"/>
              <a:t>any</a:t>
            </a:r>
            <a:r>
              <a:rPr lang="de-DE" dirty="0"/>
              <a:t> </a:t>
            </a:r>
            <a:r>
              <a:rPr lang="de-DE" dirty="0" err="1"/>
              <a:t>unstructured</a:t>
            </a:r>
            <a:r>
              <a:rPr lang="de-DE" dirty="0"/>
              <a:t> </a:t>
            </a:r>
            <a:r>
              <a:rPr lang="de-DE" dirty="0" err="1"/>
              <a:t>text</a:t>
            </a:r>
            <a:r>
              <a:rPr lang="de-DE" dirty="0"/>
              <a:t>, </a:t>
            </a:r>
            <a:r>
              <a:rPr lang="de-DE" dirty="0" err="1"/>
              <a:t>of</a:t>
            </a:r>
            <a:r>
              <a:rPr lang="de-DE" dirty="0"/>
              <a:t> </a:t>
            </a:r>
            <a:r>
              <a:rPr lang="de-DE" dirty="0" err="1"/>
              <a:t>any</a:t>
            </a:r>
            <a:r>
              <a:rPr lang="de-DE" dirty="0"/>
              <a:t> </a:t>
            </a:r>
            <a:r>
              <a:rPr lang="de-DE" dirty="0" err="1"/>
              <a:t>length</a:t>
            </a:r>
            <a:r>
              <a:rPr lang="de-DE" dirty="0"/>
              <a:t>. </a:t>
            </a:r>
            <a:r>
              <a:rPr lang="de-DE" dirty="0" err="1"/>
              <a:t>We</a:t>
            </a:r>
            <a:r>
              <a:rPr lang="de-DE" dirty="0"/>
              <a:t> </a:t>
            </a:r>
            <a:r>
              <a:rPr lang="de-DE" dirty="0" err="1"/>
              <a:t>control</a:t>
            </a:r>
            <a:r>
              <a:rPr lang="de-DE" dirty="0"/>
              <a:t> </a:t>
            </a:r>
            <a:r>
              <a:rPr lang="de-DE" dirty="0" err="1"/>
              <a:t>the</a:t>
            </a:r>
            <a:r>
              <a:rPr lang="de-DE" dirty="0"/>
              <a:t> </a:t>
            </a:r>
            <a:r>
              <a:rPr lang="de-DE" dirty="0" err="1"/>
              <a:t>size</a:t>
            </a:r>
            <a:r>
              <a:rPr lang="de-DE" dirty="0"/>
              <a:t> </a:t>
            </a:r>
            <a:r>
              <a:rPr lang="de-DE" dirty="0" err="1"/>
              <a:t>of</a:t>
            </a:r>
            <a:r>
              <a:rPr lang="de-DE" dirty="0"/>
              <a:t> </a:t>
            </a:r>
            <a:r>
              <a:rPr lang="de-DE" dirty="0" err="1"/>
              <a:t>the</a:t>
            </a:r>
            <a:r>
              <a:rPr lang="de-DE" dirty="0"/>
              <a:t> </a:t>
            </a:r>
            <a:r>
              <a:rPr lang="de-DE" dirty="0" err="1"/>
              <a:t>bottleneck</a:t>
            </a:r>
            <a:r>
              <a:rPr lang="de-DE" dirty="0"/>
              <a:t> </a:t>
            </a:r>
            <a:r>
              <a:rPr lang="de-DE" dirty="0" err="1"/>
              <a:t>layer</a:t>
            </a:r>
            <a:r>
              <a:rPr lang="de-DE" dirty="0"/>
              <a:t>, </a:t>
            </a:r>
            <a:r>
              <a:rPr lang="de-DE" dirty="0" err="1"/>
              <a:t>which</a:t>
            </a:r>
            <a:r>
              <a:rPr lang="de-DE" dirty="0"/>
              <a:t> </a:t>
            </a:r>
            <a:r>
              <a:rPr lang="de-DE" dirty="0" err="1"/>
              <a:t>means</a:t>
            </a:r>
            <a:r>
              <a:rPr lang="de-DE" dirty="0"/>
              <a:t> </a:t>
            </a:r>
            <a:r>
              <a:rPr lang="de-DE" dirty="0" err="1"/>
              <a:t>we</a:t>
            </a:r>
            <a:r>
              <a:rPr lang="de-DE" dirty="0"/>
              <a:t> </a:t>
            </a:r>
            <a:r>
              <a:rPr lang="de-DE" dirty="0" err="1"/>
              <a:t>control</a:t>
            </a:r>
            <a:r>
              <a:rPr lang="de-DE" dirty="0"/>
              <a:t> </a:t>
            </a:r>
            <a:r>
              <a:rPr lang="de-DE" dirty="0" err="1"/>
              <a:t>the</a:t>
            </a:r>
            <a:r>
              <a:rPr lang="de-DE" dirty="0"/>
              <a:t> </a:t>
            </a:r>
            <a:r>
              <a:rPr lang="de-DE" dirty="0" err="1"/>
              <a:t>size</a:t>
            </a:r>
            <a:r>
              <a:rPr lang="de-DE" dirty="0"/>
              <a:t> </a:t>
            </a:r>
            <a:r>
              <a:rPr lang="de-DE" dirty="0" err="1"/>
              <a:t>of</a:t>
            </a:r>
            <a:r>
              <a:rPr lang="de-DE" dirty="0"/>
              <a:t> </a:t>
            </a:r>
            <a:r>
              <a:rPr lang="de-DE" dirty="0" err="1"/>
              <a:t>the</a:t>
            </a:r>
            <a:r>
              <a:rPr lang="de-DE" dirty="0"/>
              <a:t> </a:t>
            </a:r>
            <a:r>
              <a:rPr lang="de-DE" dirty="0" err="1"/>
              <a:t>embeddings</a:t>
            </a:r>
            <a:r>
              <a:rPr lang="de-DE" dirty="0"/>
              <a:t> </a:t>
            </a:r>
            <a:r>
              <a:rPr lang="de-DE" dirty="0" err="1"/>
              <a:t>vectors</a:t>
            </a:r>
            <a:r>
              <a:rPr lang="de-DE" dirty="0"/>
              <a:t> </a:t>
            </a:r>
            <a:r>
              <a:rPr lang="de-DE" dirty="0" err="1"/>
              <a:t>we</a:t>
            </a:r>
            <a:r>
              <a:rPr lang="de-DE" dirty="0"/>
              <a:t> </a:t>
            </a:r>
            <a:r>
              <a:rPr lang="de-DE" dirty="0" err="1"/>
              <a:t>want</a:t>
            </a:r>
            <a:r>
              <a:rPr lang="de-DE" dirty="0"/>
              <a:t> </a:t>
            </a:r>
            <a:r>
              <a:rPr lang="de-DE" dirty="0" err="1"/>
              <a:t>to</a:t>
            </a:r>
            <a:r>
              <a:rPr lang="de-DE" dirty="0"/>
              <a:t> </a:t>
            </a:r>
            <a:r>
              <a:rPr lang="de-DE" dirty="0" err="1"/>
              <a:t>generate</a:t>
            </a:r>
            <a:r>
              <a:rPr lang="de-DE" dirty="0"/>
              <a:t>.</a:t>
            </a:r>
          </a:p>
          <a:p>
            <a:endParaRPr lang="de-DE" dirty="0"/>
          </a:p>
          <a:p>
            <a:r>
              <a:rPr lang="de-DE" dirty="0"/>
              <a:t>After Training </a:t>
            </a:r>
            <a:r>
              <a:rPr lang="de-DE" dirty="0" err="1"/>
              <a:t>the</a:t>
            </a:r>
            <a:r>
              <a:rPr lang="de-DE" dirty="0"/>
              <a:t> </a:t>
            </a:r>
            <a:r>
              <a:rPr lang="de-DE" dirty="0" err="1"/>
              <a:t>AutoEncoder</a:t>
            </a:r>
            <a:r>
              <a:rPr lang="de-DE" dirty="0"/>
              <a:t>, </a:t>
            </a:r>
            <a:r>
              <a:rPr lang="de-DE" dirty="0" err="1"/>
              <a:t>we</a:t>
            </a:r>
            <a:r>
              <a:rPr lang="de-DE" dirty="0"/>
              <a:t> </a:t>
            </a:r>
            <a:r>
              <a:rPr lang="de-DE" dirty="0" err="1"/>
              <a:t>can</a:t>
            </a:r>
            <a:r>
              <a:rPr lang="de-DE" dirty="0"/>
              <a:t> </a:t>
            </a:r>
            <a:r>
              <a:rPr lang="de-DE" dirty="0" err="1"/>
              <a:t>use</a:t>
            </a:r>
            <a:r>
              <a:rPr lang="de-DE" dirty="0"/>
              <a:t> </a:t>
            </a:r>
            <a:r>
              <a:rPr lang="de-DE" dirty="0" err="1"/>
              <a:t>the</a:t>
            </a:r>
            <a:r>
              <a:rPr lang="de-DE" dirty="0"/>
              <a:t> </a:t>
            </a:r>
            <a:r>
              <a:rPr lang="de-DE" dirty="0" err="1"/>
              <a:t>encoder</a:t>
            </a:r>
            <a:r>
              <a:rPr lang="de-DE" dirty="0"/>
              <a:t> </a:t>
            </a:r>
            <a:r>
              <a:rPr lang="de-DE" dirty="0" err="1"/>
              <a:t>model</a:t>
            </a:r>
            <a:r>
              <a:rPr lang="de-DE" dirty="0"/>
              <a:t> </a:t>
            </a:r>
            <a:r>
              <a:rPr lang="de-DE" dirty="0" err="1"/>
              <a:t>to</a:t>
            </a:r>
            <a:r>
              <a:rPr lang="de-DE" dirty="0"/>
              <a:t> </a:t>
            </a:r>
            <a:r>
              <a:rPr lang="de-DE" dirty="0" err="1"/>
              <a:t>generate</a:t>
            </a:r>
            <a:r>
              <a:rPr lang="de-DE" dirty="0"/>
              <a:t> </a:t>
            </a:r>
            <a:r>
              <a:rPr lang="de-DE" dirty="0" err="1"/>
              <a:t>embeddings</a:t>
            </a:r>
            <a:r>
              <a:rPr lang="de-DE" dirty="0"/>
              <a:t> </a:t>
            </a:r>
            <a:r>
              <a:rPr lang="de-DE" dirty="0" err="1"/>
              <a:t>to</a:t>
            </a:r>
            <a:r>
              <a:rPr lang="de-DE" dirty="0"/>
              <a:t> </a:t>
            </a:r>
            <a:r>
              <a:rPr lang="de-DE" dirty="0" err="1"/>
              <a:t>any</a:t>
            </a:r>
            <a:r>
              <a:rPr lang="de-DE" dirty="0"/>
              <a:t> </a:t>
            </a:r>
            <a:r>
              <a:rPr lang="de-DE" dirty="0" err="1"/>
              <a:t>input</a:t>
            </a:r>
            <a:r>
              <a:rPr lang="de-DE" dirty="0"/>
              <a:t>.</a:t>
            </a:r>
          </a:p>
        </p:txBody>
      </p:sp>
    </p:spTree>
    <p:extLst>
      <p:ext uri="{BB962C8B-B14F-4D97-AF65-F5344CB8AC3E}">
        <p14:creationId xmlns:p14="http://schemas.microsoft.com/office/powerpoint/2010/main" val="22869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43DD9-1532-CE48-BA29-FD7C4B74CE1B}"/>
              </a:ext>
            </a:extLst>
          </p:cNvPr>
          <p:cNvSpPr>
            <a:spLocks noGrp="1"/>
          </p:cNvSpPr>
          <p:nvPr>
            <p:ph type="title"/>
          </p:nvPr>
        </p:nvSpPr>
        <p:spPr/>
        <p:txBody>
          <a:bodyPr/>
          <a:lstStyle/>
          <a:p>
            <a:r>
              <a:rPr lang="de-DE" dirty="0"/>
              <a:t>Other </a:t>
            </a:r>
            <a:r>
              <a:rPr lang="de-DE" dirty="0" err="1"/>
              <a:t>Use</a:t>
            </a:r>
            <a:r>
              <a:rPr lang="de-DE" dirty="0"/>
              <a:t> Cases</a:t>
            </a:r>
          </a:p>
        </p:txBody>
      </p:sp>
      <p:sp>
        <p:nvSpPr>
          <p:cNvPr id="5" name="TextBox 4">
            <a:extLst>
              <a:ext uri="{FF2B5EF4-FFF2-40B4-BE49-F238E27FC236}">
                <a16:creationId xmlns:a16="http://schemas.microsoft.com/office/drawing/2014/main" id="{2256CCB6-D3A5-0D45-98F1-FBDF70D50DAF}"/>
              </a:ext>
            </a:extLst>
          </p:cNvPr>
          <p:cNvSpPr txBox="1"/>
          <p:nvPr/>
        </p:nvSpPr>
        <p:spPr>
          <a:xfrm>
            <a:off x="358774" y="1905000"/>
            <a:ext cx="7489825" cy="923330"/>
          </a:xfrm>
          <a:prstGeom prst="rect">
            <a:avLst/>
          </a:prstGeom>
          <a:noFill/>
        </p:spPr>
        <p:txBody>
          <a:bodyPr wrap="square" rtlCol="0">
            <a:spAutoFit/>
          </a:bodyPr>
          <a:lstStyle/>
          <a:p>
            <a:pPr marL="285750" indent="-285750">
              <a:buFont typeface="Wingdings" pitchFamily="2" charset="2"/>
              <a:buChar char="§"/>
            </a:pPr>
            <a:r>
              <a:rPr lang="de-DE" dirty="0"/>
              <a:t>Job-</a:t>
            </a:r>
            <a:r>
              <a:rPr lang="de-DE" dirty="0" err="1"/>
              <a:t>posting</a:t>
            </a:r>
            <a:r>
              <a:rPr lang="de-DE" dirty="0"/>
              <a:t> </a:t>
            </a:r>
            <a:r>
              <a:rPr lang="de-DE" dirty="0" err="1"/>
              <a:t>Resume</a:t>
            </a:r>
            <a:r>
              <a:rPr lang="de-DE" dirty="0"/>
              <a:t> </a:t>
            </a:r>
            <a:r>
              <a:rPr lang="de-DE" dirty="0" err="1"/>
              <a:t>Matching</a:t>
            </a:r>
            <a:r>
              <a:rPr lang="de-DE" dirty="0"/>
              <a:t> </a:t>
            </a:r>
          </a:p>
          <a:p>
            <a:pPr marL="285750" indent="-285750">
              <a:buFont typeface="Wingdings" pitchFamily="2" charset="2"/>
              <a:buChar char="§"/>
            </a:pPr>
            <a:r>
              <a:rPr lang="de-DE" dirty="0" err="1"/>
              <a:t>Recommender</a:t>
            </a:r>
            <a:r>
              <a:rPr lang="de-DE" dirty="0"/>
              <a:t> Systems</a:t>
            </a:r>
          </a:p>
          <a:p>
            <a:pPr marL="285750" indent="-285750">
              <a:buFont typeface="Wingdings" pitchFamily="2" charset="2"/>
              <a:buChar char="§"/>
            </a:pPr>
            <a:r>
              <a:rPr lang="de-DE" dirty="0" err="1"/>
              <a:t>Many</a:t>
            </a:r>
            <a:r>
              <a:rPr lang="de-DE" dirty="0"/>
              <a:t> </a:t>
            </a:r>
            <a:r>
              <a:rPr lang="de-DE" dirty="0" err="1"/>
              <a:t>more</a:t>
            </a:r>
            <a:r>
              <a:rPr lang="de-DE" dirty="0"/>
              <a:t>..</a:t>
            </a:r>
          </a:p>
        </p:txBody>
      </p:sp>
      <p:pic>
        <p:nvPicPr>
          <p:cNvPr id="4" name="Picture 3" descr="A picture containing drawing, plate&#10;&#10;Description automatically generated">
            <a:extLst>
              <a:ext uri="{FF2B5EF4-FFF2-40B4-BE49-F238E27FC236}">
                <a16:creationId xmlns:a16="http://schemas.microsoft.com/office/drawing/2014/main" id="{E61E0ABE-1B68-D34A-B1B5-69229E5C20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4419600"/>
            <a:ext cx="2311400" cy="850900"/>
          </a:xfrm>
          <a:prstGeom prst="rect">
            <a:avLst/>
          </a:prstGeom>
        </p:spPr>
      </p:pic>
      <p:pic>
        <p:nvPicPr>
          <p:cNvPr id="7" name="Picture 6" descr="A picture containing knife&#10;&#10;Description automatically generated">
            <a:extLst>
              <a:ext uri="{FF2B5EF4-FFF2-40B4-BE49-F238E27FC236}">
                <a16:creationId xmlns:a16="http://schemas.microsoft.com/office/drawing/2014/main" id="{6E106E3A-59BC-9F40-A9F7-957EB86452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5287" y="4553079"/>
            <a:ext cx="1219200" cy="1434841"/>
          </a:xfrm>
          <a:prstGeom prst="rect">
            <a:avLst/>
          </a:prstGeom>
        </p:spPr>
      </p:pic>
      <p:pic>
        <p:nvPicPr>
          <p:cNvPr id="9" name="Picture 8" descr="A close up of a sign&#10;&#10;Description automatically generated">
            <a:extLst>
              <a:ext uri="{FF2B5EF4-FFF2-40B4-BE49-F238E27FC236}">
                <a16:creationId xmlns:a16="http://schemas.microsoft.com/office/drawing/2014/main" id="{3C239FD5-514C-3144-8393-CC406A4E6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3649" y="2455731"/>
            <a:ext cx="1504949" cy="1495659"/>
          </a:xfrm>
          <a:prstGeom prst="rect">
            <a:avLst/>
          </a:prstGeom>
        </p:spPr>
      </p:pic>
    </p:spTree>
    <p:extLst>
      <p:ext uri="{BB962C8B-B14F-4D97-AF65-F5344CB8AC3E}">
        <p14:creationId xmlns:p14="http://schemas.microsoft.com/office/powerpoint/2010/main" val="16818947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F3713-AF43-B048-8E6D-F0C5ED085BA3}"/>
              </a:ext>
            </a:extLst>
          </p:cNvPr>
          <p:cNvSpPr>
            <a:spLocks noGrp="1"/>
          </p:cNvSpPr>
          <p:nvPr>
            <p:ph type="title"/>
          </p:nvPr>
        </p:nvSpPr>
        <p:spPr/>
        <p:txBody>
          <a:bodyPr/>
          <a:lstStyle/>
          <a:p>
            <a:r>
              <a:rPr lang="de-DE" dirty="0"/>
              <a:t>Transformers</a:t>
            </a:r>
          </a:p>
        </p:txBody>
      </p:sp>
      <p:sp>
        <p:nvSpPr>
          <p:cNvPr id="3" name="Content Placeholder 2">
            <a:extLst>
              <a:ext uri="{FF2B5EF4-FFF2-40B4-BE49-F238E27FC236}">
                <a16:creationId xmlns:a16="http://schemas.microsoft.com/office/drawing/2014/main" id="{FA3877E2-ABF6-F146-AABD-C5102EDC5D21}"/>
              </a:ext>
            </a:extLst>
          </p:cNvPr>
          <p:cNvSpPr>
            <a:spLocks noGrp="1"/>
          </p:cNvSpPr>
          <p:nvPr>
            <p:ph idx="1"/>
          </p:nvPr>
        </p:nvSpPr>
        <p:spPr/>
        <p:txBody>
          <a:bodyPr/>
          <a:lstStyle/>
          <a:p>
            <a:pPr marL="0" indent="0">
              <a:buNone/>
            </a:pPr>
            <a:r>
              <a:rPr lang="de-DE" dirty="0"/>
              <a:t>The </a:t>
            </a:r>
            <a:r>
              <a:rPr lang="de-DE" dirty="0" err="1"/>
              <a:t>idea</a:t>
            </a:r>
            <a:r>
              <a:rPr lang="de-DE" dirty="0"/>
              <a:t> </a:t>
            </a:r>
            <a:r>
              <a:rPr lang="de-DE" dirty="0" err="1"/>
              <a:t>of</a:t>
            </a:r>
            <a:r>
              <a:rPr lang="de-DE" dirty="0"/>
              <a:t> </a:t>
            </a:r>
            <a:r>
              <a:rPr lang="de-DE" dirty="0" err="1"/>
              <a:t>training</a:t>
            </a:r>
            <a:r>
              <a:rPr lang="de-DE" dirty="0"/>
              <a:t> a separate </a:t>
            </a:r>
            <a:r>
              <a:rPr lang="de-DE" dirty="0" err="1"/>
              <a:t>language</a:t>
            </a:r>
            <a:r>
              <a:rPr lang="de-DE" dirty="0"/>
              <a:t> </a:t>
            </a:r>
            <a:r>
              <a:rPr lang="de-DE" dirty="0" err="1"/>
              <a:t>model</a:t>
            </a:r>
            <a:r>
              <a:rPr lang="de-DE" dirty="0"/>
              <a:t> </a:t>
            </a:r>
            <a:r>
              <a:rPr lang="de-DE" dirty="0" err="1"/>
              <a:t>to</a:t>
            </a:r>
            <a:r>
              <a:rPr lang="de-DE" dirty="0"/>
              <a:t> </a:t>
            </a:r>
            <a:r>
              <a:rPr lang="de-DE" dirty="0" err="1"/>
              <a:t>produce</a:t>
            </a:r>
            <a:r>
              <a:rPr lang="de-DE" dirty="0"/>
              <a:t> </a:t>
            </a:r>
            <a:r>
              <a:rPr lang="de-DE" dirty="0" err="1"/>
              <a:t>better</a:t>
            </a:r>
            <a:r>
              <a:rPr lang="de-DE" dirty="0"/>
              <a:t> </a:t>
            </a:r>
            <a:r>
              <a:rPr lang="de-DE" dirty="0" err="1"/>
              <a:t>contextual</a:t>
            </a:r>
            <a:r>
              <a:rPr lang="de-DE" dirty="0"/>
              <a:t> </a:t>
            </a:r>
            <a:r>
              <a:rPr lang="de-DE" dirty="0" err="1"/>
              <a:t>word</a:t>
            </a:r>
            <a:r>
              <a:rPr lang="de-DE" dirty="0"/>
              <a:t> </a:t>
            </a:r>
            <a:r>
              <a:rPr lang="de-DE" dirty="0" err="1"/>
              <a:t>representation</a:t>
            </a:r>
            <a:r>
              <a:rPr lang="de-DE" dirty="0"/>
              <a:t> </a:t>
            </a:r>
            <a:r>
              <a:rPr lang="de-DE" dirty="0" err="1"/>
              <a:t>has</a:t>
            </a:r>
            <a:r>
              <a:rPr lang="de-DE" dirty="0"/>
              <a:t> </a:t>
            </a:r>
            <a:r>
              <a:rPr lang="de-DE" dirty="0" err="1"/>
              <a:t>proved</a:t>
            </a:r>
            <a:r>
              <a:rPr lang="de-DE" dirty="0"/>
              <a:t> </a:t>
            </a:r>
            <a:r>
              <a:rPr lang="de-DE" dirty="0" err="1"/>
              <a:t>very</a:t>
            </a:r>
            <a:r>
              <a:rPr lang="de-DE" dirty="0"/>
              <a:t> </a:t>
            </a:r>
            <a:r>
              <a:rPr lang="de-DE" dirty="0" err="1"/>
              <a:t>successful</a:t>
            </a:r>
            <a:r>
              <a:rPr lang="de-DE" dirty="0"/>
              <a:t> in </a:t>
            </a:r>
            <a:r>
              <a:rPr lang="de-DE" dirty="0" err="1"/>
              <a:t>improving</a:t>
            </a:r>
            <a:r>
              <a:rPr lang="de-DE" dirty="0"/>
              <a:t> </a:t>
            </a:r>
            <a:r>
              <a:rPr lang="de-DE" dirty="0" err="1"/>
              <a:t>efficiency</a:t>
            </a:r>
            <a:r>
              <a:rPr lang="de-DE" dirty="0"/>
              <a:t> </a:t>
            </a:r>
            <a:r>
              <a:rPr lang="de-DE" dirty="0" err="1"/>
              <a:t>many</a:t>
            </a:r>
            <a:r>
              <a:rPr lang="de-DE" dirty="0"/>
              <a:t> NLP </a:t>
            </a:r>
            <a:r>
              <a:rPr lang="de-DE" dirty="0" err="1"/>
              <a:t>tasks</a:t>
            </a:r>
            <a:r>
              <a:rPr lang="de-DE" dirty="0"/>
              <a:t>.</a:t>
            </a:r>
          </a:p>
          <a:p>
            <a:pPr marL="0" indent="0">
              <a:buNone/>
            </a:pPr>
            <a:endParaRPr lang="de-DE" dirty="0"/>
          </a:p>
          <a:p>
            <a:endParaRPr lang="de-DE" dirty="0"/>
          </a:p>
          <a:p>
            <a:pPr marL="0" indent="0">
              <a:buNone/>
            </a:pPr>
            <a:endParaRPr lang="de-DE" dirty="0"/>
          </a:p>
        </p:txBody>
      </p:sp>
      <p:pic>
        <p:nvPicPr>
          <p:cNvPr id="5" name="Picture 4" descr="A close up of a logo&#10;&#10;Description automatically generated">
            <a:extLst>
              <a:ext uri="{FF2B5EF4-FFF2-40B4-BE49-F238E27FC236}">
                <a16:creationId xmlns:a16="http://schemas.microsoft.com/office/drawing/2014/main" id="{EB3475AA-3D62-004B-A73A-E7DA273F8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3124200"/>
            <a:ext cx="7315200" cy="3138589"/>
          </a:xfrm>
          <a:prstGeom prst="rect">
            <a:avLst/>
          </a:prstGeom>
        </p:spPr>
      </p:pic>
    </p:spTree>
    <p:extLst>
      <p:ext uri="{BB962C8B-B14F-4D97-AF65-F5344CB8AC3E}">
        <p14:creationId xmlns:p14="http://schemas.microsoft.com/office/powerpoint/2010/main" val="33299582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07D9D-61F9-7D45-B7CC-61AA0BCA4746}"/>
              </a:ext>
            </a:extLst>
          </p:cNvPr>
          <p:cNvSpPr>
            <a:spLocks noGrp="1"/>
          </p:cNvSpPr>
          <p:nvPr>
            <p:ph type="title"/>
          </p:nvPr>
        </p:nvSpPr>
        <p:spPr/>
        <p:txBody>
          <a:bodyPr/>
          <a:lstStyle/>
          <a:p>
            <a:r>
              <a:rPr lang="de-DE" dirty="0"/>
              <a:t>Transformer - Encoder</a:t>
            </a:r>
          </a:p>
        </p:txBody>
      </p:sp>
      <p:sp>
        <p:nvSpPr>
          <p:cNvPr id="3" name="Content Placeholder 2">
            <a:extLst>
              <a:ext uri="{FF2B5EF4-FFF2-40B4-BE49-F238E27FC236}">
                <a16:creationId xmlns:a16="http://schemas.microsoft.com/office/drawing/2014/main" id="{CDE4D762-A8CA-FA43-BFBD-F6A9AC7691E4}"/>
              </a:ext>
            </a:extLst>
          </p:cNvPr>
          <p:cNvSpPr>
            <a:spLocks noGrp="1"/>
          </p:cNvSpPr>
          <p:nvPr>
            <p:ph idx="1"/>
          </p:nvPr>
        </p:nvSpPr>
        <p:spPr/>
        <p:txBody>
          <a:bodyPr/>
          <a:lstStyle/>
          <a:p>
            <a:r>
              <a:rPr lang="de-DE" dirty="0"/>
              <a:t>Like </a:t>
            </a:r>
            <a:r>
              <a:rPr lang="de-DE" dirty="0" err="1"/>
              <a:t>autoencoders</a:t>
            </a:r>
            <a:r>
              <a:rPr lang="de-DE" dirty="0"/>
              <a:t>, </a:t>
            </a:r>
            <a:r>
              <a:rPr lang="de-DE" dirty="0" err="1"/>
              <a:t>transformer</a:t>
            </a:r>
            <a:r>
              <a:rPr lang="de-DE" dirty="0"/>
              <a:t> </a:t>
            </a:r>
            <a:r>
              <a:rPr lang="de-DE" dirty="0" err="1"/>
              <a:t>include</a:t>
            </a:r>
            <a:r>
              <a:rPr lang="de-DE" dirty="0"/>
              <a:t> </a:t>
            </a:r>
            <a:r>
              <a:rPr lang="de-DE" dirty="0" err="1"/>
              <a:t>encoder</a:t>
            </a:r>
            <a:r>
              <a:rPr lang="de-DE" dirty="0"/>
              <a:t> </a:t>
            </a:r>
            <a:r>
              <a:rPr lang="de-DE" dirty="0" err="1"/>
              <a:t>and</a:t>
            </a:r>
            <a:r>
              <a:rPr lang="de-DE" dirty="0"/>
              <a:t> </a:t>
            </a:r>
            <a:r>
              <a:rPr lang="de-DE" dirty="0" err="1"/>
              <a:t>decoder</a:t>
            </a:r>
            <a:r>
              <a:rPr lang="de-DE" dirty="0"/>
              <a:t> </a:t>
            </a:r>
            <a:r>
              <a:rPr lang="de-DE" dirty="0" err="1"/>
              <a:t>units</a:t>
            </a:r>
            <a:r>
              <a:rPr lang="de-DE" dirty="0"/>
              <a:t>.</a:t>
            </a:r>
          </a:p>
          <a:p>
            <a:endParaRPr lang="de-DE" dirty="0"/>
          </a:p>
          <a:p>
            <a:r>
              <a:rPr lang="de-DE" dirty="0" err="1"/>
              <a:t>Each</a:t>
            </a:r>
            <a:r>
              <a:rPr lang="de-DE" dirty="0"/>
              <a:t> Encoder </a:t>
            </a:r>
            <a:r>
              <a:rPr lang="de-DE" dirty="0" err="1"/>
              <a:t>include</a:t>
            </a:r>
            <a:r>
              <a:rPr lang="de-DE" dirty="0"/>
              <a:t> </a:t>
            </a:r>
            <a:r>
              <a:rPr lang="de-DE" dirty="0" err="1"/>
              <a:t>Self</a:t>
            </a:r>
            <a:r>
              <a:rPr lang="de-DE" dirty="0"/>
              <a:t>-attention </a:t>
            </a:r>
            <a:r>
              <a:rPr lang="de-DE" dirty="0" err="1"/>
              <a:t>network</a:t>
            </a:r>
            <a:r>
              <a:rPr lang="de-DE" dirty="0"/>
              <a:t> </a:t>
            </a:r>
            <a:r>
              <a:rPr lang="de-DE" dirty="0" err="1"/>
              <a:t>and</a:t>
            </a:r>
            <a:r>
              <a:rPr lang="de-DE" dirty="0"/>
              <a:t> </a:t>
            </a:r>
            <a:r>
              <a:rPr lang="de-DE" dirty="0" err="1"/>
              <a:t>feed</a:t>
            </a:r>
            <a:r>
              <a:rPr lang="de-DE" dirty="0"/>
              <a:t> </a:t>
            </a:r>
            <a:r>
              <a:rPr lang="de-DE" dirty="0" err="1"/>
              <a:t>forward</a:t>
            </a:r>
            <a:r>
              <a:rPr lang="de-DE" dirty="0"/>
              <a:t> </a:t>
            </a:r>
            <a:r>
              <a:rPr lang="de-DE" dirty="0" err="1"/>
              <a:t>networks</a:t>
            </a:r>
            <a:r>
              <a:rPr lang="de-DE" dirty="0"/>
              <a:t>.</a:t>
            </a:r>
          </a:p>
          <a:p>
            <a:endParaRPr lang="de-DE" dirty="0"/>
          </a:p>
          <a:p>
            <a:endParaRPr lang="de-DE" dirty="0"/>
          </a:p>
        </p:txBody>
      </p:sp>
      <p:pic>
        <p:nvPicPr>
          <p:cNvPr id="9" name="Picture 8" descr="A screenshot of a cell phone&#10;&#10;Description automatically generated">
            <a:extLst>
              <a:ext uri="{FF2B5EF4-FFF2-40B4-BE49-F238E27FC236}">
                <a16:creationId xmlns:a16="http://schemas.microsoft.com/office/drawing/2014/main" id="{CE5E7324-9952-B34A-8C81-944B97D300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004416"/>
            <a:ext cx="7075421" cy="3377334"/>
          </a:xfrm>
          <a:prstGeom prst="rect">
            <a:avLst/>
          </a:prstGeom>
        </p:spPr>
      </p:pic>
    </p:spTree>
    <p:extLst>
      <p:ext uri="{BB962C8B-B14F-4D97-AF65-F5344CB8AC3E}">
        <p14:creationId xmlns:p14="http://schemas.microsoft.com/office/powerpoint/2010/main" val="89493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07D9D-61F9-7D45-B7CC-61AA0BCA4746}"/>
              </a:ext>
            </a:extLst>
          </p:cNvPr>
          <p:cNvSpPr>
            <a:spLocks noGrp="1"/>
          </p:cNvSpPr>
          <p:nvPr>
            <p:ph type="title"/>
          </p:nvPr>
        </p:nvSpPr>
        <p:spPr/>
        <p:txBody>
          <a:bodyPr/>
          <a:lstStyle/>
          <a:p>
            <a:r>
              <a:rPr lang="de-DE" dirty="0"/>
              <a:t>Transformer - Decoder</a:t>
            </a:r>
          </a:p>
        </p:txBody>
      </p:sp>
      <p:sp>
        <p:nvSpPr>
          <p:cNvPr id="3" name="Content Placeholder 2">
            <a:extLst>
              <a:ext uri="{FF2B5EF4-FFF2-40B4-BE49-F238E27FC236}">
                <a16:creationId xmlns:a16="http://schemas.microsoft.com/office/drawing/2014/main" id="{CDE4D762-A8CA-FA43-BFBD-F6A9AC7691E4}"/>
              </a:ext>
            </a:extLst>
          </p:cNvPr>
          <p:cNvSpPr>
            <a:spLocks noGrp="1"/>
          </p:cNvSpPr>
          <p:nvPr>
            <p:ph idx="1"/>
          </p:nvPr>
        </p:nvSpPr>
        <p:spPr/>
        <p:txBody>
          <a:bodyPr/>
          <a:lstStyle/>
          <a:p>
            <a:r>
              <a:rPr lang="de-DE" dirty="0" err="1"/>
              <a:t>Each</a:t>
            </a:r>
            <a:r>
              <a:rPr lang="de-DE" dirty="0"/>
              <a:t> Decoder </a:t>
            </a:r>
            <a:r>
              <a:rPr lang="de-DE" dirty="0" err="1"/>
              <a:t>include</a:t>
            </a:r>
            <a:r>
              <a:rPr lang="de-DE" dirty="0"/>
              <a:t> </a:t>
            </a:r>
            <a:r>
              <a:rPr lang="de-DE" dirty="0" err="1"/>
              <a:t>Self</a:t>
            </a:r>
            <a:r>
              <a:rPr lang="de-DE" dirty="0"/>
              <a:t>-attention, Cross-attention </a:t>
            </a:r>
            <a:r>
              <a:rPr lang="de-DE" dirty="0" err="1"/>
              <a:t>and</a:t>
            </a:r>
            <a:r>
              <a:rPr lang="de-DE" dirty="0"/>
              <a:t> </a:t>
            </a:r>
            <a:r>
              <a:rPr lang="de-DE" dirty="0" err="1"/>
              <a:t>feed</a:t>
            </a:r>
            <a:r>
              <a:rPr lang="de-DE" dirty="0"/>
              <a:t> </a:t>
            </a:r>
            <a:r>
              <a:rPr lang="de-DE" dirty="0" err="1"/>
              <a:t>forward</a:t>
            </a:r>
            <a:r>
              <a:rPr lang="de-DE" dirty="0"/>
              <a:t> </a:t>
            </a:r>
            <a:r>
              <a:rPr lang="de-DE" dirty="0" err="1"/>
              <a:t>networks</a:t>
            </a:r>
            <a:r>
              <a:rPr lang="de-DE" dirty="0"/>
              <a:t>.</a:t>
            </a:r>
          </a:p>
          <a:p>
            <a:endParaRPr lang="de-DE" dirty="0"/>
          </a:p>
          <a:p>
            <a:endParaRPr lang="de-DE" dirty="0"/>
          </a:p>
        </p:txBody>
      </p:sp>
      <p:pic>
        <p:nvPicPr>
          <p:cNvPr id="5" name="Picture 4" descr="A screenshot of a cell phone&#10;&#10;Description automatically generated">
            <a:extLst>
              <a:ext uri="{FF2B5EF4-FFF2-40B4-BE49-F238E27FC236}">
                <a16:creationId xmlns:a16="http://schemas.microsoft.com/office/drawing/2014/main" id="{BBFD5CA0-62C9-CB4C-86CC-EEF9B6FED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906" y="2838450"/>
            <a:ext cx="5816600" cy="3543300"/>
          </a:xfrm>
          <a:prstGeom prst="rect">
            <a:avLst/>
          </a:prstGeom>
        </p:spPr>
      </p:pic>
      <p:sp>
        <p:nvSpPr>
          <p:cNvPr id="6" name="TextBox 5">
            <a:extLst>
              <a:ext uri="{FF2B5EF4-FFF2-40B4-BE49-F238E27FC236}">
                <a16:creationId xmlns:a16="http://schemas.microsoft.com/office/drawing/2014/main" id="{FCCB9E05-770A-6F4B-A88C-35276C53E0DC}"/>
              </a:ext>
            </a:extLst>
          </p:cNvPr>
          <p:cNvSpPr txBox="1"/>
          <p:nvPr/>
        </p:nvSpPr>
        <p:spPr>
          <a:xfrm>
            <a:off x="250824" y="4425434"/>
            <a:ext cx="2146742" cy="369332"/>
          </a:xfrm>
          <a:prstGeom prst="rect">
            <a:avLst/>
          </a:prstGeom>
          <a:noFill/>
        </p:spPr>
        <p:txBody>
          <a:bodyPr wrap="none" rtlCol="0">
            <a:spAutoFit/>
          </a:bodyPr>
          <a:lstStyle/>
          <a:p>
            <a:r>
              <a:rPr lang="de-DE" dirty="0"/>
              <a:t>Input </a:t>
            </a:r>
            <a:r>
              <a:rPr lang="de-DE" dirty="0" err="1"/>
              <a:t>from</a:t>
            </a:r>
            <a:r>
              <a:rPr lang="de-DE" dirty="0"/>
              <a:t> Encoder</a:t>
            </a:r>
          </a:p>
        </p:txBody>
      </p:sp>
    </p:spTree>
    <p:extLst>
      <p:ext uri="{BB962C8B-B14F-4D97-AF65-F5344CB8AC3E}">
        <p14:creationId xmlns:p14="http://schemas.microsoft.com/office/powerpoint/2010/main" val="17437374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2A5CF-CE2B-0844-ACE7-E6E5362B4034}"/>
              </a:ext>
            </a:extLst>
          </p:cNvPr>
          <p:cNvSpPr>
            <a:spLocks noGrp="1"/>
          </p:cNvSpPr>
          <p:nvPr>
            <p:ph type="title"/>
          </p:nvPr>
        </p:nvSpPr>
        <p:spPr/>
        <p:txBody>
          <a:bodyPr/>
          <a:lstStyle/>
          <a:p>
            <a:r>
              <a:rPr lang="de-DE" dirty="0"/>
              <a:t>Transformer </a:t>
            </a:r>
            <a:r>
              <a:rPr lang="de-DE" dirty="0" err="1"/>
              <a:t>Visualization</a:t>
            </a:r>
            <a:endParaRPr lang="de-DE" dirty="0"/>
          </a:p>
        </p:txBody>
      </p:sp>
      <p:pic>
        <p:nvPicPr>
          <p:cNvPr id="5" name="Content Placeholder 4" descr="A close up of a logo&#10;&#10;Description automatically generated">
            <a:extLst>
              <a:ext uri="{FF2B5EF4-FFF2-40B4-BE49-F238E27FC236}">
                <a16:creationId xmlns:a16="http://schemas.microsoft.com/office/drawing/2014/main" id="{17F9F61D-1AC6-3143-BE04-DBF05795C4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905000"/>
            <a:ext cx="6705600" cy="4127500"/>
          </a:xfrm>
        </p:spPr>
      </p:pic>
    </p:spTree>
    <p:extLst>
      <p:ext uri="{BB962C8B-B14F-4D97-AF65-F5344CB8AC3E}">
        <p14:creationId xmlns:p14="http://schemas.microsoft.com/office/powerpoint/2010/main" val="248149914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E623-7B88-924F-9474-B377C55BB888}"/>
              </a:ext>
            </a:extLst>
          </p:cNvPr>
          <p:cNvSpPr>
            <a:spLocks noGrp="1"/>
          </p:cNvSpPr>
          <p:nvPr>
            <p:ph type="title"/>
          </p:nvPr>
        </p:nvSpPr>
        <p:spPr/>
        <p:txBody>
          <a:bodyPr/>
          <a:lstStyle/>
          <a:p>
            <a:r>
              <a:rPr lang="de-DE" dirty="0"/>
              <a:t>BERT</a:t>
            </a:r>
          </a:p>
        </p:txBody>
      </p:sp>
      <p:sp>
        <p:nvSpPr>
          <p:cNvPr id="3" name="Content Placeholder 2">
            <a:extLst>
              <a:ext uri="{FF2B5EF4-FFF2-40B4-BE49-F238E27FC236}">
                <a16:creationId xmlns:a16="http://schemas.microsoft.com/office/drawing/2014/main" id="{4D6196B6-C936-B640-BADB-A74B726F3401}"/>
              </a:ext>
            </a:extLst>
          </p:cNvPr>
          <p:cNvSpPr>
            <a:spLocks noGrp="1"/>
          </p:cNvSpPr>
          <p:nvPr>
            <p:ph idx="1"/>
          </p:nvPr>
        </p:nvSpPr>
        <p:spPr/>
        <p:txBody>
          <a:bodyPr/>
          <a:lstStyle/>
          <a:p>
            <a:pPr marL="0" indent="0">
              <a:buNone/>
            </a:pPr>
            <a:r>
              <a:rPr lang="de-DE" dirty="0" err="1"/>
              <a:t>Use</a:t>
            </a:r>
            <a:r>
              <a:rPr lang="de-DE" dirty="0"/>
              <a:t> </a:t>
            </a:r>
            <a:r>
              <a:rPr lang="de-DE" dirty="0" err="1"/>
              <a:t>the</a:t>
            </a:r>
            <a:r>
              <a:rPr lang="de-DE" dirty="0"/>
              <a:t> </a:t>
            </a:r>
            <a:r>
              <a:rPr lang="de-DE" dirty="0" err="1"/>
              <a:t>transformer</a:t>
            </a:r>
            <a:r>
              <a:rPr lang="de-DE" dirty="0"/>
              <a:t> block </a:t>
            </a:r>
            <a:r>
              <a:rPr lang="de-DE" dirty="0" err="1"/>
              <a:t>to</a:t>
            </a:r>
            <a:r>
              <a:rPr lang="de-DE" dirty="0"/>
              <a:t> </a:t>
            </a:r>
            <a:r>
              <a:rPr lang="de-DE" dirty="0" err="1"/>
              <a:t>train</a:t>
            </a:r>
            <a:r>
              <a:rPr lang="de-DE" dirty="0"/>
              <a:t> a </a:t>
            </a:r>
            <a:r>
              <a:rPr lang="de-DE" dirty="0" err="1"/>
              <a:t>language</a:t>
            </a:r>
            <a:r>
              <a:rPr lang="de-DE" dirty="0"/>
              <a:t> </a:t>
            </a:r>
            <a:r>
              <a:rPr lang="de-DE" dirty="0" err="1"/>
              <a:t>model</a:t>
            </a:r>
            <a:r>
              <a:rPr lang="de-DE" dirty="0"/>
              <a:t> </a:t>
            </a:r>
            <a:r>
              <a:rPr lang="de-DE" dirty="0" err="1"/>
              <a:t>using</a:t>
            </a:r>
            <a:r>
              <a:rPr lang="de-DE" dirty="0"/>
              <a:t> a </a:t>
            </a:r>
            <a:r>
              <a:rPr lang="de-DE" dirty="0" err="1"/>
              <a:t>masking</a:t>
            </a:r>
            <a:r>
              <a:rPr lang="de-DE" dirty="0"/>
              <a:t> </a:t>
            </a:r>
            <a:r>
              <a:rPr lang="de-DE" dirty="0" err="1"/>
              <a:t>technique</a:t>
            </a:r>
            <a:r>
              <a:rPr lang="de-DE" dirty="0"/>
              <a:t> </a:t>
            </a:r>
            <a:r>
              <a:rPr lang="de-DE" dirty="0" err="1"/>
              <a:t>where</a:t>
            </a:r>
            <a:r>
              <a:rPr lang="de-DE" dirty="0"/>
              <a:t> </a:t>
            </a:r>
            <a:r>
              <a:rPr lang="de-DE" dirty="0" err="1"/>
              <a:t>the</a:t>
            </a:r>
            <a:r>
              <a:rPr lang="de-DE" dirty="0"/>
              <a:t> </a:t>
            </a:r>
            <a:r>
              <a:rPr lang="de-DE" dirty="0" err="1"/>
              <a:t>system</a:t>
            </a:r>
            <a:r>
              <a:rPr lang="de-DE" dirty="0"/>
              <a:t> </a:t>
            </a:r>
            <a:r>
              <a:rPr lang="de-DE" dirty="0" err="1"/>
              <a:t>isn’t</a:t>
            </a:r>
            <a:r>
              <a:rPr lang="de-DE" dirty="0"/>
              <a:t> </a:t>
            </a:r>
            <a:r>
              <a:rPr lang="de-DE" dirty="0" err="1"/>
              <a:t>tasked</a:t>
            </a:r>
            <a:r>
              <a:rPr lang="de-DE" dirty="0"/>
              <a:t> </a:t>
            </a:r>
            <a:r>
              <a:rPr lang="de-DE" dirty="0" err="1"/>
              <a:t>with</a:t>
            </a:r>
            <a:r>
              <a:rPr lang="de-DE" dirty="0"/>
              <a:t> </a:t>
            </a:r>
            <a:r>
              <a:rPr lang="de-DE" dirty="0" err="1"/>
              <a:t>guessing</a:t>
            </a:r>
            <a:r>
              <a:rPr lang="de-DE" dirty="0"/>
              <a:t> </a:t>
            </a:r>
            <a:r>
              <a:rPr lang="de-DE" dirty="0" err="1"/>
              <a:t>the</a:t>
            </a:r>
            <a:r>
              <a:rPr lang="de-DE" dirty="0"/>
              <a:t> </a:t>
            </a:r>
            <a:r>
              <a:rPr lang="de-DE" dirty="0" err="1"/>
              <a:t>next</a:t>
            </a:r>
            <a:r>
              <a:rPr lang="de-DE" dirty="0"/>
              <a:t> </a:t>
            </a:r>
            <a:r>
              <a:rPr lang="de-DE" dirty="0" err="1"/>
              <a:t>word</a:t>
            </a:r>
            <a:r>
              <a:rPr lang="de-DE" dirty="0"/>
              <a:t> but </a:t>
            </a:r>
            <a:r>
              <a:rPr lang="de-DE" dirty="0" err="1"/>
              <a:t>rather</a:t>
            </a:r>
            <a:r>
              <a:rPr lang="de-DE" dirty="0"/>
              <a:t> </a:t>
            </a:r>
            <a:r>
              <a:rPr lang="de-DE" dirty="0" err="1"/>
              <a:t>one</a:t>
            </a:r>
            <a:r>
              <a:rPr lang="de-DE" dirty="0"/>
              <a:t> </a:t>
            </a:r>
            <a:r>
              <a:rPr lang="de-DE" dirty="0" err="1"/>
              <a:t>of</a:t>
            </a:r>
            <a:r>
              <a:rPr lang="de-DE" dirty="0"/>
              <a:t> </a:t>
            </a:r>
            <a:r>
              <a:rPr lang="de-DE" dirty="0" err="1"/>
              <a:t>the</a:t>
            </a:r>
            <a:r>
              <a:rPr lang="de-DE" dirty="0"/>
              <a:t> </a:t>
            </a:r>
            <a:r>
              <a:rPr lang="de-DE" dirty="0" err="1"/>
              <a:t>words</a:t>
            </a:r>
            <a:r>
              <a:rPr lang="de-DE" dirty="0"/>
              <a:t> </a:t>
            </a:r>
            <a:r>
              <a:rPr lang="de-DE" dirty="0" err="1"/>
              <a:t>masked</a:t>
            </a:r>
            <a:r>
              <a:rPr lang="de-DE" dirty="0"/>
              <a:t> out in </a:t>
            </a:r>
            <a:r>
              <a:rPr lang="de-DE" dirty="0" err="1"/>
              <a:t>the</a:t>
            </a:r>
            <a:r>
              <a:rPr lang="de-DE" dirty="0"/>
              <a:t> </a:t>
            </a:r>
            <a:r>
              <a:rPr lang="de-DE" dirty="0" err="1"/>
              <a:t>sentence</a:t>
            </a:r>
            <a:r>
              <a:rPr lang="de-DE" dirty="0"/>
              <a:t>. This </a:t>
            </a:r>
            <a:r>
              <a:rPr lang="de-DE" dirty="0" err="1"/>
              <a:t>way</a:t>
            </a:r>
            <a:r>
              <a:rPr lang="de-DE" dirty="0"/>
              <a:t> </a:t>
            </a:r>
            <a:r>
              <a:rPr lang="de-DE" dirty="0" err="1"/>
              <a:t>it</a:t>
            </a:r>
            <a:r>
              <a:rPr lang="de-DE" dirty="0"/>
              <a:t> </a:t>
            </a:r>
            <a:r>
              <a:rPr lang="de-DE" dirty="0" err="1"/>
              <a:t>is</a:t>
            </a:r>
            <a:r>
              <a:rPr lang="de-DE" dirty="0"/>
              <a:t> </a:t>
            </a:r>
            <a:r>
              <a:rPr lang="de-DE" dirty="0" err="1"/>
              <a:t>able</a:t>
            </a:r>
            <a:r>
              <a:rPr lang="de-DE" dirty="0"/>
              <a:t> </a:t>
            </a:r>
            <a:r>
              <a:rPr lang="de-DE" dirty="0" err="1"/>
              <a:t>to</a:t>
            </a:r>
            <a:r>
              <a:rPr lang="de-DE" dirty="0"/>
              <a:t> </a:t>
            </a:r>
            <a:r>
              <a:rPr lang="de-DE" dirty="0" err="1"/>
              <a:t>use</a:t>
            </a:r>
            <a:r>
              <a:rPr lang="de-DE" dirty="0"/>
              <a:t> </a:t>
            </a:r>
            <a:r>
              <a:rPr lang="de-DE" dirty="0" err="1"/>
              <a:t>the</a:t>
            </a:r>
            <a:r>
              <a:rPr lang="de-DE" dirty="0"/>
              <a:t> </a:t>
            </a:r>
            <a:r>
              <a:rPr lang="de-DE" dirty="0" err="1"/>
              <a:t>entire</a:t>
            </a:r>
            <a:r>
              <a:rPr lang="de-DE" dirty="0"/>
              <a:t> </a:t>
            </a:r>
            <a:r>
              <a:rPr lang="de-DE" dirty="0" err="1"/>
              <a:t>context</a:t>
            </a:r>
            <a:r>
              <a:rPr lang="de-DE" dirty="0"/>
              <a:t> </a:t>
            </a:r>
            <a:r>
              <a:rPr lang="de-DE" dirty="0" err="1"/>
              <a:t>for</a:t>
            </a:r>
            <a:r>
              <a:rPr lang="de-DE" dirty="0"/>
              <a:t> </a:t>
            </a:r>
            <a:r>
              <a:rPr lang="de-DE" dirty="0" err="1"/>
              <a:t>prediction</a:t>
            </a:r>
            <a:r>
              <a:rPr lang="de-DE" dirty="0"/>
              <a:t> </a:t>
            </a:r>
            <a:r>
              <a:rPr lang="de-DE" dirty="0" err="1"/>
              <a:t>and</a:t>
            </a:r>
            <a:r>
              <a:rPr lang="de-DE" dirty="0"/>
              <a:t> not </a:t>
            </a:r>
            <a:r>
              <a:rPr lang="de-DE" dirty="0" err="1"/>
              <a:t>only</a:t>
            </a:r>
            <a:r>
              <a:rPr lang="de-DE" dirty="0"/>
              <a:t> </a:t>
            </a:r>
            <a:r>
              <a:rPr lang="de-DE" dirty="0" err="1"/>
              <a:t>the</a:t>
            </a:r>
            <a:r>
              <a:rPr lang="de-DE" dirty="0"/>
              <a:t> </a:t>
            </a:r>
            <a:r>
              <a:rPr lang="de-DE" dirty="0" err="1"/>
              <a:t>left</a:t>
            </a:r>
            <a:r>
              <a:rPr lang="de-DE" dirty="0"/>
              <a:t> </a:t>
            </a:r>
            <a:r>
              <a:rPr lang="de-DE" dirty="0" err="1"/>
              <a:t>context</a:t>
            </a:r>
            <a:r>
              <a:rPr lang="de-DE" dirty="0"/>
              <a:t>.</a:t>
            </a:r>
          </a:p>
          <a:p>
            <a:endParaRPr lang="de-DE" dirty="0"/>
          </a:p>
          <a:p>
            <a:endParaRPr lang="de-DE" dirty="0"/>
          </a:p>
        </p:txBody>
      </p:sp>
      <p:pic>
        <p:nvPicPr>
          <p:cNvPr id="6" name="Picture 5" descr="A screenshot of a cell phone&#10;&#10;Description automatically generated">
            <a:extLst>
              <a:ext uri="{FF2B5EF4-FFF2-40B4-BE49-F238E27FC236}">
                <a16:creationId xmlns:a16="http://schemas.microsoft.com/office/drawing/2014/main" id="{C0FD4FB2-A532-BA42-9D30-B47CFD671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987006"/>
            <a:ext cx="7391400" cy="1488257"/>
          </a:xfrm>
          <a:prstGeom prst="rect">
            <a:avLst/>
          </a:prstGeom>
        </p:spPr>
      </p:pic>
    </p:spTree>
    <p:extLst>
      <p:ext uri="{BB962C8B-B14F-4D97-AF65-F5344CB8AC3E}">
        <p14:creationId xmlns:p14="http://schemas.microsoft.com/office/powerpoint/2010/main" val="331021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A6B5D-A15A-4D44-823F-F07FB2E23ECF}"/>
              </a:ext>
            </a:extLst>
          </p:cNvPr>
          <p:cNvSpPr>
            <a:spLocks noGrp="1"/>
          </p:cNvSpPr>
          <p:nvPr>
            <p:ph type="title"/>
          </p:nvPr>
        </p:nvSpPr>
        <p:spPr/>
        <p:txBody>
          <a:bodyPr/>
          <a:lstStyle/>
          <a:p>
            <a:r>
              <a:rPr lang="de-DE" dirty="0"/>
              <a:t>BERT</a:t>
            </a:r>
          </a:p>
        </p:txBody>
      </p:sp>
      <p:pic>
        <p:nvPicPr>
          <p:cNvPr id="5" name="Content Placeholder 4" descr="A screenshot of a cell phone&#10;&#10;Description automatically generated">
            <a:extLst>
              <a:ext uri="{FF2B5EF4-FFF2-40B4-BE49-F238E27FC236}">
                <a16:creationId xmlns:a16="http://schemas.microsoft.com/office/drawing/2014/main" id="{EAB9C457-D064-1D43-8428-10AF89D07C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592263"/>
            <a:ext cx="7620000" cy="4789487"/>
          </a:xfrm>
        </p:spPr>
      </p:pic>
    </p:spTree>
    <p:extLst>
      <p:ext uri="{BB962C8B-B14F-4D97-AF65-F5344CB8AC3E}">
        <p14:creationId xmlns:p14="http://schemas.microsoft.com/office/powerpoint/2010/main" val="32116248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DAD01-A454-5745-AE34-78AD8E4CE1E9}"/>
              </a:ext>
            </a:extLst>
          </p:cNvPr>
          <p:cNvSpPr>
            <a:spLocks noGrp="1"/>
          </p:cNvSpPr>
          <p:nvPr>
            <p:ph type="title"/>
          </p:nvPr>
        </p:nvSpPr>
        <p:spPr/>
        <p:txBody>
          <a:bodyPr/>
          <a:lstStyle/>
          <a:p>
            <a:r>
              <a:rPr lang="de-DE" dirty="0" err="1"/>
              <a:t>Choose</a:t>
            </a:r>
            <a:r>
              <a:rPr lang="de-DE" dirty="0"/>
              <a:t> </a:t>
            </a:r>
            <a:r>
              <a:rPr lang="de-DE" dirty="0" err="1"/>
              <a:t>Your</a:t>
            </a:r>
            <a:r>
              <a:rPr lang="de-DE" dirty="0"/>
              <a:t> </a:t>
            </a:r>
            <a:r>
              <a:rPr lang="de-DE" dirty="0" err="1"/>
              <a:t>Token‘s</a:t>
            </a:r>
            <a:r>
              <a:rPr lang="de-DE" dirty="0"/>
              <a:t> Embedding </a:t>
            </a:r>
            <a:r>
              <a:rPr lang="de-DE" dirty="0" err="1"/>
              <a:t>Vector</a:t>
            </a:r>
            <a:r>
              <a:rPr lang="de-DE" dirty="0"/>
              <a:t> </a:t>
            </a:r>
          </a:p>
        </p:txBody>
      </p:sp>
      <p:pic>
        <p:nvPicPr>
          <p:cNvPr id="5" name="Content Placeholder 4" descr="A screenshot of a cell phone&#10;&#10;Description automatically generated">
            <a:extLst>
              <a:ext uri="{FF2B5EF4-FFF2-40B4-BE49-F238E27FC236}">
                <a16:creationId xmlns:a16="http://schemas.microsoft.com/office/drawing/2014/main" id="{73CB410A-FE0D-0A49-B245-48912D23218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567" r="8427" b="8883"/>
          <a:stretch/>
        </p:blipFill>
        <p:spPr>
          <a:xfrm>
            <a:off x="3809999" y="2003404"/>
            <a:ext cx="4903787" cy="4092595"/>
          </a:xfrm>
        </p:spPr>
      </p:pic>
      <p:sp>
        <p:nvSpPr>
          <p:cNvPr id="4" name="TextBox 3">
            <a:extLst>
              <a:ext uri="{FF2B5EF4-FFF2-40B4-BE49-F238E27FC236}">
                <a16:creationId xmlns:a16="http://schemas.microsoft.com/office/drawing/2014/main" id="{7B10291B-D148-A446-B809-5868C35F0F90}"/>
              </a:ext>
            </a:extLst>
          </p:cNvPr>
          <p:cNvSpPr txBox="1"/>
          <p:nvPr/>
        </p:nvSpPr>
        <p:spPr>
          <a:xfrm>
            <a:off x="430213" y="2229326"/>
            <a:ext cx="2998788" cy="1631216"/>
          </a:xfrm>
          <a:prstGeom prst="rect">
            <a:avLst/>
          </a:prstGeom>
          <a:noFill/>
        </p:spPr>
        <p:txBody>
          <a:bodyPr wrap="square" rtlCol="0">
            <a:spAutoFit/>
          </a:bodyPr>
          <a:lstStyle/>
          <a:p>
            <a:r>
              <a:rPr lang="de-DE" sz="2000" dirty="0">
                <a:latin typeface="+mn-lt"/>
              </a:rPr>
              <a:t>The Output </a:t>
            </a:r>
            <a:r>
              <a:rPr lang="de-DE" sz="2000" dirty="0" err="1">
                <a:latin typeface="+mn-lt"/>
              </a:rPr>
              <a:t>of</a:t>
            </a:r>
            <a:r>
              <a:rPr lang="de-DE" sz="2000" dirty="0">
                <a:latin typeface="+mn-lt"/>
              </a:rPr>
              <a:t> </a:t>
            </a:r>
            <a:r>
              <a:rPr lang="de-DE" sz="2000" dirty="0" err="1">
                <a:latin typeface="+mn-lt"/>
              </a:rPr>
              <a:t>each</a:t>
            </a:r>
            <a:r>
              <a:rPr lang="de-DE" sz="2000" dirty="0">
                <a:latin typeface="+mn-lt"/>
              </a:rPr>
              <a:t> </a:t>
            </a:r>
            <a:r>
              <a:rPr lang="de-DE" sz="2000" dirty="0" err="1">
                <a:latin typeface="+mn-lt"/>
              </a:rPr>
              <a:t>encoder</a:t>
            </a:r>
            <a:r>
              <a:rPr lang="de-DE" sz="2000" dirty="0">
                <a:latin typeface="+mn-lt"/>
              </a:rPr>
              <a:t> </a:t>
            </a:r>
            <a:r>
              <a:rPr lang="de-DE" sz="2000" dirty="0" err="1">
                <a:latin typeface="+mn-lt"/>
              </a:rPr>
              <a:t>layer</a:t>
            </a:r>
            <a:r>
              <a:rPr lang="de-DE" sz="2000" dirty="0">
                <a:latin typeface="+mn-lt"/>
              </a:rPr>
              <a:t> </a:t>
            </a:r>
            <a:r>
              <a:rPr lang="de-DE" sz="2000" dirty="0" err="1">
                <a:latin typeface="+mn-lt"/>
              </a:rPr>
              <a:t>along</a:t>
            </a:r>
            <a:r>
              <a:rPr lang="de-DE" sz="2000" dirty="0">
                <a:latin typeface="+mn-lt"/>
              </a:rPr>
              <a:t> </a:t>
            </a:r>
            <a:r>
              <a:rPr lang="de-DE" sz="2000" dirty="0" err="1">
                <a:latin typeface="+mn-lt"/>
              </a:rPr>
              <a:t>eac</a:t>
            </a:r>
            <a:r>
              <a:rPr lang="de-DE" sz="2000" dirty="0">
                <a:latin typeface="+mn-lt"/>
              </a:rPr>
              <a:t> </a:t>
            </a:r>
            <a:r>
              <a:rPr lang="de-DE" sz="2000" dirty="0" err="1">
                <a:latin typeface="+mn-lt"/>
              </a:rPr>
              <a:t>token‘s</a:t>
            </a:r>
            <a:r>
              <a:rPr lang="de-DE" sz="2000" dirty="0">
                <a:latin typeface="+mn-lt"/>
              </a:rPr>
              <a:t> </a:t>
            </a:r>
            <a:r>
              <a:rPr lang="de-DE" sz="2000" dirty="0" err="1">
                <a:latin typeface="+mn-lt"/>
              </a:rPr>
              <a:t>path</a:t>
            </a:r>
            <a:r>
              <a:rPr lang="de-DE" sz="2000" dirty="0">
                <a:latin typeface="+mn-lt"/>
              </a:rPr>
              <a:t> </a:t>
            </a:r>
            <a:r>
              <a:rPr lang="de-DE" sz="2000" dirty="0" err="1">
                <a:latin typeface="+mn-lt"/>
              </a:rPr>
              <a:t>can</a:t>
            </a:r>
            <a:r>
              <a:rPr lang="de-DE" sz="2000" dirty="0">
                <a:latin typeface="+mn-lt"/>
              </a:rPr>
              <a:t> </a:t>
            </a:r>
            <a:r>
              <a:rPr lang="de-DE" sz="2000" dirty="0" err="1">
                <a:latin typeface="+mn-lt"/>
              </a:rPr>
              <a:t>be</a:t>
            </a:r>
            <a:r>
              <a:rPr lang="de-DE" sz="2000" dirty="0">
                <a:latin typeface="+mn-lt"/>
              </a:rPr>
              <a:t> </a:t>
            </a:r>
            <a:r>
              <a:rPr lang="de-DE" sz="2000" dirty="0" err="1">
                <a:latin typeface="+mn-lt"/>
              </a:rPr>
              <a:t>used</a:t>
            </a:r>
            <a:r>
              <a:rPr lang="de-DE" sz="2000" dirty="0">
                <a:latin typeface="+mn-lt"/>
              </a:rPr>
              <a:t> </a:t>
            </a:r>
            <a:r>
              <a:rPr lang="de-DE" sz="2000" dirty="0" err="1">
                <a:latin typeface="+mn-lt"/>
              </a:rPr>
              <a:t>as</a:t>
            </a:r>
            <a:r>
              <a:rPr lang="de-DE" sz="2000" dirty="0">
                <a:latin typeface="+mn-lt"/>
              </a:rPr>
              <a:t> a </a:t>
            </a:r>
            <a:r>
              <a:rPr lang="de-DE" sz="2000" dirty="0" err="1">
                <a:latin typeface="+mn-lt"/>
              </a:rPr>
              <a:t>feature</a:t>
            </a:r>
            <a:r>
              <a:rPr lang="de-DE" sz="2000" dirty="0">
                <a:latin typeface="+mn-lt"/>
              </a:rPr>
              <a:t> </a:t>
            </a:r>
            <a:r>
              <a:rPr lang="de-DE" sz="2000" dirty="0" err="1">
                <a:latin typeface="+mn-lt"/>
              </a:rPr>
              <a:t>representing</a:t>
            </a:r>
            <a:r>
              <a:rPr lang="de-DE" sz="2000" dirty="0">
                <a:latin typeface="+mn-lt"/>
              </a:rPr>
              <a:t> </a:t>
            </a:r>
            <a:r>
              <a:rPr lang="de-DE" sz="2000" dirty="0" err="1">
                <a:latin typeface="+mn-lt"/>
              </a:rPr>
              <a:t>that</a:t>
            </a:r>
            <a:r>
              <a:rPr lang="de-DE" sz="2000" dirty="0">
                <a:latin typeface="+mn-lt"/>
              </a:rPr>
              <a:t> </a:t>
            </a:r>
            <a:r>
              <a:rPr lang="de-DE" sz="2000" dirty="0" err="1">
                <a:latin typeface="+mn-lt"/>
              </a:rPr>
              <a:t>token</a:t>
            </a:r>
            <a:r>
              <a:rPr lang="de-DE" sz="2000" dirty="0">
                <a:latin typeface="+mn-lt"/>
              </a:rPr>
              <a:t>.</a:t>
            </a:r>
          </a:p>
        </p:txBody>
      </p:sp>
    </p:spTree>
    <p:extLst>
      <p:ext uri="{BB962C8B-B14F-4D97-AF65-F5344CB8AC3E}">
        <p14:creationId xmlns:p14="http://schemas.microsoft.com/office/powerpoint/2010/main" val="8032065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83267-4C79-B740-97C4-D6070B40C2BD}"/>
              </a:ext>
            </a:extLst>
          </p:cNvPr>
          <p:cNvSpPr>
            <a:spLocks noGrp="1"/>
          </p:cNvSpPr>
          <p:nvPr>
            <p:ph type="title"/>
          </p:nvPr>
        </p:nvSpPr>
        <p:spPr/>
        <p:txBody>
          <a:bodyPr/>
          <a:lstStyle/>
          <a:p>
            <a:r>
              <a:rPr lang="de-DE" dirty="0" err="1"/>
              <a:t>Pre-trained</a:t>
            </a:r>
            <a:r>
              <a:rPr lang="de-DE" dirty="0"/>
              <a:t> Models </a:t>
            </a:r>
            <a:r>
              <a:rPr lang="de-DE" dirty="0" err="1"/>
              <a:t>layers</a:t>
            </a:r>
            <a:r>
              <a:rPr lang="de-DE" dirty="0"/>
              <a:t> </a:t>
            </a:r>
            <a:r>
              <a:rPr lang="de-DE" dirty="0" err="1"/>
              <a:t>as</a:t>
            </a:r>
            <a:r>
              <a:rPr lang="de-DE" dirty="0"/>
              <a:t> </a:t>
            </a:r>
            <a:r>
              <a:rPr lang="de-DE" dirty="0" err="1"/>
              <a:t>Sentence</a:t>
            </a:r>
            <a:r>
              <a:rPr lang="de-DE" dirty="0"/>
              <a:t> </a:t>
            </a:r>
            <a:r>
              <a:rPr lang="de-DE" dirty="0" err="1"/>
              <a:t>representation</a:t>
            </a:r>
            <a:endParaRPr lang="de-DE" dirty="0"/>
          </a:p>
        </p:txBody>
      </p:sp>
      <p:pic>
        <p:nvPicPr>
          <p:cNvPr id="5" name="Content Placeholder 4">
            <a:extLst>
              <a:ext uri="{FF2B5EF4-FFF2-40B4-BE49-F238E27FC236}">
                <a16:creationId xmlns:a16="http://schemas.microsoft.com/office/drawing/2014/main" id="{5F0E4A6D-319B-5340-8C8B-3C6B469EC7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775" y="2133600"/>
            <a:ext cx="7899400" cy="3505200"/>
          </a:xfrm>
        </p:spPr>
      </p:pic>
      <p:sp>
        <p:nvSpPr>
          <p:cNvPr id="6" name="TextBox 5">
            <a:extLst>
              <a:ext uri="{FF2B5EF4-FFF2-40B4-BE49-F238E27FC236}">
                <a16:creationId xmlns:a16="http://schemas.microsoft.com/office/drawing/2014/main" id="{D4DBFCB4-FB99-3C4F-B90B-ADC1FA5F8791}"/>
              </a:ext>
            </a:extLst>
          </p:cNvPr>
          <p:cNvSpPr txBox="1"/>
          <p:nvPr/>
        </p:nvSpPr>
        <p:spPr>
          <a:xfrm>
            <a:off x="533400" y="1573418"/>
            <a:ext cx="1829347" cy="369332"/>
          </a:xfrm>
          <a:prstGeom prst="rect">
            <a:avLst/>
          </a:prstGeom>
          <a:noFill/>
        </p:spPr>
        <p:txBody>
          <a:bodyPr wrap="none" rtlCol="0">
            <a:spAutoFit/>
          </a:bodyPr>
          <a:lstStyle/>
          <a:p>
            <a:r>
              <a:rPr lang="de-DE" dirty="0" err="1"/>
              <a:t>Assume</a:t>
            </a:r>
            <a:r>
              <a:rPr lang="de-DE" dirty="0"/>
              <a:t> </a:t>
            </a:r>
            <a:r>
              <a:rPr lang="de-DE" dirty="0" err="1"/>
              <a:t>D</a:t>
            </a:r>
            <a:r>
              <a:rPr lang="de-DE" baseline="-25000" dirty="0" err="1"/>
              <a:t>s</a:t>
            </a:r>
            <a:r>
              <a:rPr lang="de-DE" baseline="-25000" dirty="0"/>
              <a:t> </a:t>
            </a:r>
            <a:r>
              <a:rPr lang="de-DE" dirty="0"/>
              <a:t>= D</a:t>
            </a:r>
            <a:r>
              <a:rPr lang="de-DE" baseline="-25000" dirty="0"/>
              <a:t>T</a:t>
            </a:r>
            <a:endParaRPr lang="de-DE" dirty="0"/>
          </a:p>
        </p:txBody>
      </p:sp>
    </p:spTree>
    <p:extLst>
      <p:ext uri="{BB962C8B-B14F-4D97-AF65-F5344CB8AC3E}">
        <p14:creationId xmlns:p14="http://schemas.microsoft.com/office/powerpoint/2010/main" val="40149455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7F6C-66D2-8246-B270-89EB37010971}"/>
              </a:ext>
            </a:extLst>
          </p:cNvPr>
          <p:cNvSpPr>
            <a:spLocks noGrp="1"/>
          </p:cNvSpPr>
          <p:nvPr>
            <p:ph type="title"/>
          </p:nvPr>
        </p:nvSpPr>
        <p:spPr/>
        <p:txBody>
          <a:bodyPr/>
          <a:lstStyle/>
          <a:p>
            <a:r>
              <a:rPr lang="de-DE" dirty="0" err="1"/>
              <a:t>Pre-trained</a:t>
            </a:r>
            <a:r>
              <a:rPr lang="de-DE" dirty="0"/>
              <a:t> Models </a:t>
            </a:r>
            <a:r>
              <a:rPr lang="de-DE" dirty="0" err="1"/>
              <a:t>layers</a:t>
            </a:r>
            <a:r>
              <a:rPr lang="de-DE" dirty="0"/>
              <a:t> </a:t>
            </a:r>
            <a:r>
              <a:rPr lang="de-DE" dirty="0" err="1"/>
              <a:t>as</a:t>
            </a:r>
            <a:r>
              <a:rPr lang="de-DE" dirty="0"/>
              <a:t> </a:t>
            </a:r>
            <a:r>
              <a:rPr lang="de-DE" dirty="0" err="1"/>
              <a:t>Sentence</a:t>
            </a:r>
            <a:r>
              <a:rPr lang="de-DE" dirty="0"/>
              <a:t> </a:t>
            </a:r>
            <a:r>
              <a:rPr lang="de-DE" dirty="0" err="1"/>
              <a:t>representation</a:t>
            </a:r>
            <a:r>
              <a:rPr lang="de-DE" dirty="0"/>
              <a:t> </a:t>
            </a:r>
          </a:p>
        </p:txBody>
      </p:sp>
      <p:sp>
        <p:nvSpPr>
          <p:cNvPr id="3" name="Content Placeholder 2">
            <a:extLst>
              <a:ext uri="{FF2B5EF4-FFF2-40B4-BE49-F238E27FC236}">
                <a16:creationId xmlns:a16="http://schemas.microsoft.com/office/drawing/2014/main" id="{A5B45DCF-51F8-004B-A56D-6AD7376083E7}"/>
              </a:ext>
            </a:extLst>
          </p:cNvPr>
          <p:cNvSpPr>
            <a:spLocks noGrp="1"/>
          </p:cNvSpPr>
          <p:nvPr>
            <p:ph idx="1"/>
          </p:nvPr>
        </p:nvSpPr>
        <p:spPr/>
        <p:txBody>
          <a:bodyPr/>
          <a:lstStyle/>
          <a:p>
            <a:r>
              <a:rPr lang="de-DE" dirty="0" err="1"/>
              <a:t>Deep</a:t>
            </a:r>
            <a:r>
              <a:rPr lang="de-DE" dirty="0"/>
              <a:t> </a:t>
            </a:r>
            <a:r>
              <a:rPr lang="de-DE" dirty="0" err="1"/>
              <a:t>learning</a:t>
            </a:r>
            <a:r>
              <a:rPr lang="de-DE" dirty="0"/>
              <a:t> </a:t>
            </a:r>
            <a:r>
              <a:rPr lang="de-DE" dirty="0" err="1"/>
              <a:t>systems</a:t>
            </a:r>
            <a:r>
              <a:rPr lang="de-DE" dirty="0"/>
              <a:t> </a:t>
            </a:r>
            <a:r>
              <a:rPr lang="de-DE" dirty="0" err="1"/>
              <a:t>and</a:t>
            </a:r>
            <a:r>
              <a:rPr lang="de-DE" dirty="0"/>
              <a:t> </a:t>
            </a:r>
            <a:r>
              <a:rPr lang="de-DE" dirty="0" err="1"/>
              <a:t>models</a:t>
            </a:r>
            <a:r>
              <a:rPr lang="de-DE" dirty="0"/>
              <a:t> </a:t>
            </a:r>
            <a:r>
              <a:rPr lang="de-DE" dirty="0" err="1"/>
              <a:t>are</a:t>
            </a:r>
            <a:r>
              <a:rPr lang="de-DE" dirty="0"/>
              <a:t> </a:t>
            </a:r>
            <a:r>
              <a:rPr lang="de-DE" dirty="0" err="1"/>
              <a:t>layered</a:t>
            </a:r>
            <a:r>
              <a:rPr lang="de-DE" dirty="0"/>
              <a:t> </a:t>
            </a:r>
            <a:r>
              <a:rPr lang="de-DE" dirty="0" err="1"/>
              <a:t>architectures</a:t>
            </a:r>
            <a:r>
              <a:rPr lang="de-DE" dirty="0"/>
              <a:t> </a:t>
            </a:r>
            <a:r>
              <a:rPr lang="de-DE" dirty="0" err="1"/>
              <a:t>that</a:t>
            </a:r>
            <a:r>
              <a:rPr lang="de-DE" dirty="0"/>
              <a:t> </a:t>
            </a:r>
            <a:r>
              <a:rPr lang="de-DE" dirty="0" err="1"/>
              <a:t>learn</a:t>
            </a:r>
            <a:r>
              <a:rPr lang="de-DE" dirty="0"/>
              <a:t> different </a:t>
            </a:r>
            <a:r>
              <a:rPr lang="de-DE" dirty="0" err="1"/>
              <a:t>features</a:t>
            </a:r>
            <a:r>
              <a:rPr lang="de-DE" dirty="0"/>
              <a:t> at different </a:t>
            </a:r>
            <a:r>
              <a:rPr lang="de-DE" dirty="0" err="1"/>
              <a:t>layers</a:t>
            </a:r>
            <a:r>
              <a:rPr lang="de-DE" dirty="0"/>
              <a:t> (</a:t>
            </a:r>
            <a:r>
              <a:rPr lang="de-DE" dirty="0" err="1"/>
              <a:t>hierarchical</a:t>
            </a:r>
            <a:r>
              <a:rPr lang="de-DE" dirty="0"/>
              <a:t> </a:t>
            </a:r>
            <a:r>
              <a:rPr lang="de-DE" dirty="0" err="1"/>
              <a:t>representations</a:t>
            </a:r>
            <a:r>
              <a:rPr lang="de-DE" dirty="0"/>
              <a:t> </a:t>
            </a:r>
            <a:r>
              <a:rPr lang="de-DE" dirty="0" err="1"/>
              <a:t>of</a:t>
            </a:r>
            <a:r>
              <a:rPr lang="de-DE" dirty="0"/>
              <a:t> </a:t>
            </a:r>
            <a:r>
              <a:rPr lang="de-DE" dirty="0" err="1"/>
              <a:t>layered</a:t>
            </a:r>
            <a:r>
              <a:rPr lang="de-DE" dirty="0"/>
              <a:t> </a:t>
            </a:r>
            <a:r>
              <a:rPr lang="de-DE" dirty="0" err="1"/>
              <a:t>features</a:t>
            </a:r>
            <a:r>
              <a:rPr lang="de-DE" dirty="0"/>
              <a:t>). </a:t>
            </a:r>
          </a:p>
          <a:p>
            <a:endParaRPr lang="de-DE" dirty="0"/>
          </a:p>
          <a:p>
            <a:pPr marL="0" indent="0">
              <a:buNone/>
            </a:pPr>
            <a:endParaRPr lang="de-DE" dirty="0"/>
          </a:p>
          <a:p>
            <a:pPr marL="0" indent="0">
              <a:buNone/>
            </a:pPr>
            <a:r>
              <a:rPr lang="de-DE" b="1" dirty="0"/>
              <a:t>Key </a:t>
            </a:r>
            <a:r>
              <a:rPr lang="de-DE" b="1" dirty="0" err="1"/>
              <a:t>idea</a:t>
            </a:r>
            <a:r>
              <a:rPr lang="de-DE" b="1" dirty="0"/>
              <a:t> </a:t>
            </a:r>
            <a:r>
              <a:rPr lang="de-DE" dirty="0"/>
              <a:t>:  </a:t>
            </a:r>
            <a:r>
              <a:rPr lang="de-DE" dirty="0" err="1"/>
              <a:t>leverage</a:t>
            </a:r>
            <a:r>
              <a:rPr lang="de-DE" dirty="0"/>
              <a:t> </a:t>
            </a:r>
            <a:r>
              <a:rPr lang="de-DE" dirty="0" err="1"/>
              <a:t>the</a:t>
            </a:r>
            <a:r>
              <a:rPr lang="de-DE" dirty="0"/>
              <a:t> </a:t>
            </a:r>
            <a:r>
              <a:rPr lang="de-DE" dirty="0" err="1"/>
              <a:t>pre-trained</a:t>
            </a:r>
            <a:r>
              <a:rPr lang="de-DE" dirty="0"/>
              <a:t> </a:t>
            </a:r>
            <a:r>
              <a:rPr lang="de-DE" dirty="0" err="1"/>
              <a:t>model’s</a:t>
            </a:r>
            <a:r>
              <a:rPr lang="de-DE" dirty="0"/>
              <a:t> </a:t>
            </a:r>
            <a:r>
              <a:rPr lang="de-DE" dirty="0" err="1"/>
              <a:t>weighted</a:t>
            </a:r>
            <a:r>
              <a:rPr lang="de-DE" dirty="0"/>
              <a:t> </a:t>
            </a:r>
            <a:r>
              <a:rPr lang="de-DE" dirty="0" err="1"/>
              <a:t>layers</a:t>
            </a:r>
            <a:r>
              <a:rPr lang="de-DE" dirty="0"/>
              <a:t> </a:t>
            </a:r>
            <a:r>
              <a:rPr lang="de-DE" dirty="0" err="1"/>
              <a:t>to</a:t>
            </a:r>
            <a:r>
              <a:rPr lang="de-DE" dirty="0"/>
              <a:t> </a:t>
            </a:r>
            <a:r>
              <a:rPr lang="de-DE" dirty="0" err="1"/>
              <a:t>extract</a:t>
            </a:r>
            <a:r>
              <a:rPr lang="de-DE" dirty="0"/>
              <a:t> </a:t>
            </a:r>
            <a:r>
              <a:rPr lang="de-DE" dirty="0" err="1"/>
              <a:t>features</a:t>
            </a:r>
            <a:r>
              <a:rPr lang="de-DE" dirty="0"/>
              <a:t> but not </a:t>
            </a:r>
            <a:r>
              <a:rPr lang="de-DE" dirty="0" err="1"/>
              <a:t>to</a:t>
            </a:r>
            <a:r>
              <a:rPr lang="de-DE" dirty="0"/>
              <a:t> update </a:t>
            </a:r>
            <a:r>
              <a:rPr lang="de-DE" dirty="0" err="1"/>
              <a:t>the</a:t>
            </a:r>
            <a:r>
              <a:rPr lang="de-DE" dirty="0"/>
              <a:t> </a:t>
            </a:r>
            <a:r>
              <a:rPr lang="de-DE" dirty="0" err="1"/>
              <a:t>weights</a:t>
            </a:r>
            <a:r>
              <a:rPr lang="de-DE" dirty="0"/>
              <a:t> </a:t>
            </a:r>
            <a:r>
              <a:rPr lang="de-DE" dirty="0" err="1"/>
              <a:t>of</a:t>
            </a:r>
            <a:r>
              <a:rPr lang="de-DE" dirty="0"/>
              <a:t> </a:t>
            </a:r>
            <a:r>
              <a:rPr lang="de-DE" dirty="0" err="1"/>
              <a:t>the</a:t>
            </a:r>
            <a:r>
              <a:rPr lang="de-DE" dirty="0"/>
              <a:t> </a:t>
            </a:r>
            <a:r>
              <a:rPr lang="de-DE" dirty="0" err="1"/>
              <a:t>model’s</a:t>
            </a:r>
            <a:r>
              <a:rPr lang="de-DE" dirty="0"/>
              <a:t> </a:t>
            </a:r>
            <a:r>
              <a:rPr lang="de-DE" dirty="0" err="1"/>
              <a:t>layers</a:t>
            </a:r>
            <a:r>
              <a:rPr lang="de-DE" dirty="0"/>
              <a:t> </a:t>
            </a:r>
            <a:r>
              <a:rPr lang="de-DE" dirty="0" err="1"/>
              <a:t>during</a:t>
            </a:r>
            <a:r>
              <a:rPr lang="de-DE" dirty="0"/>
              <a:t> </a:t>
            </a:r>
            <a:r>
              <a:rPr lang="de-DE" dirty="0" err="1"/>
              <a:t>training</a:t>
            </a:r>
            <a:r>
              <a:rPr lang="de-DE" dirty="0"/>
              <a:t> </a:t>
            </a:r>
            <a:r>
              <a:rPr lang="de-DE" dirty="0" err="1"/>
              <a:t>with</a:t>
            </a:r>
            <a:r>
              <a:rPr lang="de-DE" dirty="0"/>
              <a:t> </a:t>
            </a:r>
            <a:r>
              <a:rPr lang="de-DE" dirty="0" err="1"/>
              <a:t>new</a:t>
            </a:r>
            <a:r>
              <a:rPr lang="de-DE" dirty="0"/>
              <a:t> </a:t>
            </a:r>
            <a:r>
              <a:rPr lang="de-DE" dirty="0" err="1"/>
              <a:t>data</a:t>
            </a:r>
            <a:r>
              <a:rPr lang="de-DE" dirty="0"/>
              <a:t> </a:t>
            </a:r>
            <a:r>
              <a:rPr lang="de-DE" dirty="0" err="1"/>
              <a:t>for</a:t>
            </a:r>
            <a:r>
              <a:rPr lang="de-DE" dirty="0"/>
              <a:t> </a:t>
            </a:r>
            <a:r>
              <a:rPr lang="de-DE" dirty="0" err="1"/>
              <a:t>the</a:t>
            </a:r>
            <a:r>
              <a:rPr lang="de-DE" dirty="0"/>
              <a:t> </a:t>
            </a:r>
            <a:r>
              <a:rPr lang="de-DE" dirty="0" err="1"/>
              <a:t>new</a:t>
            </a:r>
            <a:r>
              <a:rPr lang="de-DE" dirty="0"/>
              <a:t> </a:t>
            </a:r>
            <a:r>
              <a:rPr lang="de-DE" dirty="0" err="1"/>
              <a:t>task</a:t>
            </a:r>
            <a:r>
              <a:rPr lang="de-DE" dirty="0"/>
              <a:t>.</a:t>
            </a:r>
          </a:p>
          <a:p>
            <a:endParaRPr lang="de-DE" dirty="0"/>
          </a:p>
        </p:txBody>
      </p:sp>
    </p:spTree>
    <p:extLst>
      <p:ext uri="{BB962C8B-B14F-4D97-AF65-F5344CB8AC3E}">
        <p14:creationId xmlns:p14="http://schemas.microsoft.com/office/powerpoint/2010/main" val="293871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0F72-AF49-984D-BBE5-E01436BB21C0}"/>
              </a:ext>
            </a:extLst>
          </p:cNvPr>
          <p:cNvSpPr>
            <a:spLocks noGrp="1"/>
          </p:cNvSpPr>
          <p:nvPr>
            <p:ph type="title"/>
          </p:nvPr>
        </p:nvSpPr>
        <p:spPr/>
        <p:txBody>
          <a:bodyPr/>
          <a:lstStyle/>
          <a:p>
            <a:r>
              <a:rPr lang="de-DE" dirty="0"/>
              <a:t>Outline</a:t>
            </a:r>
          </a:p>
        </p:txBody>
      </p:sp>
      <p:sp>
        <p:nvSpPr>
          <p:cNvPr id="3" name="Rounded Rectangle 2">
            <a:extLst>
              <a:ext uri="{FF2B5EF4-FFF2-40B4-BE49-F238E27FC236}">
                <a16:creationId xmlns:a16="http://schemas.microsoft.com/office/drawing/2014/main" id="{22EDC0CF-4956-E444-9087-B68A8E1316BF}"/>
              </a:ext>
            </a:extLst>
          </p:cNvPr>
          <p:cNvSpPr/>
          <p:nvPr/>
        </p:nvSpPr>
        <p:spPr>
          <a:xfrm>
            <a:off x="3086100" y="1524000"/>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Introduction</a:t>
            </a:r>
            <a:endParaRPr lang="de-DE" b="1" dirty="0">
              <a:solidFill>
                <a:srgbClr val="000000"/>
              </a:solidFill>
            </a:endParaRPr>
          </a:p>
        </p:txBody>
      </p:sp>
      <p:cxnSp>
        <p:nvCxnSpPr>
          <p:cNvPr id="21" name="Straight Arrow Connector 20">
            <a:extLst>
              <a:ext uri="{FF2B5EF4-FFF2-40B4-BE49-F238E27FC236}">
                <a16:creationId xmlns:a16="http://schemas.microsoft.com/office/drawing/2014/main" id="{F8745245-0A86-514E-87AD-6A206003081F}"/>
              </a:ext>
            </a:extLst>
          </p:cNvPr>
          <p:cNvCxnSpPr>
            <a:cxnSpLocks/>
            <a:stCxn id="3" idx="2"/>
            <a:endCxn id="22" idx="0"/>
          </p:cNvCxnSpPr>
          <p:nvPr/>
        </p:nvCxnSpPr>
        <p:spPr>
          <a:xfrm>
            <a:off x="4572000" y="1981200"/>
            <a:ext cx="0" cy="366798"/>
          </a:xfrm>
          <a:prstGeom prst="straightConnector1">
            <a:avLst/>
          </a:prstGeom>
          <a:ln w="412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Rounded Rectangle 21">
            <a:extLst>
              <a:ext uri="{FF2B5EF4-FFF2-40B4-BE49-F238E27FC236}">
                <a16:creationId xmlns:a16="http://schemas.microsoft.com/office/drawing/2014/main" id="{CE63849A-50FD-C54D-BD2F-27A30F1B508F}"/>
              </a:ext>
            </a:extLst>
          </p:cNvPr>
          <p:cNvSpPr/>
          <p:nvPr/>
        </p:nvSpPr>
        <p:spPr>
          <a:xfrm>
            <a:off x="3086100" y="2347998"/>
            <a:ext cx="2971800" cy="57128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Measure</a:t>
            </a:r>
            <a:r>
              <a:rPr lang="de-DE" b="1" dirty="0">
                <a:solidFill>
                  <a:srgbClr val="000000"/>
                </a:solidFill>
              </a:rPr>
              <a:t> </a:t>
            </a:r>
            <a:r>
              <a:rPr lang="de-DE" b="1" dirty="0" err="1">
                <a:solidFill>
                  <a:srgbClr val="000000"/>
                </a:solidFill>
              </a:rPr>
              <a:t>of</a:t>
            </a:r>
            <a:r>
              <a:rPr lang="de-DE" b="1" dirty="0">
                <a:solidFill>
                  <a:srgbClr val="000000"/>
                </a:solidFill>
              </a:rPr>
              <a:t> Text </a:t>
            </a:r>
            <a:r>
              <a:rPr lang="de-DE" b="1" dirty="0" err="1">
                <a:solidFill>
                  <a:srgbClr val="000000"/>
                </a:solidFill>
              </a:rPr>
              <a:t>Similarity</a:t>
            </a:r>
            <a:endParaRPr lang="de-DE" b="1" dirty="0">
              <a:solidFill>
                <a:srgbClr val="000000"/>
              </a:solidFill>
            </a:endParaRPr>
          </a:p>
        </p:txBody>
      </p:sp>
      <p:cxnSp>
        <p:nvCxnSpPr>
          <p:cNvPr id="23" name="Straight Arrow Connector 22">
            <a:extLst>
              <a:ext uri="{FF2B5EF4-FFF2-40B4-BE49-F238E27FC236}">
                <a16:creationId xmlns:a16="http://schemas.microsoft.com/office/drawing/2014/main" id="{0C37530F-429D-7C45-856E-24474901C9B0}"/>
              </a:ext>
            </a:extLst>
          </p:cNvPr>
          <p:cNvCxnSpPr>
            <a:cxnSpLocks/>
            <a:stCxn id="22" idx="2"/>
            <a:endCxn id="24" idx="0"/>
          </p:cNvCxnSpPr>
          <p:nvPr/>
        </p:nvCxnSpPr>
        <p:spPr>
          <a:xfrm flipH="1">
            <a:off x="4571989" y="2919278"/>
            <a:ext cx="11" cy="26767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9ED29C-9DE8-F347-994C-D780766BCB68}"/>
              </a:ext>
            </a:extLst>
          </p:cNvPr>
          <p:cNvSpPr/>
          <p:nvPr/>
        </p:nvSpPr>
        <p:spPr>
          <a:xfrm>
            <a:off x="3086089" y="3186951"/>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Evaluation</a:t>
            </a:r>
          </a:p>
        </p:txBody>
      </p:sp>
      <p:cxnSp>
        <p:nvCxnSpPr>
          <p:cNvPr id="33" name="Straight Arrow Connector 22">
            <a:extLst>
              <a:ext uri="{FF2B5EF4-FFF2-40B4-BE49-F238E27FC236}">
                <a16:creationId xmlns:a16="http://schemas.microsoft.com/office/drawing/2014/main" id="{5D220A99-D524-A245-A5A6-D99D63AE727B}"/>
              </a:ext>
            </a:extLst>
          </p:cNvPr>
          <p:cNvCxnSpPr>
            <a:cxnSpLocks/>
            <a:stCxn id="24" idx="2"/>
            <a:endCxn id="34" idx="0"/>
          </p:cNvCxnSpPr>
          <p:nvPr/>
        </p:nvCxnSpPr>
        <p:spPr>
          <a:xfrm>
            <a:off x="4571989" y="3644151"/>
            <a:ext cx="11" cy="22513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Rounded Rectangle 33">
            <a:extLst>
              <a:ext uri="{FF2B5EF4-FFF2-40B4-BE49-F238E27FC236}">
                <a16:creationId xmlns:a16="http://schemas.microsoft.com/office/drawing/2014/main" id="{FFDE76A1-ED91-E941-AD90-D8070F116D79}"/>
              </a:ext>
            </a:extLst>
          </p:cNvPr>
          <p:cNvSpPr/>
          <p:nvPr/>
        </p:nvSpPr>
        <p:spPr>
          <a:xfrm>
            <a:off x="3086100" y="3869287"/>
            <a:ext cx="2971800" cy="52985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Compositional</a:t>
            </a:r>
            <a:r>
              <a:rPr lang="de-DE" b="1" dirty="0">
                <a:solidFill>
                  <a:srgbClr val="000000"/>
                </a:solidFill>
              </a:rPr>
              <a:t> </a:t>
            </a:r>
            <a:r>
              <a:rPr lang="de-DE" b="1" dirty="0" err="1">
                <a:solidFill>
                  <a:srgbClr val="000000"/>
                </a:solidFill>
              </a:rPr>
              <a:t>Approaches</a:t>
            </a:r>
            <a:endParaRPr lang="de-DE" b="1" dirty="0">
              <a:solidFill>
                <a:srgbClr val="000000"/>
              </a:solidFill>
            </a:endParaRPr>
          </a:p>
        </p:txBody>
      </p:sp>
      <p:cxnSp>
        <p:nvCxnSpPr>
          <p:cNvPr id="41" name="Straight Arrow Connector 22">
            <a:extLst>
              <a:ext uri="{FF2B5EF4-FFF2-40B4-BE49-F238E27FC236}">
                <a16:creationId xmlns:a16="http://schemas.microsoft.com/office/drawing/2014/main" id="{7EC15E6D-9144-B445-83C0-BCEE34A4FCF8}"/>
              </a:ext>
            </a:extLst>
          </p:cNvPr>
          <p:cNvCxnSpPr>
            <a:cxnSpLocks/>
            <a:stCxn id="34" idx="2"/>
            <a:endCxn id="42" idx="0"/>
          </p:cNvCxnSpPr>
          <p:nvPr/>
        </p:nvCxnSpPr>
        <p:spPr>
          <a:xfrm flipH="1">
            <a:off x="4571989" y="4399137"/>
            <a:ext cx="11" cy="30910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Rounded Rectangle 41">
            <a:extLst>
              <a:ext uri="{FF2B5EF4-FFF2-40B4-BE49-F238E27FC236}">
                <a16:creationId xmlns:a16="http://schemas.microsoft.com/office/drawing/2014/main" id="{BD7DCC08-A60C-9F4D-99F9-82F32645E0F2}"/>
              </a:ext>
            </a:extLst>
          </p:cNvPr>
          <p:cNvSpPr/>
          <p:nvPr/>
        </p:nvSpPr>
        <p:spPr>
          <a:xfrm>
            <a:off x="3086089" y="4708240"/>
            <a:ext cx="2971800" cy="576242"/>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Non-</a:t>
            </a:r>
            <a:r>
              <a:rPr lang="de-DE" b="1" dirty="0" err="1">
                <a:solidFill>
                  <a:srgbClr val="000000"/>
                </a:solidFill>
              </a:rPr>
              <a:t>compositional</a:t>
            </a:r>
            <a:r>
              <a:rPr lang="de-DE" b="1" dirty="0">
                <a:solidFill>
                  <a:srgbClr val="000000"/>
                </a:solidFill>
              </a:rPr>
              <a:t> </a:t>
            </a:r>
            <a:r>
              <a:rPr lang="de-DE" b="1" dirty="0" err="1">
                <a:solidFill>
                  <a:srgbClr val="000000"/>
                </a:solidFill>
              </a:rPr>
              <a:t>Approaches</a:t>
            </a:r>
            <a:endParaRPr lang="de-DE" b="1" dirty="0">
              <a:solidFill>
                <a:srgbClr val="000000"/>
              </a:solidFill>
            </a:endParaRPr>
          </a:p>
        </p:txBody>
      </p:sp>
      <p:cxnSp>
        <p:nvCxnSpPr>
          <p:cNvPr id="47" name="Straight Arrow Connector 22">
            <a:extLst>
              <a:ext uri="{FF2B5EF4-FFF2-40B4-BE49-F238E27FC236}">
                <a16:creationId xmlns:a16="http://schemas.microsoft.com/office/drawing/2014/main" id="{6F3310E7-9729-974F-BF98-3A5A24329192}"/>
              </a:ext>
            </a:extLst>
          </p:cNvPr>
          <p:cNvCxnSpPr>
            <a:cxnSpLocks/>
            <a:stCxn id="42" idx="2"/>
            <a:endCxn id="48" idx="0"/>
          </p:cNvCxnSpPr>
          <p:nvPr/>
        </p:nvCxnSpPr>
        <p:spPr>
          <a:xfrm>
            <a:off x="4571989" y="5284482"/>
            <a:ext cx="0" cy="45720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8" name="Rounded Rectangle 47">
            <a:extLst>
              <a:ext uri="{FF2B5EF4-FFF2-40B4-BE49-F238E27FC236}">
                <a16:creationId xmlns:a16="http://schemas.microsoft.com/office/drawing/2014/main" id="{3B763898-1027-C04F-9E05-2FD4AE0E99FD}"/>
              </a:ext>
            </a:extLst>
          </p:cNvPr>
          <p:cNvSpPr/>
          <p:nvPr/>
        </p:nvSpPr>
        <p:spPr>
          <a:xfrm>
            <a:off x="3086089" y="5741682"/>
            <a:ext cx="2971800" cy="4572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bg1"/>
                </a:solidFill>
              </a:rPr>
              <a:t>Overview</a:t>
            </a:r>
            <a:endParaRPr lang="de-DE" b="1" dirty="0">
              <a:solidFill>
                <a:schemeClr val="bg1"/>
              </a:solidFill>
            </a:endParaRPr>
          </a:p>
        </p:txBody>
      </p:sp>
      <p:cxnSp>
        <p:nvCxnSpPr>
          <p:cNvPr id="70" name="Straight Arrow Connector 69">
            <a:extLst>
              <a:ext uri="{FF2B5EF4-FFF2-40B4-BE49-F238E27FC236}">
                <a16:creationId xmlns:a16="http://schemas.microsoft.com/office/drawing/2014/main" id="{02F75281-4536-B54D-AA34-E1795EE846B5}"/>
              </a:ext>
            </a:extLst>
          </p:cNvPr>
          <p:cNvCxnSpPr>
            <a:cxnSpLocks/>
            <a:stCxn id="34" idx="1"/>
            <a:endCxn id="73" idx="3"/>
          </p:cNvCxnSpPr>
          <p:nvPr/>
        </p:nvCxnSpPr>
        <p:spPr>
          <a:xfrm flipH="1" flipV="1">
            <a:off x="2458710" y="2672930"/>
            <a:ext cx="627390" cy="1461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6B282CB-42EF-E54A-8D70-27788304E72A}"/>
              </a:ext>
            </a:extLst>
          </p:cNvPr>
          <p:cNvCxnSpPr>
            <a:cxnSpLocks/>
            <a:stCxn id="42" idx="3"/>
            <a:endCxn id="76" idx="1"/>
          </p:cNvCxnSpPr>
          <p:nvPr/>
        </p:nvCxnSpPr>
        <p:spPr>
          <a:xfrm flipV="1">
            <a:off x="6057889" y="2594473"/>
            <a:ext cx="765161" cy="24018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3DAC94CA-4ED9-0049-80DD-B19174412F34}"/>
              </a:ext>
            </a:extLst>
          </p:cNvPr>
          <p:cNvSpPr/>
          <p:nvPr/>
        </p:nvSpPr>
        <p:spPr>
          <a:xfrm>
            <a:off x="324608" y="2426581"/>
            <a:ext cx="2134102" cy="492697"/>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Comparison Based</a:t>
            </a:r>
          </a:p>
        </p:txBody>
      </p:sp>
      <p:sp>
        <p:nvSpPr>
          <p:cNvPr id="74" name="Rounded Rectangle 73">
            <a:extLst>
              <a:ext uri="{FF2B5EF4-FFF2-40B4-BE49-F238E27FC236}">
                <a16:creationId xmlns:a16="http://schemas.microsoft.com/office/drawing/2014/main" id="{CD66B665-C3D4-D849-A3DE-295C6D7B845A}"/>
              </a:ext>
            </a:extLst>
          </p:cNvPr>
          <p:cNvSpPr/>
          <p:nvPr/>
        </p:nvSpPr>
        <p:spPr>
          <a:xfrm>
            <a:off x="342656" y="3442856"/>
            <a:ext cx="2134102" cy="58152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Knowledge Based</a:t>
            </a:r>
          </a:p>
        </p:txBody>
      </p:sp>
      <p:sp>
        <p:nvSpPr>
          <p:cNvPr id="75" name="Rounded Rectangle 74">
            <a:extLst>
              <a:ext uri="{FF2B5EF4-FFF2-40B4-BE49-F238E27FC236}">
                <a16:creationId xmlns:a16="http://schemas.microsoft.com/office/drawing/2014/main" id="{1ADE76A8-F92C-0846-A021-96A40F6043C1}"/>
              </a:ext>
            </a:extLst>
          </p:cNvPr>
          <p:cNvSpPr/>
          <p:nvPr/>
        </p:nvSpPr>
        <p:spPr>
          <a:xfrm>
            <a:off x="351257" y="4592228"/>
            <a:ext cx="2134102" cy="533401"/>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Distributional Based</a:t>
            </a:r>
          </a:p>
        </p:txBody>
      </p:sp>
      <p:sp>
        <p:nvSpPr>
          <p:cNvPr id="76" name="Rounded Rectangle 75">
            <a:extLst>
              <a:ext uri="{FF2B5EF4-FFF2-40B4-BE49-F238E27FC236}">
                <a16:creationId xmlns:a16="http://schemas.microsoft.com/office/drawing/2014/main" id="{8CE497BC-5159-E542-8C08-CF569EC064A6}"/>
              </a:ext>
            </a:extLst>
          </p:cNvPr>
          <p:cNvSpPr/>
          <p:nvPr/>
        </p:nvSpPr>
        <p:spPr>
          <a:xfrm>
            <a:off x="6823050" y="2332574"/>
            <a:ext cx="2119050" cy="523798"/>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Syntactical Based</a:t>
            </a:r>
          </a:p>
        </p:txBody>
      </p:sp>
      <p:sp>
        <p:nvSpPr>
          <p:cNvPr id="77" name="Rounded Rectangle 76">
            <a:extLst>
              <a:ext uri="{FF2B5EF4-FFF2-40B4-BE49-F238E27FC236}">
                <a16:creationId xmlns:a16="http://schemas.microsoft.com/office/drawing/2014/main" id="{B81B4183-6122-BA4D-9409-C55CA557D357}"/>
              </a:ext>
            </a:extLst>
          </p:cNvPr>
          <p:cNvSpPr/>
          <p:nvPr/>
        </p:nvSpPr>
        <p:spPr>
          <a:xfrm>
            <a:off x="6823049" y="3118271"/>
            <a:ext cx="2119051" cy="852946"/>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Latent </a:t>
            </a:r>
            <a:r>
              <a:rPr lang="de-DE" b="1" dirty="0" err="1">
                <a:solidFill>
                  <a:srgbClr val="000000"/>
                </a:solidFill>
              </a:rPr>
              <a:t>Semantical</a:t>
            </a:r>
            <a:r>
              <a:rPr lang="de-DE" b="1" dirty="0">
                <a:solidFill>
                  <a:srgbClr val="000000"/>
                </a:solidFill>
              </a:rPr>
              <a:t> </a:t>
            </a:r>
            <a:r>
              <a:rPr lang="de-DE" b="1" dirty="0" err="1">
                <a:solidFill>
                  <a:srgbClr val="000000"/>
                </a:solidFill>
              </a:rPr>
              <a:t>Based</a:t>
            </a:r>
            <a:endParaRPr lang="de-DE" b="1" dirty="0">
              <a:solidFill>
                <a:srgbClr val="000000"/>
              </a:solidFill>
            </a:endParaRPr>
          </a:p>
        </p:txBody>
      </p:sp>
      <p:sp>
        <p:nvSpPr>
          <p:cNvPr id="78" name="Rounded Rectangle 77">
            <a:extLst>
              <a:ext uri="{FF2B5EF4-FFF2-40B4-BE49-F238E27FC236}">
                <a16:creationId xmlns:a16="http://schemas.microsoft.com/office/drawing/2014/main" id="{EC4CF096-4C28-194A-9257-E64615CE9ACC}"/>
              </a:ext>
            </a:extLst>
          </p:cNvPr>
          <p:cNvSpPr/>
          <p:nvPr/>
        </p:nvSpPr>
        <p:spPr>
          <a:xfrm>
            <a:off x="6828821" y="4259338"/>
            <a:ext cx="2113279" cy="536685"/>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Distributional Based</a:t>
            </a:r>
          </a:p>
        </p:txBody>
      </p:sp>
      <p:sp>
        <p:nvSpPr>
          <p:cNvPr id="79" name="Rounded Rectangle 78">
            <a:extLst>
              <a:ext uri="{FF2B5EF4-FFF2-40B4-BE49-F238E27FC236}">
                <a16:creationId xmlns:a16="http://schemas.microsoft.com/office/drawing/2014/main" id="{2320BB12-849B-5A46-AC02-A11999CA0DFA}"/>
              </a:ext>
            </a:extLst>
          </p:cNvPr>
          <p:cNvSpPr/>
          <p:nvPr/>
        </p:nvSpPr>
        <p:spPr>
          <a:xfrm>
            <a:off x="6828822" y="5086665"/>
            <a:ext cx="2155145" cy="574404"/>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Contextual Based</a:t>
            </a:r>
          </a:p>
        </p:txBody>
      </p:sp>
      <p:cxnSp>
        <p:nvCxnSpPr>
          <p:cNvPr id="83" name="Straight Arrow Connector 82">
            <a:extLst>
              <a:ext uri="{FF2B5EF4-FFF2-40B4-BE49-F238E27FC236}">
                <a16:creationId xmlns:a16="http://schemas.microsoft.com/office/drawing/2014/main" id="{9EFCEF26-DB9D-794E-BF75-FB799EE2E012}"/>
              </a:ext>
            </a:extLst>
          </p:cNvPr>
          <p:cNvCxnSpPr>
            <a:cxnSpLocks/>
            <a:stCxn id="34" idx="1"/>
            <a:endCxn id="74" idx="3"/>
          </p:cNvCxnSpPr>
          <p:nvPr/>
        </p:nvCxnSpPr>
        <p:spPr>
          <a:xfrm flipH="1" flipV="1">
            <a:off x="2476758" y="3733616"/>
            <a:ext cx="609342" cy="4005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0109A79-C4F5-BE4B-8E7B-940791B3184B}"/>
              </a:ext>
            </a:extLst>
          </p:cNvPr>
          <p:cNvCxnSpPr>
            <a:cxnSpLocks/>
            <a:stCxn id="34" idx="1"/>
            <a:endCxn id="75" idx="3"/>
          </p:cNvCxnSpPr>
          <p:nvPr/>
        </p:nvCxnSpPr>
        <p:spPr>
          <a:xfrm flipH="1">
            <a:off x="2485359" y="4134212"/>
            <a:ext cx="600741" cy="7247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344FB08-36E7-AB49-80E4-66CB2BFB41BB}"/>
              </a:ext>
            </a:extLst>
          </p:cNvPr>
          <p:cNvCxnSpPr>
            <a:cxnSpLocks/>
            <a:stCxn id="42" idx="3"/>
            <a:endCxn id="77" idx="1"/>
          </p:cNvCxnSpPr>
          <p:nvPr/>
        </p:nvCxnSpPr>
        <p:spPr>
          <a:xfrm flipV="1">
            <a:off x="6057889" y="3544744"/>
            <a:ext cx="765160" cy="14516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C129754-28C6-1C49-834C-160AED640779}"/>
              </a:ext>
            </a:extLst>
          </p:cNvPr>
          <p:cNvCxnSpPr>
            <a:cxnSpLocks/>
            <a:stCxn id="42" idx="3"/>
            <a:endCxn id="78" idx="1"/>
          </p:cNvCxnSpPr>
          <p:nvPr/>
        </p:nvCxnSpPr>
        <p:spPr>
          <a:xfrm flipV="1">
            <a:off x="6057889" y="4527681"/>
            <a:ext cx="770932" cy="4686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30A326C-30E8-5744-988B-BC09DAA192AE}"/>
              </a:ext>
            </a:extLst>
          </p:cNvPr>
          <p:cNvCxnSpPr>
            <a:cxnSpLocks/>
            <a:stCxn id="42" idx="3"/>
            <a:endCxn id="79" idx="1"/>
          </p:cNvCxnSpPr>
          <p:nvPr/>
        </p:nvCxnSpPr>
        <p:spPr>
          <a:xfrm>
            <a:off x="6057889" y="4996361"/>
            <a:ext cx="770933" cy="377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300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0F72-AF49-984D-BBE5-E01436BB21C0}"/>
              </a:ext>
            </a:extLst>
          </p:cNvPr>
          <p:cNvSpPr>
            <a:spLocks noGrp="1"/>
          </p:cNvSpPr>
          <p:nvPr>
            <p:ph type="title"/>
          </p:nvPr>
        </p:nvSpPr>
        <p:spPr/>
        <p:txBody>
          <a:bodyPr/>
          <a:lstStyle/>
          <a:p>
            <a:r>
              <a:rPr lang="de-DE" dirty="0"/>
              <a:t>Outline</a:t>
            </a:r>
          </a:p>
        </p:txBody>
      </p:sp>
      <p:sp>
        <p:nvSpPr>
          <p:cNvPr id="3" name="Rounded Rectangle 2">
            <a:extLst>
              <a:ext uri="{FF2B5EF4-FFF2-40B4-BE49-F238E27FC236}">
                <a16:creationId xmlns:a16="http://schemas.microsoft.com/office/drawing/2014/main" id="{22EDC0CF-4956-E444-9087-B68A8E1316BF}"/>
              </a:ext>
            </a:extLst>
          </p:cNvPr>
          <p:cNvSpPr/>
          <p:nvPr/>
        </p:nvSpPr>
        <p:spPr>
          <a:xfrm>
            <a:off x="2923172" y="1541045"/>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Introduction</a:t>
            </a:r>
            <a:endParaRPr lang="de-DE" b="1" dirty="0">
              <a:solidFill>
                <a:srgbClr val="000000"/>
              </a:solidFill>
            </a:endParaRPr>
          </a:p>
        </p:txBody>
      </p:sp>
      <p:cxnSp>
        <p:nvCxnSpPr>
          <p:cNvPr id="21" name="Straight Arrow Connector 20">
            <a:extLst>
              <a:ext uri="{FF2B5EF4-FFF2-40B4-BE49-F238E27FC236}">
                <a16:creationId xmlns:a16="http://schemas.microsoft.com/office/drawing/2014/main" id="{F8745245-0A86-514E-87AD-6A206003081F}"/>
              </a:ext>
            </a:extLst>
          </p:cNvPr>
          <p:cNvCxnSpPr>
            <a:cxnSpLocks/>
            <a:stCxn id="3" idx="2"/>
            <a:endCxn id="22" idx="0"/>
          </p:cNvCxnSpPr>
          <p:nvPr/>
        </p:nvCxnSpPr>
        <p:spPr>
          <a:xfrm>
            <a:off x="4409072" y="1998245"/>
            <a:ext cx="0" cy="366798"/>
          </a:xfrm>
          <a:prstGeom prst="straightConnector1">
            <a:avLst/>
          </a:prstGeom>
          <a:ln w="412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Rounded Rectangle 21">
            <a:extLst>
              <a:ext uri="{FF2B5EF4-FFF2-40B4-BE49-F238E27FC236}">
                <a16:creationId xmlns:a16="http://schemas.microsoft.com/office/drawing/2014/main" id="{CE63849A-50FD-C54D-BD2F-27A30F1B508F}"/>
              </a:ext>
            </a:extLst>
          </p:cNvPr>
          <p:cNvSpPr/>
          <p:nvPr/>
        </p:nvSpPr>
        <p:spPr>
          <a:xfrm>
            <a:off x="2923172" y="2365043"/>
            <a:ext cx="2971800" cy="57128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bg1"/>
                </a:solidFill>
              </a:rPr>
              <a:t>Measure</a:t>
            </a:r>
            <a:r>
              <a:rPr lang="de-DE" b="1" dirty="0">
                <a:solidFill>
                  <a:schemeClr val="bg1"/>
                </a:solidFill>
              </a:rPr>
              <a:t> </a:t>
            </a:r>
            <a:r>
              <a:rPr lang="de-DE" b="1" dirty="0" err="1">
                <a:solidFill>
                  <a:schemeClr val="bg1"/>
                </a:solidFill>
              </a:rPr>
              <a:t>of</a:t>
            </a:r>
            <a:r>
              <a:rPr lang="de-DE" b="1" dirty="0">
                <a:solidFill>
                  <a:schemeClr val="bg1"/>
                </a:solidFill>
              </a:rPr>
              <a:t> Text </a:t>
            </a:r>
            <a:r>
              <a:rPr lang="de-DE" b="1" dirty="0" err="1">
                <a:solidFill>
                  <a:schemeClr val="bg1"/>
                </a:solidFill>
              </a:rPr>
              <a:t>Similarity</a:t>
            </a:r>
            <a:endParaRPr lang="de-DE" b="1" dirty="0">
              <a:solidFill>
                <a:schemeClr val="bg1"/>
              </a:solidFill>
            </a:endParaRPr>
          </a:p>
        </p:txBody>
      </p:sp>
      <p:cxnSp>
        <p:nvCxnSpPr>
          <p:cNvPr id="23" name="Straight Arrow Connector 22">
            <a:extLst>
              <a:ext uri="{FF2B5EF4-FFF2-40B4-BE49-F238E27FC236}">
                <a16:creationId xmlns:a16="http://schemas.microsoft.com/office/drawing/2014/main" id="{0C37530F-429D-7C45-856E-24474901C9B0}"/>
              </a:ext>
            </a:extLst>
          </p:cNvPr>
          <p:cNvCxnSpPr>
            <a:cxnSpLocks/>
            <a:stCxn id="22" idx="2"/>
            <a:endCxn id="24" idx="0"/>
          </p:cNvCxnSpPr>
          <p:nvPr/>
        </p:nvCxnSpPr>
        <p:spPr>
          <a:xfrm flipH="1">
            <a:off x="4409061" y="2936323"/>
            <a:ext cx="11" cy="26767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9ED29C-9DE8-F347-994C-D780766BCB68}"/>
              </a:ext>
            </a:extLst>
          </p:cNvPr>
          <p:cNvSpPr/>
          <p:nvPr/>
        </p:nvSpPr>
        <p:spPr>
          <a:xfrm>
            <a:off x="2923161" y="3203996"/>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Evaluation</a:t>
            </a:r>
          </a:p>
        </p:txBody>
      </p:sp>
      <p:cxnSp>
        <p:nvCxnSpPr>
          <p:cNvPr id="33" name="Straight Arrow Connector 22">
            <a:extLst>
              <a:ext uri="{FF2B5EF4-FFF2-40B4-BE49-F238E27FC236}">
                <a16:creationId xmlns:a16="http://schemas.microsoft.com/office/drawing/2014/main" id="{5D220A99-D524-A245-A5A6-D99D63AE727B}"/>
              </a:ext>
            </a:extLst>
          </p:cNvPr>
          <p:cNvCxnSpPr>
            <a:cxnSpLocks/>
            <a:stCxn id="24" idx="2"/>
            <a:endCxn id="34" idx="0"/>
          </p:cNvCxnSpPr>
          <p:nvPr/>
        </p:nvCxnSpPr>
        <p:spPr>
          <a:xfrm>
            <a:off x="4409061" y="3661196"/>
            <a:ext cx="11" cy="22513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Rounded Rectangle 33">
            <a:extLst>
              <a:ext uri="{FF2B5EF4-FFF2-40B4-BE49-F238E27FC236}">
                <a16:creationId xmlns:a16="http://schemas.microsoft.com/office/drawing/2014/main" id="{FFDE76A1-ED91-E941-AD90-D8070F116D79}"/>
              </a:ext>
            </a:extLst>
          </p:cNvPr>
          <p:cNvSpPr/>
          <p:nvPr/>
        </p:nvSpPr>
        <p:spPr>
          <a:xfrm>
            <a:off x="2923172" y="3886332"/>
            <a:ext cx="2971800" cy="52985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Compositional</a:t>
            </a:r>
            <a:r>
              <a:rPr lang="de-DE" b="1" dirty="0">
                <a:solidFill>
                  <a:srgbClr val="000000"/>
                </a:solidFill>
              </a:rPr>
              <a:t> </a:t>
            </a:r>
            <a:r>
              <a:rPr lang="de-DE" b="1" dirty="0" err="1">
                <a:solidFill>
                  <a:srgbClr val="000000"/>
                </a:solidFill>
              </a:rPr>
              <a:t>Approaches</a:t>
            </a:r>
            <a:endParaRPr lang="de-DE" b="1" dirty="0">
              <a:solidFill>
                <a:srgbClr val="000000"/>
              </a:solidFill>
            </a:endParaRPr>
          </a:p>
        </p:txBody>
      </p:sp>
      <p:cxnSp>
        <p:nvCxnSpPr>
          <p:cNvPr id="41" name="Straight Arrow Connector 22">
            <a:extLst>
              <a:ext uri="{FF2B5EF4-FFF2-40B4-BE49-F238E27FC236}">
                <a16:creationId xmlns:a16="http://schemas.microsoft.com/office/drawing/2014/main" id="{7EC15E6D-9144-B445-83C0-BCEE34A4FCF8}"/>
              </a:ext>
            </a:extLst>
          </p:cNvPr>
          <p:cNvCxnSpPr>
            <a:cxnSpLocks/>
            <a:stCxn id="34" idx="2"/>
            <a:endCxn id="42" idx="0"/>
          </p:cNvCxnSpPr>
          <p:nvPr/>
        </p:nvCxnSpPr>
        <p:spPr>
          <a:xfrm flipH="1">
            <a:off x="4409061" y="4416182"/>
            <a:ext cx="11" cy="30910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Rounded Rectangle 41">
            <a:extLst>
              <a:ext uri="{FF2B5EF4-FFF2-40B4-BE49-F238E27FC236}">
                <a16:creationId xmlns:a16="http://schemas.microsoft.com/office/drawing/2014/main" id="{BD7DCC08-A60C-9F4D-99F9-82F32645E0F2}"/>
              </a:ext>
            </a:extLst>
          </p:cNvPr>
          <p:cNvSpPr/>
          <p:nvPr/>
        </p:nvSpPr>
        <p:spPr>
          <a:xfrm>
            <a:off x="2923161" y="4725285"/>
            <a:ext cx="2971800" cy="576242"/>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Non-</a:t>
            </a:r>
            <a:r>
              <a:rPr lang="de-DE" b="1" dirty="0" err="1">
                <a:solidFill>
                  <a:srgbClr val="000000"/>
                </a:solidFill>
              </a:rPr>
              <a:t>compositional</a:t>
            </a:r>
            <a:r>
              <a:rPr lang="de-DE" b="1" dirty="0">
                <a:solidFill>
                  <a:srgbClr val="000000"/>
                </a:solidFill>
              </a:rPr>
              <a:t> </a:t>
            </a:r>
            <a:r>
              <a:rPr lang="de-DE" b="1" dirty="0" err="1">
                <a:solidFill>
                  <a:srgbClr val="000000"/>
                </a:solidFill>
              </a:rPr>
              <a:t>Approaches</a:t>
            </a:r>
            <a:endParaRPr lang="de-DE" b="1" dirty="0">
              <a:solidFill>
                <a:srgbClr val="000000"/>
              </a:solidFill>
            </a:endParaRPr>
          </a:p>
        </p:txBody>
      </p:sp>
      <p:cxnSp>
        <p:nvCxnSpPr>
          <p:cNvPr id="47" name="Straight Arrow Connector 22">
            <a:extLst>
              <a:ext uri="{FF2B5EF4-FFF2-40B4-BE49-F238E27FC236}">
                <a16:creationId xmlns:a16="http://schemas.microsoft.com/office/drawing/2014/main" id="{6F3310E7-9729-974F-BF98-3A5A24329192}"/>
              </a:ext>
            </a:extLst>
          </p:cNvPr>
          <p:cNvCxnSpPr>
            <a:cxnSpLocks/>
            <a:stCxn id="42" idx="2"/>
            <a:endCxn id="48" idx="0"/>
          </p:cNvCxnSpPr>
          <p:nvPr/>
        </p:nvCxnSpPr>
        <p:spPr>
          <a:xfrm>
            <a:off x="4409061" y="5301527"/>
            <a:ext cx="0" cy="45720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8" name="Rounded Rectangle 47">
            <a:extLst>
              <a:ext uri="{FF2B5EF4-FFF2-40B4-BE49-F238E27FC236}">
                <a16:creationId xmlns:a16="http://schemas.microsoft.com/office/drawing/2014/main" id="{3B763898-1027-C04F-9E05-2FD4AE0E99FD}"/>
              </a:ext>
            </a:extLst>
          </p:cNvPr>
          <p:cNvSpPr/>
          <p:nvPr/>
        </p:nvSpPr>
        <p:spPr>
          <a:xfrm>
            <a:off x="2923161" y="5758727"/>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Overview</a:t>
            </a:r>
            <a:endParaRPr lang="de-DE" b="1" dirty="0">
              <a:solidFill>
                <a:srgbClr val="000000"/>
              </a:solidFill>
            </a:endParaRPr>
          </a:p>
        </p:txBody>
      </p:sp>
      <p:cxnSp>
        <p:nvCxnSpPr>
          <p:cNvPr id="70" name="Straight Arrow Connector 69">
            <a:extLst>
              <a:ext uri="{FF2B5EF4-FFF2-40B4-BE49-F238E27FC236}">
                <a16:creationId xmlns:a16="http://schemas.microsoft.com/office/drawing/2014/main" id="{02F75281-4536-B54D-AA34-E1795EE846B5}"/>
              </a:ext>
            </a:extLst>
          </p:cNvPr>
          <p:cNvCxnSpPr>
            <a:cxnSpLocks/>
            <a:stCxn id="34" idx="1"/>
            <a:endCxn id="73" idx="3"/>
          </p:cNvCxnSpPr>
          <p:nvPr/>
        </p:nvCxnSpPr>
        <p:spPr>
          <a:xfrm flipH="1" flipV="1">
            <a:off x="2295782" y="2689975"/>
            <a:ext cx="627390" cy="1461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6B282CB-42EF-E54A-8D70-27788304E72A}"/>
              </a:ext>
            </a:extLst>
          </p:cNvPr>
          <p:cNvCxnSpPr>
            <a:cxnSpLocks/>
            <a:stCxn id="42" idx="3"/>
            <a:endCxn id="76" idx="1"/>
          </p:cNvCxnSpPr>
          <p:nvPr/>
        </p:nvCxnSpPr>
        <p:spPr>
          <a:xfrm flipV="1">
            <a:off x="5894961" y="2611518"/>
            <a:ext cx="765161" cy="24018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3DAC94CA-4ED9-0049-80DD-B19174412F34}"/>
              </a:ext>
            </a:extLst>
          </p:cNvPr>
          <p:cNvSpPr/>
          <p:nvPr/>
        </p:nvSpPr>
        <p:spPr>
          <a:xfrm>
            <a:off x="161680" y="2443626"/>
            <a:ext cx="2134102" cy="492697"/>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Comparison Based</a:t>
            </a:r>
          </a:p>
        </p:txBody>
      </p:sp>
      <p:sp>
        <p:nvSpPr>
          <p:cNvPr id="74" name="Rounded Rectangle 73">
            <a:extLst>
              <a:ext uri="{FF2B5EF4-FFF2-40B4-BE49-F238E27FC236}">
                <a16:creationId xmlns:a16="http://schemas.microsoft.com/office/drawing/2014/main" id="{CD66B665-C3D4-D849-A3DE-295C6D7B845A}"/>
              </a:ext>
            </a:extLst>
          </p:cNvPr>
          <p:cNvSpPr/>
          <p:nvPr/>
        </p:nvSpPr>
        <p:spPr>
          <a:xfrm>
            <a:off x="179728" y="3459901"/>
            <a:ext cx="2134102" cy="58152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Knowledge Based</a:t>
            </a:r>
          </a:p>
        </p:txBody>
      </p:sp>
      <p:sp>
        <p:nvSpPr>
          <p:cNvPr id="75" name="Rounded Rectangle 74">
            <a:extLst>
              <a:ext uri="{FF2B5EF4-FFF2-40B4-BE49-F238E27FC236}">
                <a16:creationId xmlns:a16="http://schemas.microsoft.com/office/drawing/2014/main" id="{1ADE76A8-F92C-0846-A021-96A40F6043C1}"/>
              </a:ext>
            </a:extLst>
          </p:cNvPr>
          <p:cNvSpPr/>
          <p:nvPr/>
        </p:nvSpPr>
        <p:spPr>
          <a:xfrm>
            <a:off x="188329" y="4609273"/>
            <a:ext cx="2134102" cy="533401"/>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Distributional Based</a:t>
            </a:r>
          </a:p>
        </p:txBody>
      </p:sp>
      <p:sp>
        <p:nvSpPr>
          <p:cNvPr id="76" name="Rounded Rectangle 75">
            <a:extLst>
              <a:ext uri="{FF2B5EF4-FFF2-40B4-BE49-F238E27FC236}">
                <a16:creationId xmlns:a16="http://schemas.microsoft.com/office/drawing/2014/main" id="{8CE497BC-5159-E542-8C08-CF569EC064A6}"/>
              </a:ext>
            </a:extLst>
          </p:cNvPr>
          <p:cNvSpPr/>
          <p:nvPr/>
        </p:nvSpPr>
        <p:spPr>
          <a:xfrm>
            <a:off x="6660122" y="2349619"/>
            <a:ext cx="2119050" cy="523798"/>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Syntactical Based</a:t>
            </a:r>
          </a:p>
        </p:txBody>
      </p:sp>
      <p:sp>
        <p:nvSpPr>
          <p:cNvPr id="77" name="Rounded Rectangle 76">
            <a:extLst>
              <a:ext uri="{FF2B5EF4-FFF2-40B4-BE49-F238E27FC236}">
                <a16:creationId xmlns:a16="http://schemas.microsoft.com/office/drawing/2014/main" id="{B81B4183-6122-BA4D-9409-C55CA557D357}"/>
              </a:ext>
            </a:extLst>
          </p:cNvPr>
          <p:cNvSpPr/>
          <p:nvPr/>
        </p:nvSpPr>
        <p:spPr>
          <a:xfrm>
            <a:off x="6660121" y="3135316"/>
            <a:ext cx="2119051" cy="852946"/>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Latent </a:t>
            </a:r>
            <a:r>
              <a:rPr lang="de-DE" b="1" dirty="0" err="1">
                <a:solidFill>
                  <a:srgbClr val="000000"/>
                </a:solidFill>
              </a:rPr>
              <a:t>Semantical</a:t>
            </a:r>
            <a:r>
              <a:rPr lang="de-DE" b="1" dirty="0">
                <a:solidFill>
                  <a:srgbClr val="000000"/>
                </a:solidFill>
              </a:rPr>
              <a:t> </a:t>
            </a:r>
            <a:r>
              <a:rPr lang="de-DE" b="1" dirty="0" err="1">
                <a:solidFill>
                  <a:srgbClr val="000000"/>
                </a:solidFill>
              </a:rPr>
              <a:t>Based</a:t>
            </a:r>
            <a:endParaRPr lang="de-DE" b="1" dirty="0">
              <a:solidFill>
                <a:srgbClr val="000000"/>
              </a:solidFill>
            </a:endParaRPr>
          </a:p>
        </p:txBody>
      </p:sp>
      <p:sp>
        <p:nvSpPr>
          <p:cNvPr id="78" name="Rounded Rectangle 77">
            <a:extLst>
              <a:ext uri="{FF2B5EF4-FFF2-40B4-BE49-F238E27FC236}">
                <a16:creationId xmlns:a16="http://schemas.microsoft.com/office/drawing/2014/main" id="{EC4CF096-4C28-194A-9257-E64615CE9ACC}"/>
              </a:ext>
            </a:extLst>
          </p:cNvPr>
          <p:cNvSpPr/>
          <p:nvPr/>
        </p:nvSpPr>
        <p:spPr>
          <a:xfrm>
            <a:off x="6665893" y="4276383"/>
            <a:ext cx="2113279" cy="536685"/>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Distributional Based</a:t>
            </a:r>
          </a:p>
        </p:txBody>
      </p:sp>
      <p:sp>
        <p:nvSpPr>
          <p:cNvPr id="79" name="Rounded Rectangle 78">
            <a:extLst>
              <a:ext uri="{FF2B5EF4-FFF2-40B4-BE49-F238E27FC236}">
                <a16:creationId xmlns:a16="http://schemas.microsoft.com/office/drawing/2014/main" id="{2320BB12-849B-5A46-AC02-A11999CA0DFA}"/>
              </a:ext>
            </a:extLst>
          </p:cNvPr>
          <p:cNvSpPr/>
          <p:nvPr/>
        </p:nvSpPr>
        <p:spPr>
          <a:xfrm>
            <a:off x="6665894" y="5103710"/>
            <a:ext cx="2155145" cy="574404"/>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Contextual Based</a:t>
            </a:r>
          </a:p>
        </p:txBody>
      </p:sp>
      <p:cxnSp>
        <p:nvCxnSpPr>
          <p:cNvPr id="83" name="Straight Arrow Connector 82">
            <a:extLst>
              <a:ext uri="{FF2B5EF4-FFF2-40B4-BE49-F238E27FC236}">
                <a16:creationId xmlns:a16="http://schemas.microsoft.com/office/drawing/2014/main" id="{9EFCEF26-DB9D-794E-BF75-FB799EE2E012}"/>
              </a:ext>
            </a:extLst>
          </p:cNvPr>
          <p:cNvCxnSpPr>
            <a:cxnSpLocks/>
            <a:stCxn id="34" idx="1"/>
            <a:endCxn id="74" idx="3"/>
          </p:cNvCxnSpPr>
          <p:nvPr/>
        </p:nvCxnSpPr>
        <p:spPr>
          <a:xfrm flipH="1" flipV="1">
            <a:off x="2313830" y="3750661"/>
            <a:ext cx="609342" cy="4005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0109A79-C4F5-BE4B-8E7B-940791B3184B}"/>
              </a:ext>
            </a:extLst>
          </p:cNvPr>
          <p:cNvCxnSpPr>
            <a:cxnSpLocks/>
            <a:stCxn id="34" idx="1"/>
            <a:endCxn id="75" idx="3"/>
          </p:cNvCxnSpPr>
          <p:nvPr/>
        </p:nvCxnSpPr>
        <p:spPr>
          <a:xfrm flipH="1">
            <a:off x="2322431" y="4151257"/>
            <a:ext cx="600741" cy="7247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344FB08-36E7-AB49-80E4-66CB2BFB41BB}"/>
              </a:ext>
            </a:extLst>
          </p:cNvPr>
          <p:cNvCxnSpPr>
            <a:cxnSpLocks/>
            <a:stCxn id="42" idx="3"/>
            <a:endCxn id="77" idx="1"/>
          </p:cNvCxnSpPr>
          <p:nvPr/>
        </p:nvCxnSpPr>
        <p:spPr>
          <a:xfrm flipV="1">
            <a:off x="5894961" y="3561789"/>
            <a:ext cx="765160" cy="14516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C129754-28C6-1C49-834C-160AED640779}"/>
              </a:ext>
            </a:extLst>
          </p:cNvPr>
          <p:cNvCxnSpPr>
            <a:cxnSpLocks/>
            <a:stCxn id="42" idx="3"/>
            <a:endCxn id="78" idx="1"/>
          </p:cNvCxnSpPr>
          <p:nvPr/>
        </p:nvCxnSpPr>
        <p:spPr>
          <a:xfrm flipV="1">
            <a:off x="5894961" y="4544726"/>
            <a:ext cx="770932" cy="4686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30A326C-30E8-5744-988B-BC09DAA192AE}"/>
              </a:ext>
            </a:extLst>
          </p:cNvPr>
          <p:cNvCxnSpPr>
            <a:cxnSpLocks/>
            <a:stCxn id="42" idx="3"/>
            <a:endCxn id="79" idx="1"/>
          </p:cNvCxnSpPr>
          <p:nvPr/>
        </p:nvCxnSpPr>
        <p:spPr>
          <a:xfrm>
            <a:off x="5894961" y="5013406"/>
            <a:ext cx="770933" cy="377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896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E4298-9A66-5948-B3CB-BCDF21CCACD6}"/>
              </a:ext>
            </a:extLst>
          </p:cNvPr>
          <p:cNvSpPr>
            <a:spLocks noGrp="1"/>
          </p:cNvSpPr>
          <p:nvPr>
            <p:ph type="title"/>
          </p:nvPr>
        </p:nvSpPr>
        <p:spPr/>
        <p:txBody>
          <a:bodyPr/>
          <a:lstStyle/>
          <a:p>
            <a:r>
              <a:rPr lang="en-DE" dirty="0"/>
              <a:t>Overview</a:t>
            </a:r>
          </a:p>
        </p:txBody>
      </p:sp>
      <p:sp>
        <p:nvSpPr>
          <p:cNvPr id="4" name="Rounded Rectangle 3">
            <a:extLst>
              <a:ext uri="{FF2B5EF4-FFF2-40B4-BE49-F238E27FC236}">
                <a16:creationId xmlns:a16="http://schemas.microsoft.com/office/drawing/2014/main" id="{51F3DE67-8664-A049-AD7F-6D47ECC18A51}"/>
              </a:ext>
            </a:extLst>
          </p:cNvPr>
          <p:cNvSpPr/>
          <p:nvPr/>
        </p:nvSpPr>
        <p:spPr>
          <a:xfrm>
            <a:off x="4278054" y="3530458"/>
            <a:ext cx="2268070" cy="457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dirty="0"/>
              <a:t>Non-</a:t>
            </a:r>
            <a:r>
              <a:rPr lang="en-DE"/>
              <a:t>compositional</a:t>
            </a:r>
            <a:endParaRPr lang="en-DE" dirty="0"/>
          </a:p>
        </p:txBody>
      </p:sp>
      <p:sp>
        <p:nvSpPr>
          <p:cNvPr id="5" name="Rounded Rectangle 4">
            <a:extLst>
              <a:ext uri="{FF2B5EF4-FFF2-40B4-BE49-F238E27FC236}">
                <a16:creationId xmlns:a16="http://schemas.microsoft.com/office/drawing/2014/main" id="{A61861F3-C863-7A41-B284-C2E47A82A480}"/>
              </a:ext>
            </a:extLst>
          </p:cNvPr>
          <p:cNvSpPr/>
          <p:nvPr/>
        </p:nvSpPr>
        <p:spPr>
          <a:xfrm>
            <a:off x="916238" y="3530459"/>
            <a:ext cx="2268070" cy="457200"/>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de-DE" dirty="0"/>
              <a:t>C</a:t>
            </a:r>
            <a:r>
              <a:rPr lang="en-DE"/>
              <a:t>ompositional</a:t>
            </a:r>
            <a:endParaRPr lang="en-DE" dirty="0"/>
          </a:p>
        </p:txBody>
      </p:sp>
      <p:sp>
        <p:nvSpPr>
          <p:cNvPr id="6" name="Rounded Rectangle 5">
            <a:extLst>
              <a:ext uri="{FF2B5EF4-FFF2-40B4-BE49-F238E27FC236}">
                <a16:creationId xmlns:a16="http://schemas.microsoft.com/office/drawing/2014/main" id="{F2CC39B8-C7B7-1D44-B250-93B36383FEAB}"/>
              </a:ext>
            </a:extLst>
          </p:cNvPr>
          <p:cNvSpPr/>
          <p:nvPr/>
        </p:nvSpPr>
        <p:spPr>
          <a:xfrm>
            <a:off x="1221038" y="4530388"/>
            <a:ext cx="1658470" cy="457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dirty="0"/>
              <a:t>Token-</a:t>
            </a:r>
            <a:r>
              <a:rPr lang="de-DE" dirty="0" err="1"/>
              <a:t>based</a:t>
            </a:r>
            <a:endParaRPr lang="en-DE" dirty="0"/>
          </a:p>
        </p:txBody>
      </p:sp>
      <p:sp>
        <p:nvSpPr>
          <p:cNvPr id="8" name="Rounded Rectangle 7">
            <a:extLst>
              <a:ext uri="{FF2B5EF4-FFF2-40B4-BE49-F238E27FC236}">
                <a16:creationId xmlns:a16="http://schemas.microsoft.com/office/drawing/2014/main" id="{6F07D072-4070-C945-9815-625DFC62BBD1}"/>
              </a:ext>
            </a:extLst>
          </p:cNvPr>
          <p:cNvSpPr/>
          <p:nvPr/>
        </p:nvSpPr>
        <p:spPr>
          <a:xfrm>
            <a:off x="233722" y="5701175"/>
            <a:ext cx="1864657" cy="6540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dirty="0" err="1"/>
              <a:t>Comparison</a:t>
            </a:r>
            <a:r>
              <a:rPr lang="de-DE" dirty="0"/>
              <a:t> </a:t>
            </a:r>
            <a:r>
              <a:rPr lang="de-DE" dirty="0" err="1"/>
              <a:t>based</a:t>
            </a:r>
            <a:r>
              <a:rPr lang="de-DE" dirty="0"/>
              <a:t> /</a:t>
            </a:r>
            <a:r>
              <a:rPr lang="de-DE" dirty="0" err="1"/>
              <a:t>Jaccard</a:t>
            </a:r>
            <a:endParaRPr lang="en-DE" dirty="0"/>
          </a:p>
        </p:txBody>
      </p:sp>
      <p:sp>
        <p:nvSpPr>
          <p:cNvPr id="9" name="Rounded Rectangle 8">
            <a:extLst>
              <a:ext uri="{FF2B5EF4-FFF2-40B4-BE49-F238E27FC236}">
                <a16:creationId xmlns:a16="http://schemas.microsoft.com/office/drawing/2014/main" id="{7B8531F3-FF6F-9A4A-A948-FF6BDB606DBC}"/>
              </a:ext>
            </a:extLst>
          </p:cNvPr>
          <p:cNvSpPr/>
          <p:nvPr/>
        </p:nvSpPr>
        <p:spPr>
          <a:xfrm>
            <a:off x="2236904" y="5641668"/>
            <a:ext cx="1894808" cy="71358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dirty="0"/>
              <a:t>Knowledge-</a:t>
            </a:r>
            <a:r>
              <a:rPr lang="de-DE" dirty="0" err="1"/>
              <a:t>based</a:t>
            </a:r>
            <a:r>
              <a:rPr lang="de-DE" dirty="0"/>
              <a:t>/</a:t>
            </a:r>
            <a:r>
              <a:rPr lang="de-DE" dirty="0" err="1"/>
              <a:t>wordnet</a:t>
            </a:r>
            <a:endParaRPr lang="en-DE"/>
          </a:p>
        </p:txBody>
      </p:sp>
      <p:sp>
        <p:nvSpPr>
          <p:cNvPr id="10" name="Rounded Rectangle 9">
            <a:extLst>
              <a:ext uri="{FF2B5EF4-FFF2-40B4-BE49-F238E27FC236}">
                <a16:creationId xmlns:a16="http://schemas.microsoft.com/office/drawing/2014/main" id="{A7F823F4-AA05-BF44-89F8-037666037729}"/>
              </a:ext>
            </a:extLst>
          </p:cNvPr>
          <p:cNvSpPr/>
          <p:nvPr/>
        </p:nvSpPr>
        <p:spPr>
          <a:xfrm>
            <a:off x="4564948" y="5648838"/>
            <a:ext cx="1894807" cy="78183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dirty="0" err="1"/>
              <a:t>Learned</a:t>
            </a:r>
            <a:r>
              <a:rPr lang="de-DE" dirty="0"/>
              <a:t> </a:t>
            </a:r>
            <a:r>
              <a:rPr lang="de-DE" dirty="0" err="1"/>
              <a:t>representation</a:t>
            </a:r>
            <a:r>
              <a:rPr lang="de-DE" dirty="0"/>
              <a:t>/Word2vec</a:t>
            </a:r>
            <a:endParaRPr lang="en-DE"/>
          </a:p>
        </p:txBody>
      </p:sp>
      <p:cxnSp>
        <p:nvCxnSpPr>
          <p:cNvPr id="13" name="Elbow Connector 12">
            <a:extLst>
              <a:ext uri="{FF2B5EF4-FFF2-40B4-BE49-F238E27FC236}">
                <a16:creationId xmlns:a16="http://schemas.microsoft.com/office/drawing/2014/main" id="{8CE0CB37-3E48-BF41-A569-8DD3D2F35C63}"/>
              </a:ext>
            </a:extLst>
          </p:cNvPr>
          <p:cNvCxnSpPr>
            <a:cxnSpLocks/>
            <a:stCxn id="5" idx="2"/>
            <a:endCxn id="6" idx="0"/>
          </p:cNvCxnSpPr>
          <p:nvPr/>
        </p:nvCxnSpPr>
        <p:spPr>
          <a:xfrm rot="5400000">
            <a:off x="1778909" y="4259023"/>
            <a:ext cx="542729" cy="12700"/>
          </a:xfrm>
          <a:prstGeom prst="bentConnector3">
            <a:avLst>
              <a:gd name="adj1" fmla="val 5663"/>
            </a:avLst>
          </a:prstGeom>
          <a:ln>
            <a:tailEnd type="triangle"/>
          </a:ln>
        </p:spPr>
        <p:style>
          <a:lnRef idx="2">
            <a:schemeClr val="dk1"/>
          </a:lnRef>
          <a:fillRef idx="0">
            <a:schemeClr val="dk1"/>
          </a:fillRef>
          <a:effectRef idx="1">
            <a:schemeClr val="dk1"/>
          </a:effectRef>
          <a:fontRef idx="minor">
            <a:schemeClr val="tx1"/>
          </a:fontRef>
        </p:style>
      </p:cxnSp>
      <p:cxnSp>
        <p:nvCxnSpPr>
          <p:cNvPr id="16" name="Elbow Connector 15">
            <a:extLst>
              <a:ext uri="{FF2B5EF4-FFF2-40B4-BE49-F238E27FC236}">
                <a16:creationId xmlns:a16="http://schemas.microsoft.com/office/drawing/2014/main" id="{5F2EDE8D-49CA-7349-8516-DEDCB8E584C4}"/>
              </a:ext>
            </a:extLst>
          </p:cNvPr>
          <p:cNvCxnSpPr>
            <a:cxnSpLocks/>
            <a:stCxn id="6" idx="2"/>
            <a:endCxn id="8" idx="0"/>
          </p:cNvCxnSpPr>
          <p:nvPr/>
        </p:nvCxnSpPr>
        <p:spPr>
          <a:xfrm rot="5400000">
            <a:off x="1251369" y="4902270"/>
            <a:ext cx="713587" cy="884222"/>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9" name="Elbow Connector 18">
            <a:extLst>
              <a:ext uri="{FF2B5EF4-FFF2-40B4-BE49-F238E27FC236}">
                <a16:creationId xmlns:a16="http://schemas.microsoft.com/office/drawing/2014/main" id="{1BD14663-360D-A743-9842-806E27E13BF0}"/>
              </a:ext>
            </a:extLst>
          </p:cNvPr>
          <p:cNvCxnSpPr>
            <a:cxnSpLocks/>
            <a:stCxn id="6" idx="2"/>
            <a:endCxn id="9" idx="0"/>
          </p:cNvCxnSpPr>
          <p:nvPr/>
        </p:nvCxnSpPr>
        <p:spPr>
          <a:xfrm rot="16200000" flipH="1">
            <a:off x="2290250" y="4747610"/>
            <a:ext cx="654080" cy="1134035"/>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22" name="Elbow Connector 21">
            <a:extLst>
              <a:ext uri="{FF2B5EF4-FFF2-40B4-BE49-F238E27FC236}">
                <a16:creationId xmlns:a16="http://schemas.microsoft.com/office/drawing/2014/main" id="{203F0605-9B16-D641-B5AB-CFB4465DCC7D}"/>
              </a:ext>
            </a:extLst>
          </p:cNvPr>
          <p:cNvCxnSpPr>
            <a:cxnSpLocks/>
            <a:stCxn id="6" idx="2"/>
            <a:endCxn id="10" idx="0"/>
          </p:cNvCxnSpPr>
          <p:nvPr/>
        </p:nvCxnSpPr>
        <p:spPr>
          <a:xfrm rot="16200000" flipH="1">
            <a:off x="3450687" y="3587173"/>
            <a:ext cx="661250" cy="3462079"/>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5" name="Oval 24">
            <a:extLst>
              <a:ext uri="{FF2B5EF4-FFF2-40B4-BE49-F238E27FC236}">
                <a16:creationId xmlns:a16="http://schemas.microsoft.com/office/drawing/2014/main" id="{1F203F11-3364-604A-A8A0-D68A101FFE16}"/>
              </a:ext>
            </a:extLst>
          </p:cNvPr>
          <p:cNvSpPr/>
          <p:nvPr/>
        </p:nvSpPr>
        <p:spPr>
          <a:xfrm>
            <a:off x="3731912" y="284465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6" name="Elbow Connector 25">
            <a:extLst>
              <a:ext uri="{FF2B5EF4-FFF2-40B4-BE49-F238E27FC236}">
                <a16:creationId xmlns:a16="http://schemas.microsoft.com/office/drawing/2014/main" id="{17BDC1EE-3B3A-D846-8007-C1963F85DE52}"/>
              </a:ext>
            </a:extLst>
          </p:cNvPr>
          <p:cNvCxnSpPr>
            <a:cxnSpLocks/>
            <a:stCxn id="25" idx="6"/>
            <a:endCxn id="4" idx="0"/>
          </p:cNvCxnSpPr>
          <p:nvPr/>
        </p:nvCxnSpPr>
        <p:spPr>
          <a:xfrm>
            <a:off x="3960512" y="2958958"/>
            <a:ext cx="1451577" cy="57150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9" name="Elbow Connector 28">
            <a:extLst>
              <a:ext uri="{FF2B5EF4-FFF2-40B4-BE49-F238E27FC236}">
                <a16:creationId xmlns:a16="http://schemas.microsoft.com/office/drawing/2014/main" id="{DC854291-3900-E14F-99FF-B6D121EA906F}"/>
              </a:ext>
            </a:extLst>
          </p:cNvPr>
          <p:cNvCxnSpPr>
            <a:cxnSpLocks/>
            <a:stCxn id="25" idx="2"/>
          </p:cNvCxnSpPr>
          <p:nvPr/>
        </p:nvCxnSpPr>
        <p:spPr>
          <a:xfrm rot="10800000" flipV="1">
            <a:off x="1817948" y="2958958"/>
            <a:ext cx="1913965" cy="57150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3" name="Rounded Rectangle 2">
            <a:extLst>
              <a:ext uri="{FF2B5EF4-FFF2-40B4-BE49-F238E27FC236}">
                <a16:creationId xmlns:a16="http://schemas.microsoft.com/office/drawing/2014/main" id="{8C5C2ABC-EADD-734F-A52B-B9569FA75DC9}"/>
              </a:ext>
            </a:extLst>
          </p:cNvPr>
          <p:cNvSpPr/>
          <p:nvPr/>
        </p:nvSpPr>
        <p:spPr>
          <a:xfrm>
            <a:off x="2774930" y="1541828"/>
            <a:ext cx="2290482" cy="533400"/>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Text </a:t>
            </a:r>
            <a:r>
              <a:rPr lang="de-DE" dirty="0" err="1">
                <a:solidFill>
                  <a:schemeClr val="tx1"/>
                </a:solidFill>
              </a:rPr>
              <a:t>Similarity</a:t>
            </a:r>
            <a:endParaRPr lang="de-DE" dirty="0">
              <a:solidFill>
                <a:schemeClr val="tx1"/>
              </a:solidFill>
            </a:endParaRPr>
          </a:p>
        </p:txBody>
      </p:sp>
      <p:cxnSp>
        <p:nvCxnSpPr>
          <p:cNvPr id="14" name="Straight Arrow Connector 13">
            <a:extLst>
              <a:ext uri="{FF2B5EF4-FFF2-40B4-BE49-F238E27FC236}">
                <a16:creationId xmlns:a16="http://schemas.microsoft.com/office/drawing/2014/main" id="{BEF1933F-4677-5F47-A10D-B3540DAFB35D}"/>
              </a:ext>
            </a:extLst>
          </p:cNvPr>
          <p:cNvCxnSpPr>
            <a:cxnSpLocks/>
          </p:cNvCxnSpPr>
          <p:nvPr/>
        </p:nvCxnSpPr>
        <p:spPr>
          <a:xfrm>
            <a:off x="3839349" y="2090892"/>
            <a:ext cx="6863" cy="802908"/>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sp>
        <p:nvSpPr>
          <p:cNvPr id="43" name="Rounded Rectangle 42">
            <a:extLst>
              <a:ext uri="{FF2B5EF4-FFF2-40B4-BE49-F238E27FC236}">
                <a16:creationId xmlns:a16="http://schemas.microsoft.com/office/drawing/2014/main" id="{CC1EE9E2-DC0B-9A40-994D-82269B106506}"/>
              </a:ext>
            </a:extLst>
          </p:cNvPr>
          <p:cNvSpPr/>
          <p:nvPr/>
        </p:nvSpPr>
        <p:spPr>
          <a:xfrm>
            <a:off x="4278054" y="4461511"/>
            <a:ext cx="2587076" cy="526075"/>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Sentence</a:t>
            </a:r>
            <a:r>
              <a:rPr lang="de-DE" dirty="0">
                <a:solidFill>
                  <a:schemeClr val="tx1"/>
                </a:solidFill>
              </a:rPr>
              <a:t>/</a:t>
            </a:r>
            <a:r>
              <a:rPr lang="de-DE" dirty="0" err="1">
                <a:solidFill>
                  <a:schemeClr val="tx1"/>
                </a:solidFill>
              </a:rPr>
              <a:t>Document</a:t>
            </a:r>
            <a:r>
              <a:rPr lang="de-DE" dirty="0">
                <a:solidFill>
                  <a:schemeClr val="tx1"/>
                </a:solidFill>
              </a:rPr>
              <a:t> </a:t>
            </a:r>
            <a:r>
              <a:rPr lang="de-DE" dirty="0" err="1">
                <a:solidFill>
                  <a:schemeClr val="tx1"/>
                </a:solidFill>
              </a:rPr>
              <a:t>based</a:t>
            </a:r>
            <a:endParaRPr lang="de-DE" dirty="0">
              <a:solidFill>
                <a:schemeClr val="tx1"/>
              </a:solidFill>
            </a:endParaRPr>
          </a:p>
        </p:txBody>
      </p:sp>
      <p:cxnSp>
        <p:nvCxnSpPr>
          <p:cNvPr id="44" name="Straight Arrow Connector 43">
            <a:extLst>
              <a:ext uri="{FF2B5EF4-FFF2-40B4-BE49-F238E27FC236}">
                <a16:creationId xmlns:a16="http://schemas.microsoft.com/office/drawing/2014/main" id="{ED99974E-3F29-DE4F-B253-BBB6A812C203}"/>
              </a:ext>
            </a:extLst>
          </p:cNvPr>
          <p:cNvCxnSpPr>
            <a:cxnSpLocks/>
            <a:stCxn id="4" idx="2"/>
          </p:cNvCxnSpPr>
          <p:nvPr/>
        </p:nvCxnSpPr>
        <p:spPr>
          <a:xfrm>
            <a:off x="5412089" y="3987658"/>
            <a:ext cx="13494" cy="473853"/>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6D3A9F83-C2BB-A14F-BF3E-807B4DEDAC4A}"/>
              </a:ext>
            </a:extLst>
          </p:cNvPr>
          <p:cNvCxnSpPr>
            <a:cxnSpLocks/>
            <a:stCxn id="43" idx="3"/>
            <a:endCxn id="45" idx="1"/>
          </p:cNvCxnSpPr>
          <p:nvPr/>
        </p:nvCxnSpPr>
        <p:spPr>
          <a:xfrm flipV="1">
            <a:off x="6865130" y="2492346"/>
            <a:ext cx="265945" cy="2232203"/>
          </a:xfrm>
          <a:prstGeom prst="bentConnector3">
            <a:avLst>
              <a:gd name="adj1" fmla="val 50000"/>
            </a:avLst>
          </a:prstGeom>
          <a:ln w="34925">
            <a:tailEnd type="triangle"/>
          </a:ln>
        </p:spPr>
        <p:style>
          <a:lnRef idx="1">
            <a:schemeClr val="dk1"/>
          </a:lnRef>
          <a:fillRef idx="0">
            <a:schemeClr val="dk1"/>
          </a:fillRef>
          <a:effectRef idx="0">
            <a:schemeClr val="dk1"/>
          </a:effectRef>
          <a:fontRef idx="minor">
            <a:schemeClr val="tx1"/>
          </a:fontRef>
        </p:style>
      </p:cxnSp>
      <p:sp>
        <p:nvSpPr>
          <p:cNvPr id="45" name="Rounded Rectangle 44">
            <a:extLst>
              <a:ext uri="{FF2B5EF4-FFF2-40B4-BE49-F238E27FC236}">
                <a16:creationId xmlns:a16="http://schemas.microsoft.com/office/drawing/2014/main" id="{3771EA50-4F2A-4C4C-870A-6A46584B7748}"/>
              </a:ext>
            </a:extLst>
          </p:cNvPr>
          <p:cNvSpPr/>
          <p:nvPr/>
        </p:nvSpPr>
        <p:spPr>
          <a:xfrm>
            <a:off x="7131075" y="2147608"/>
            <a:ext cx="1747117" cy="6894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dirty="0" err="1"/>
              <a:t>Syntactical</a:t>
            </a:r>
            <a:r>
              <a:rPr lang="de-DE" dirty="0"/>
              <a:t>/TF-IDF </a:t>
            </a:r>
            <a:endParaRPr lang="en-DE" dirty="0"/>
          </a:p>
        </p:txBody>
      </p:sp>
      <p:cxnSp>
        <p:nvCxnSpPr>
          <p:cNvPr id="47" name="Straight Arrow Connector 38">
            <a:extLst>
              <a:ext uri="{FF2B5EF4-FFF2-40B4-BE49-F238E27FC236}">
                <a16:creationId xmlns:a16="http://schemas.microsoft.com/office/drawing/2014/main" id="{081B86F4-15F6-724F-8CC5-D764ED3F084E}"/>
              </a:ext>
            </a:extLst>
          </p:cNvPr>
          <p:cNvCxnSpPr>
            <a:cxnSpLocks/>
            <a:stCxn id="43" idx="3"/>
            <a:endCxn id="48" idx="1"/>
          </p:cNvCxnSpPr>
          <p:nvPr/>
        </p:nvCxnSpPr>
        <p:spPr>
          <a:xfrm flipV="1">
            <a:off x="6865130" y="3602825"/>
            <a:ext cx="321174" cy="1121724"/>
          </a:xfrm>
          <a:prstGeom prst="bentConnector3">
            <a:avLst>
              <a:gd name="adj1" fmla="val 50000"/>
            </a:avLst>
          </a:prstGeom>
          <a:ln w="34925">
            <a:tailEnd type="triangle"/>
          </a:ln>
        </p:spPr>
        <p:style>
          <a:lnRef idx="1">
            <a:schemeClr val="dk1"/>
          </a:lnRef>
          <a:fillRef idx="0">
            <a:schemeClr val="dk1"/>
          </a:fillRef>
          <a:effectRef idx="0">
            <a:schemeClr val="dk1"/>
          </a:effectRef>
          <a:fontRef idx="minor">
            <a:schemeClr val="tx1"/>
          </a:fontRef>
        </p:style>
      </p:cxnSp>
      <p:sp>
        <p:nvSpPr>
          <p:cNvPr id="48" name="Rounded Rectangle 47">
            <a:extLst>
              <a:ext uri="{FF2B5EF4-FFF2-40B4-BE49-F238E27FC236}">
                <a16:creationId xmlns:a16="http://schemas.microsoft.com/office/drawing/2014/main" id="{F6236966-E119-9948-8468-2BA2E9B7B2B4}"/>
              </a:ext>
            </a:extLst>
          </p:cNvPr>
          <p:cNvSpPr/>
          <p:nvPr/>
        </p:nvSpPr>
        <p:spPr>
          <a:xfrm>
            <a:off x="7186304" y="3189450"/>
            <a:ext cx="1691889" cy="82674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dirty="0"/>
              <a:t>Latent </a:t>
            </a:r>
            <a:r>
              <a:rPr lang="de-DE" dirty="0" err="1"/>
              <a:t>Semantic</a:t>
            </a:r>
            <a:r>
              <a:rPr lang="de-DE" dirty="0"/>
              <a:t>/LSI </a:t>
            </a:r>
            <a:endParaRPr lang="en-DE" dirty="0"/>
          </a:p>
        </p:txBody>
      </p:sp>
      <p:cxnSp>
        <p:nvCxnSpPr>
          <p:cNvPr id="51" name="Straight Arrow Connector 38">
            <a:extLst>
              <a:ext uri="{FF2B5EF4-FFF2-40B4-BE49-F238E27FC236}">
                <a16:creationId xmlns:a16="http://schemas.microsoft.com/office/drawing/2014/main" id="{E828B30C-D45A-994A-B0E4-3B7FDD75C401}"/>
              </a:ext>
            </a:extLst>
          </p:cNvPr>
          <p:cNvCxnSpPr>
            <a:cxnSpLocks/>
            <a:endCxn id="52" idx="1"/>
          </p:cNvCxnSpPr>
          <p:nvPr/>
        </p:nvCxnSpPr>
        <p:spPr>
          <a:xfrm rot="16200000" flipH="1">
            <a:off x="6583129" y="5183848"/>
            <a:ext cx="1095894" cy="177295"/>
          </a:xfrm>
          <a:prstGeom prst="bentConnector2">
            <a:avLst/>
          </a:prstGeom>
          <a:ln w="34925">
            <a:tailEnd type="triangle"/>
          </a:ln>
        </p:spPr>
        <p:style>
          <a:lnRef idx="1">
            <a:schemeClr val="dk1"/>
          </a:lnRef>
          <a:fillRef idx="0">
            <a:schemeClr val="dk1"/>
          </a:fillRef>
          <a:effectRef idx="0">
            <a:schemeClr val="dk1"/>
          </a:effectRef>
          <a:fontRef idx="minor">
            <a:schemeClr val="tx1"/>
          </a:fontRef>
        </p:style>
      </p:cxnSp>
      <p:sp>
        <p:nvSpPr>
          <p:cNvPr id="52" name="Rounded Rectangle 51">
            <a:extLst>
              <a:ext uri="{FF2B5EF4-FFF2-40B4-BE49-F238E27FC236}">
                <a16:creationId xmlns:a16="http://schemas.microsoft.com/office/drawing/2014/main" id="{E2BEF793-5533-274C-B7FD-9FE3626E6552}"/>
              </a:ext>
            </a:extLst>
          </p:cNvPr>
          <p:cNvSpPr/>
          <p:nvPr/>
        </p:nvSpPr>
        <p:spPr>
          <a:xfrm>
            <a:off x="7219724" y="5475705"/>
            <a:ext cx="1658470" cy="6894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dirty="0" err="1"/>
              <a:t>Contexual</a:t>
            </a:r>
            <a:r>
              <a:rPr lang="de-DE" dirty="0"/>
              <a:t> /Transformer </a:t>
            </a:r>
            <a:endParaRPr lang="en-DE" dirty="0"/>
          </a:p>
        </p:txBody>
      </p:sp>
      <p:cxnSp>
        <p:nvCxnSpPr>
          <p:cNvPr id="76" name="Straight Arrow Connector 38">
            <a:extLst>
              <a:ext uri="{FF2B5EF4-FFF2-40B4-BE49-F238E27FC236}">
                <a16:creationId xmlns:a16="http://schemas.microsoft.com/office/drawing/2014/main" id="{0C2BCEDB-29FD-1F4A-945C-799738969124}"/>
              </a:ext>
            </a:extLst>
          </p:cNvPr>
          <p:cNvCxnSpPr>
            <a:cxnSpLocks/>
            <a:stCxn id="43" idx="3"/>
            <a:endCxn id="77" idx="1"/>
          </p:cNvCxnSpPr>
          <p:nvPr/>
        </p:nvCxnSpPr>
        <p:spPr>
          <a:xfrm>
            <a:off x="6865130" y="4724549"/>
            <a:ext cx="293560" cy="61006"/>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77" name="Rounded Rectangle 76">
            <a:extLst>
              <a:ext uri="{FF2B5EF4-FFF2-40B4-BE49-F238E27FC236}">
                <a16:creationId xmlns:a16="http://schemas.microsoft.com/office/drawing/2014/main" id="{2997FCC5-5F66-6C40-8D16-9B8BBC25E93E}"/>
              </a:ext>
            </a:extLst>
          </p:cNvPr>
          <p:cNvSpPr/>
          <p:nvPr/>
        </p:nvSpPr>
        <p:spPr>
          <a:xfrm>
            <a:off x="7158690" y="4372180"/>
            <a:ext cx="1747118" cy="82674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dirty="0" err="1"/>
              <a:t>Learned</a:t>
            </a:r>
            <a:r>
              <a:rPr lang="de-DE" dirty="0"/>
              <a:t> </a:t>
            </a:r>
            <a:r>
              <a:rPr lang="de-DE" dirty="0" err="1"/>
              <a:t>representation</a:t>
            </a:r>
            <a:r>
              <a:rPr lang="de-DE" dirty="0"/>
              <a:t>/Doc2Vec </a:t>
            </a:r>
            <a:endParaRPr lang="en-DE" dirty="0"/>
          </a:p>
        </p:txBody>
      </p:sp>
    </p:spTree>
    <p:extLst>
      <p:ext uri="{BB962C8B-B14F-4D97-AF65-F5344CB8AC3E}">
        <p14:creationId xmlns:p14="http://schemas.microsoft.com/office/powerpoint/2010/main" val="124602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25" grpId="0" animBg="1"/>
      <p:bldP spid="43" grpId="0" animBg="1"/>
      <p:bldP spid="45" grpId="1" animBg="1"/>
      <p:bldP spid="48" grpId="1" animBg="1"/>
      <p:bldP spid="52" grpId="1" animBg="1"/>
      <p:bldP spid="77"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Further Readings</a:t>
            </a:r>
          </a:p>
        </p:txBody>
      </p:sp>
      <p:sp>
        <p:nvSpPr>
          <p:cNvPr id="4" name="Inhaltsplatzhalter 3"/>
          <p:cNvSpPr>
            <a:spLocks noGrp="1"/>
          </p:cNvSpPr>
          <p:nvPr>
            <p:ph idx="1"/>
          </p:nvPr>
        </p:nvSpPr>
        <p:spPr/>
        <p:txBody>
          <a:bodyPr/>
          <a:lstStyle/>
          <a:p>
            <a:r>
              <a:rPr lang="de-DE" dirty="0"/>
              <a:t>Wael H. </a:t>
            </a:r>
            <a:r>
              <a:rPr lang="de-DE" dirty="0" err="1"/>
              <a:t>Gomaa</a:t>
            </a:r>
            <a:r>
              <a:rPr lang="de-DE" dirty="0"/>
              <a:t>, A Survey </a:t>
            </a:r>
            <a:r>
              <a:rPr lang="de-DE" dirty="0" err="1"/>
              <a:t>of</a:t>
            </a:r>
            <a:r>
              <a:rPr lang="de-DE" dirty="0"/>
              <a:t> Text </a:t>
            </a:r>
            <a:r>
              <a:rPr lang="de-DE" dirty="0" err="1"/>
              <a:t>Similarity</a:t>
            </a:r>
            <a:r>
              <a:rPr lang="de-DE" dirty="0"/>
              <a:t> </a:t>
            </a:r>
            <a:r>
              <a:rPr lang="de-DE" dirty="0" err="1"/>
              <a:t>Approaches</a:t>
            </a:r>
            <a:r>
              <a:rPr lang="de-DE" dirty="0"/>
              <a:t>.</a:t>
            </a:r>
          </a:p>
          <a:p>
            <a:pPr marL="0" indent="0">
              <a:buNone/>
            </a:pPr>
            <a:endParaRPr lang="de-DE" dirty="0"/>
          </a:p>
          <a:p>
            <a:r>
              <a:rPr lang="de-DE" dirty="0"/>
              <a:t>Bär, Daniel. </a:t>
            </a:r>
            <a:r>
              <a:rPr lang="de-DE" i="1" dirty="0"/>
              <a:t>A Composite Model </a:t>
            </a:r>
            <a:r>
              <a:rPr lang="de-DE" i="1" dirty="0" err="1"/>
              <a:t>for</a:t>
            </a:r>
            <a:r>
              <a:rPr lang="de-DE" i="1" dirty="0"/>
              <a:t> Computing </a:t>
            </a:r>
            <a:r>
              <a:rPr lang="de-DE" i="1" dirty="0" err="1"/>
              <a:t>Similarity</a:t>
            </a:r>
            <a:r>
              <a:rPr lang="de-DE" i="1" dirty="0"/>
              <a:t> </a:t>
            </a:r>
            <a:r>
              <a:rPr lang="de-DE" i="1" dirty="0" err="1"/>
              <a:t>Between</a:t>
            </a:r>
            <a:r>
              <a:rPr lang="de-DE" i="1" dirty="0"/>
              <a:t> Texts</a:t>
            </a:r>
            <a:r>
              <a:rPr lang="de-DE" dirty="0"/>
              <a:t>. </a:t>
            </a:r>
            <a:r>
              <a:rPr lang="de-DE" dirty="0" err="1"/>
              <a:t>Diss</a:t>
            </a:r>
            <a:r>
              <a:rPr lang="de-DE" dirty="0"/>
              <a:t>. Technische Universität, 2013., Chapter 3,4 </a:t>
            </a:r>
            <a:r>
              <a:rPr lang="de-DE" dirty="0" err="1"/>
              <a:t>and</a:t>
            </a:r>
            <a:r>
              <a:rPr lang="de-DE" dirty="0"/>
              <a:t> 8</a:t>
            </a:r>
            <a:endParaRPr lang="en-US" dirty="0"/>
          </a:p>
          <a:p>
            <a:endParaRPr lang="en-US" dirty="0"/>
          </a:p>
          <a:p>
            <a:endParaRPr lang="en-US" dirty="0"/>
          </a:p>
          <a:p>
            <a:pPr>
              <a:buNone/>
            </a:pPr>
            <a:endParaRPr lang="en-US" dirty="0"/>
          </a:p>
        </p:txBody>
      </p:sp>
    </p:spTree>
    <p:extLst>
      <p:ext uri="{BB962C8B-B14F-4D97-AF65-F5344CB8AC3E}">
        <p14:creationId xmlns:p14="http://schemas.microsoft.com/office/powerpoint/2010/main" val="30953936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50184-9626-E94F-AD32-A3A2D44B1FCE}"/>
              </a:ext>
            </a:extLst>
          </p:cNvPr>
          <p:cNvSpPr>
            <a:spLocks noGrp="1"/>
          </p:cNvSpPr>
          <p:nvPr>
            <p:ph type="title"/>
          </p:nvPr>
        </p:nvSpPr>
        <p:spPr/>
        <p:txBody>
          <a:bodyPr/>
          <a:lstStyle/>
          <a:p>
            <a:r>
              <a:rPr lang="de-DE" dirty="0"/>
              <a:t>References</a:t>
            </a:r>
          </a:p>
        </p:txBody>
      </p:sp>
      <p:sp>
        <p:nvSpPr>
          <p:cNvPr id="3" name="Content Placeholder 2">
            <a:extLst>
              <a:ext uri="{FF2B5EF4-FFF2-40B4-BE49-F238E27FC236}">
                <a16:creationId xmlns:a16="http://schemas.microsoft.com/office/drawing/2014/main" id="{85A01A20-2A10-8D4F-B1C4-151523354F92}"/>
              </a:ext>
            </a:extLst>
          </p:cNvPr>
          <p:cNvSpPr>
            <a:spLocks noGrp="1"/>
          </p:cNvSpPr>
          <p:nvPr>
            <p:ph idx="1"/>
          </p:nvPr>
        </p:nvSpPr>
        <p:spPr/>
        <p:txBody>
          <a:bodyPr/>
          <a:lstStyle/>
          <a:p>
            <a:r>
              <a:rPr lang="de-DE" dirty="0">
                <a:hlinkClick r:id="rId3"/>
              </a:rPr>
              <a:t>https://medium.com/@adriensieg/text-similarities-da019229c894</a:t>
            </a:r>
            <a:endParaRPr lang="de-DE" dirty="0">
              <a:hlinkClick r:id="rId4"/>
            </a:endParaRPr>
          </a:p>
          <a:p>
            <a:r>
              <a:rPr lang="de-DE" dirty="0">
                <a:hlinkClick r:id="rId4"/>
              </a:rPr>
              <a:t>http://nlp.town/blog/sentence-similarity/</a:t>
            </a:r>
            <a:endParaRPr lang="de-DE" dirty="0"/>
          </a:p>
          <a:p>
            <a:r>
              <a:rPr lang="de-DE" dirty="0">
                <a:hlinkClick r:id="rId5"/>
              </a:rPr>
              <a:t>https://medium.com/mlreview/implementing-malstm-on-kaggles-quora-question-pairs-competition-8b31b0b16a07</a:t>
            </a:r>
            <a:endParaRPr lang="de-DE" dirty="0"/>
          </a:p>
          <a:p>
            <a:r>
              <a:rPr lang="de-DE" dirty="0">
                <a:hlinkClick r:id="rId6"/>
              </a:rPr>
              <a:t>http://www1.se.cuhk.edu.hk/~seem5680/lecture/LSI-Eg.pdf</a:t>
            </a:r>
            <a:endParaRPr lang="de-DE" dirty="0"/>
          </a:p>
          <a:p>
            <a:r>
              <a:rPr lang="de-DE" dirty="0">
                <a:hlinkClick r:id="rId7"/>
              </a:rPr>
              <a:t>https://markroxor.github.io/gensim/static/notebooks/WMD_tutorial.html</a:t>
            </a:r>
            <a:endParaRPr lang="de-DE" dirty="0"/>
          </a:p>
          <a:p>
            <a:r>
              <a:rPr lang="de-DE" dirty="0">
                <a:hlinkClick r:id="rId8"/>
              </a:rPr>
              <a:t>https://www.machinelearningplus.com/nlp/cosine-similarity/</a:t>
            </a:r>
            <a:endParaRPr lang="de-DE" dirty="0"/>
          </a:p>
          <a:p>
            <a:r>
              <a:rPr lang="de-DE" dirty="0">
                <a:hlinkClick r:id="rId9"/>
              </a:rPr>
              <a:t>http://poloclub.gatech.edu/cse6242/2018spring/slides/CSE6242-820-TextAlgorithms.pdf</a:t>
            </a:r>
            <a:endParaRPr lang="de-DE" dirty="0"/>
          </a:p>
          <a:p>
            <a:r>
              <a:rPr lang="de-DE" dirty="0">
                <a:hlinkClick r:id="rId10"/>
              </a:rPr>
              <a:t>https://github.com/makcedward/nlp/blob/master/sample/nlp-word_embedding.ipynb</a:t>
            </a:r>
            <a:endParaRPr lang="de-DE" dirty="0"/>
          </a:p>
          <a:p>
            <a:r>
              <a:rPr lang="de-DE" dirty="0">
                <a:hlinkClick r:id="rId11"/>
              </a:rPr>
              <a:t>http://robotics.stanford.edu/~scohen/research/emdg/emdg.html#flow_eqw_notopt</a:t>
            </a:r>
            <a:endParaRPr lang="de-DE" dirty="0"/>
          </a:p>
          <a:p>
            <a:endParaRPr lang="de-DE" dirty="0"/>
          </a:p>
          <a:p>
            <a:endParaRPr lang="de-DE" dirty="0"/>
          </a:p>
        </p:txBody>
      </p:sp>
    </p:spTree>
    <p:extLst>
      <p:ext uri="{BB962C8B-B14F-4D97-AF65-F5344CB8AC3E}">
        <p14:creationId xmlns:p14="http://schemas.microsoft.com/office/powerpoint/2010/main" val="612145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50184-9626-E94F-AD32-A3A2D44B1FCE}"/>
              </a:ext>
            </a:extLst>
          </p:cNvPr>
          <p:cNvSpPr>
            <a:spLocks noGrp="1"/>
          </p:cNvSpPr>
          <p:nvPr>
            <p:ph type="title"/>
          </p:nvPr>
        </p:nvSpPr>
        <p:spPr/>
        <p:txBody>
          <a:bodyPr/>
          <a:lstStyle/>
          <a:p>
            <a:r>
              <a:rPr lang="de-DE" dirty="0"/>
              <a:t>References</a:t>
            </a:r>
          </a:p>
        </p:txBody>
      </p:sp>
      <p:sp>
        <p:nvSpPr>
          <p:cNvPr id="3" name="Content Placeholder 2">
            <a:extLst>
              <a:ext uri="{FF2B5EF4-FFF2-40B4-BE49-F238E27FC236}">
                <a16:creationId xmlns:a16="http://schemas.microsoft.com/office/drawing/2014/main" id="{85A01A20-2A10-8D4F-B1C4-151523354F92}"/>
              </a:ext>
            </a:extLst>
          </p:cNvPr>
          <p:cNvSpPr>
            <a:spLocks noGrp="1"/>
          </p:cNvSpPr>
          <p:nvPr>
            <p:ph idx="1"/>
          </p:nvPr>
        </p:nvSpPr>
        <p:spPr/>
        <p:txBody>
          <a:bodyPr/>
          <a:lstStyle/>
          <a:p>
            <a:r>
              <a:rPr lang="de-DE" dirty="0">
                <a:hlinkClick r:id="rId3"/>
              </a:rPr>
              <a:t>http://robotics.stanford.edu/~rubner/slides/sld014.htm</a:t>
            </a:r>
            <a:endParaRPr lang="de-DE" dirty="0"/>
          </a:p>
          <a:p>
            <a:r>
              <a:rPr lang="de-DE" dirty="0">
                <a:hlinkClick r:id="rId4"/>
              </a:rPr>
              <a:t>http://jxieeducation.com/2016-06-13/Document-Similarity-With-Word-Movers-Distance/</a:t>
            </a:r>
            <a:endParaRPr lang="de-DE" dirty="0"/>
          </a:p>
          <a:p>
            <a:r>
              <a:rPr lang="de-DE" dirty="0">
                <a:hlinkClick r:id="rId5"/>
              </a:rPr>
              <a:t>http://stefansavev.com/blog/beyond-cosine-similarity/</a:t>
            </a:r>
            <a:endParaRPr lang="de-DE" dirty="0"/>
          </a:p>
          <a:p>
            <a:r>
              <a:rPr lang="de-DE" dirty="0">
                <a:hlinkClick r:id="rId6"/>
              </a:rPr>
              <a:t>https://www.renom.jp/index.html?c=tutorial</a:t>
            </a:r>
            <a:endParaRPr lang="de-DE" dirty="0"/>
          </a:p>
          <a:p>
            <a:r>
              <a:rPr lang="de-DE" dirty="0">
                <a:hlinkClick r:id="rId7"/>
              </a:rPr>
              <a:t>https://weave.eu/le-transport-optimal-un-couteau-suisse-pour-la-data-science/</a:t>
            </a:r>
            <a:endParaRPr lang="de-DE" dirty="0"/>
          </a:p>
          <a:p>
            <a:r>
              <a:rPr lang="de-DE" dirty="0">
                <a:hlinkClick r:id="rId8"/>
              </a:rPr>
              <a:t>https://hsaghir.github.io/data_science/denoising-vs-variational-autoencoder/</a:t>
            </a:r>
            <a:endParaRPr lang="de-DE" dirty="0"/>
          </a:p>
          <a:p>
            <a:r>
              <a:rPr lang="de-DE" dirty="0">
                <a:hlinkClick r:id="rId9"/>
              </a:rPr>
              <a:t>https://www.jeremyjordan.me/variational-autoencoders/</a:t>
            </a:r>
            <a:endParaRPr lang="de-DE" dirty="0"/>
          </a:p>
          <a:p>
            <a:r>
              <a:rPr lang="de-DE" dirty="0">
                <a:hlinkClick r:id="rId10"/>
              </a:rPr>
              <a:t>https://www.kaggle.com/shivamb/how-autoencoders-work-intro-and-usecases</a:t>
            </a:r>
            <a:endParaRPr lang="de-DE" dirty="0"/>
          </a:p>
          <a:p>
            <a:r>
              <a:rPr lang="de-DE" dirty="0">
                <a:hlinkClick r:id="rId11"/>
              </a:rPr>
              <a:t>http://www.erogol.com/duplicate-question-detection-deep-learning/</a:t>
            </a:r>
            <a:endParaRPr lang="de-DE" dirty="0"/>
          </a:p>
          <a:p>
            <a:endParaRPr lang="de-DE" dirty="0"/>
          </a:p>
        </p:txBody>
      </p:sp>
    </p:spTree>
    <p:extLst>
      <p:ext uri="{BB962C8B-B14F-4D97-AF65-F5344CB8AC3E}">
        <p14:creationId xmlns:p14="http://schemas.microsoft.com/office/powerpoint/2010/main" val="35722538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t>Take-Home-Messages</a:t>
            </a:r>
          </a:p>
        </p:txBody>
      </p:sp>
      <p:sp>
        <p:nvSpPr>
          <p:cNvPr id="68611" name="Rectangle 3"/>
          <p:cNvSpPr>
            <a:spLocks noGrp="1" noChangeArrowheads="1"/>
          </p:cNvSpPr>
          <p:nvPr>
            <p:ph idx="1"/>
          </p:nvPr>
        </p:nvSpPr>
        <p:spPr/>
        <p:txBody>
          <a:bodyPr/>
          <a:lstStyle/>
          <a:p>
            <a:pPr marL="0" indent="0" eaLnBrk="1" hangingPunct="1">
              <a:buNone/>
            </a:pPr>
            <a:r>
              <a:rPr lang="en-US" sz="1800" dirty="0"/>
              <a:t>Text/Sentence/Document/Paragraph.. similarity determines the strength of relationship between two sentences or documents.</a:t>
            </a:r>
          </a:p>
          <a:p>
            <a:pPr eaLnBrk="1" hangingPunct="1"/>
            <a:endParaRPr lang="en-US" sz="1800" dirty="0"/>
          </a:p>
          <a:p>
            <a:pPr marL="0" indent="0" eaLnBrk="1" hangingPunct="1">
              <a:buNone/>
            </a:pPr>
            <a:r>
              <a:rPr lang="en-US" sz="1800" dirty="0"/>
              <a:t>Compositional based text similarity:</a:t>
            </a:r>
          </a:p>
          <a:p>
            <a:pPr lvl="1" eaLnBrk="1" hangingPunct="1"/>
            <a:r>
              <a:rPr lang="en-US" dirty="0" err="1"/>
              <a:t>BoW</a:t>
            </a:r>
            <a:r>
              <a:rPr lang="en-US" dirty="0"/>
              <a:t> / Term Frequency. </a:t>
            </a:r>
          </a:p>
          <a:p>
            <a:pPr lvl="1" eaLnBrk="1" hangingPunct="1"/>
            <a:r>
              <a:rPr lang="en-US" dirty="0"/>
              <a:t>Jaccard/ Knowledge based / Word2vec</a:t>
            </a:r>
          </a:p>
          <a:p>
            <a:pPr marL="180975" lvl="1" indent="0" eaLnBrk="1" hangingPunct="1">
              <a:buNone/>
            </a:pPr>
            <a:endParaRPr lang="en-US" dirty="0"/>
          </a:p>
          <a:p>
            <a:pPr marL="0" indent="0" eaLnBrk="1" hangingPunct="1">
              <a:buNone/>
            </a:pPr>
            <a:r>
              <a:rPr lang="en-US" sz="1800" dirty="0"/>
              <a:t>Non- Compositional based text similarity:</a:t>
            </a:r>
          </a:p>
          <a:p>
            <a:pPr lvl="1" eaLnBrk="1" hangingPunct="1"/>
            <a:r>
              <a:rPr lang="en-US" dirty="0"/>
              <a:t>TF-IDF/ LSI/ Embeddings/ Transformer – BERT /Clustering</a:t>
            </a:r>
          </a:p>
          <a:p>
            <a:pPr marL="11113" indent="0" eaLnBrk="1" hangingPunct="1">
              <a:buNone/>
            </a:pPr>
            <a:endParaRPr lang="en-US" sz="1800" dirty="0"/>
          </a:p>
          <a:p>
            <a:pPr marL="0" indent="0" eaLnBrk="1" hangingPunct="1">
              <a:buNone/>
            </a:pPr>
            <a:r>
              <a:rPr lang="en-US" sz="1800" dirty="0"/>
              <a:t>Evaluation Criteria:</a:t>
            </a:r>
          </a:p>
          <a:p>
            <a:pPr lvl="1" eaLnBrk="1" hangingPunct="1"/>
            <a:r>
              <a:rPr lang="en-US" dirty="0"/>
              <a:t>Bleu/ Rouge</a:t>
            </a:r>
            <a:endParaRPr lang="en-US" sz="2200" dirty="0"/>
          </a:p>
        </p:txBody>
      </p:sp>
    </p:spTree>
    <p:extLst>
      <p:ext uri="{BB962C8B-B14F-4D97-AF65-F5344CB8AC3E}">
        <p14:creationId xmlns:p14="http://schemas.microsoft.com/office/powerpoint/2010/main" val="3677830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Gerade Verbindung mit Pfeil 44"/>
          <p:cNvCxnSpPr>
            <a:endCxn id="24" idx="3"/>
          </p:cNvCxnSpPr>
          <p:nvPr/>
        </p:nvCxnSpPr>
        <p:spPr>
          <a:xfrm rot="10800000">
            <a:off x="1623236" y="2807884"/>
            <a:ext cx="6453965" cy="11517"/>
          </a:xfrm>
          <a:prstGeom prst="straightConnector1">
            <a:avLst/>
          </a:prstGeom>
          <a:ln w="127000">
            <a:solidFill>
              <a:srgbClr val="B90F2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 name="Titel 2"/>
          <p:cNvSpPr>
            <a:spLocks noGrp="1"/>
          </p:cNvSpPr>
          <p:nvPr>
            <p:ph type="title"/>
          </p:nvPr>
        </p:nvSpPr>
        <p:spPr/>
        <p:txBody>
          <a:bodyPr/>
          <a:lstStyle/>
          <a:p>
            <a:r>
              <a:rPr lang="en-US" dirty="0"/>
              <a:t>Comparison</a:t>
            </a:r>
          </a:p>
        </p:txBody>
      </p:sp>
      <p:sp>
        <p:nvSpPr>
          <p:cNvPr id="136" name="Inhaltsplatzhalter 135"/>
          <p:cNvSpPr>
            <a:spLocks noGrp="1"/>
          </p:cNvSpPr>
          <p:nvPr>
            <p:ph idx="1"/>
          </p:nvPr>
        </p:nvSpPr>
        <p:spPr/>
        <p:txBody>
          <a:bodyPr/>
          <a:lstStyle/>
          <a:p>
            <a:pPr marL="0" indent="0">
              <a:buNone/>
            </a:pPr>
            <a:r>
              <a:rPr lang="en-US" dirty="0"/>
              <a:t>Compositional Measures</a:t>
            </a:r>
          </a:p>
          <a:p>
            <a:endParaRPr lang="en-US" dirty="0"/>
          </a:p>
          <a:p>
            <a:endParaRPr lang="en-US" dirty="0"/>
          </a:p>
          <a:p>
            <a:endParaRPr lang="en-US" dirty="0"/>
          </a:p>
          <a:p>
            <a:endParaRPr lang="en-US" dirty="0"/>
          </a:p>
          <a:p>
            <a:endParaRPr lang="en-US" dirty="0"/>
          </a:p>
          <a:p>
            <a:endParaRPr lang="en-US" dirty="0"/>
          </a:p>
          <a:p>
            <a:pPr marL="0" indent="0">
              <a:buNone/>
            </a:pPr>
            <a:r>
              <a:rPr lang="en-US" dirty="0"/>
              <a:t>Non-compositional Measures</a:t>
            </a:r>
          </a:p>
        </p:txBody>
      </p:sp>
      <p:grpSp>
        <p:nvGrpSpPr>
          <p:cNvPr id="189" name="Gruppieren 188"/>
          <p:cNvGrpSpPr/>
          <p:nvPr/>
        </p:nvGrpSpPr>
        <p:grpSpPr>
          <a:xfrm>
            <a:off x="533400" y="2186766"/>
            <a:ext cx="1089835" cy="1089834"/>
            <a:chOff x="533400" y="2186766"/>
            <a:chExt cx="1089835" cy="1089834"/>
          </a:xfrm>
        </p:grpSpPr>
        <p:grpSp>
          <p:nvGrpSpPr>
            <p:cNvPr id="93" name="Gruppieren 89"/>
            <p:cNvGrpSpPr/>
            <p:nvPr/>
          </p:nvGrpSpPr>
          <p:grpSpPr>
            <a:xfrm>
              <a:off x="533400" y="2186766"/>
              <a:ext cx="937435" cy="937434"/>
              <a:chOff x="2562600" y="1597005"/>
              <a:chExt cx="1285884" cy="1285884"/>
            </a:xfrm>
          </p:grpSpPr>
          <p:sp>
            <p:nvSpPr>
              <p:cNvPr id="94" name="Gefaltete Ecke 93"/>
              <p:cNvSpPr/>
              <p:nvPr/>
            </p:nvSpPr>
            <p:spPr>
              <a:xfrm>
                <a:off x="2562600" y="1597005"/>
                <a:ext cx="1285884" cy="1285884"/>
              </a:xfrm>
              <a:prstGeom prst="foldedCorner">
                <a:avLst/>
              </a:prstGeom>
              <a:solidFill>
                <a:srgbClr val="FFFFCC"/>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hteck 94"/>
              <p:cNvSpPr/>
              <p:nvPr/>
            </p:nvSpPr>
            <p:spPr>
              <a:xfrm>
                <a:off x="2670550" y="1719230"/>
                <a:ext cx="49844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hteck 95"/>
              <p:cNvSpPr/>
              <p:nvPr/>
            </p:nvSpPr>
            <p:spPr>
              <a:xfrm>
                <a:off x="3249961" y="171923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hteck 96"/>
              <p:cNvSpPr/>
              <p:nvPr/>
            </p:nvSpPr>
            <p:spPr>
              <a:xfrm>
                <a:off x="2670550" y="1838293"/>
                <a:ext cx="100642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hteck 97"/>
              <p:cNvSpPr/>
              <p:nvPr/>
            </p:nvSpPr>
            <p:spPr>
              <a:xfrm>
                <a:off x="2670550" y="1957356"/>
                <a:ext cx="21269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hteck 98"/>
              <p:cNvSpPr/>
              <p:nvPr/>
            </p:nvSpPr>
            <p:spPr>
              <a:xfrm>
                <a:off x="2954685" y="1957356"/>
                <a:ext cx="72228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hteck 99"/>
              <p:cNvSpPr/>
              <p:nvPr/>
            </p:nvSpPr>
            <p:spPr>
              <a:xfrm>
                <a:off x="2669741" y="207642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hteck 100"/>
              <p:cNvSpPr/>
              <p:nvPr/>
            </p:nvSpPr>
            <p:spPr>
              <a:xfrm>
                <a:off x="2670550" y="2290734"/>
                <a:ext cx="4571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hteck 101"/>
              <p:cNvSpPr/>
              <p:nvPr/>
            </p:nvSpPr>
            <p:spPr>
              <a:xfrm>
                <a:off x="2772087" y="2290734"/>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hteck 102"/>
              <p:cNvSpPr/>
              <p:nvPr/>
            </p:nvSpPr>
            <p:spPr>
              <a:xfrm>
                <a:off x="3043739" y="2290734"/>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hteck 103"/>
              <p:cNvSpPr/>
              <p:nvPr/>
            </p:nvSpPr>
            <p:spPr>
              <a:xfrm>
                <a:off x="3526190" y="2290734"/>
                <a:ext cx="154508"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hteck 104"/>
              <p:cNvSpPr/>
              <p:nvPr/>
            </p:nvSpPr>
            <p:spPr>
              <a:xfrm>
                <a:off x="2669741" y="2409746"/>
                <a:ext cx="580220"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hteck 105"/>
              <p:cNvSpPr/>
              <p:nvPr/>
            </p:nvSpPr>
            <p:spPr>
              <a:xfrm>
                <a:off x="2669741" y="2576486"/>
                <a:ext cx="101095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hteck 106"/>
              <p:cNvSpPr/>
              <p:nvPr/>
            </p:nvSpPr>
            <p:spPr>
              <a:xfrm>
                <a:off x="2669742" y="2692932"/>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hteck 107"/>
              <p:cNvSpPr/>
              <p:nvPr/>
            </p:nvSpPr>
            <p:spPr>
              <a:xfrm>
                <a:off x="2928895" y="2692932"/>
                <a:ext cx="32106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uppieren 89"/>
            <p:cNvGrpSpPr/>
            <p:nvPr/>
          </p:nvGrpSpPr>
          <p:grpSpPr>
            <a:xfrm>
              <a:off x="685800" y="2339166"/>
              <a:ext cx="937435" cy="937434"/>
              <a:chOff x="2562600" y="1597005"/>
              <a:chExt cx="1285884" cy="1285884"/>
            </a:xfrm>
          </p:grpSpPr>
          <p:sp>
            <p:nvSpPr>
              <p:cNvPr id="24" name="Gefaltete Ecke 23"/>
              <p:cNvSpPr/>
              <p:nvPr/>
            </p:nvSpPr>
            <p:spPr>
              <a:xfrm>
                <a:off x="2562600" y="1597005"/>
                <a:ext cx="1285884" cy="1285884"/>
              </a:xfrm>
              <a:prstGeom prst="foldedCorner">
                <a:avLst/>
              </a:prstGeom>
              <a:solidFill>
                <a:srgbClr val="FFFFCC"/>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hteck 24"/>
              <p:cNvSpPr/>
              <p:nvPr/>
            </p:nvSpPr>
            <p:spPr>
              <a:xfrm>
                <a:off x="2670550" y="1719230"/>
                <a:ext cx="49844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hteck 25"/>
              <p:cNvSpPr/>
              <p:nvPr/>
            </p:nvSpPr>
            <p:spPr>
              <a:xfrm>
                <a:off x="3249961" y="171923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hteck 26"/>
              <p:cNvSpPr/>
              <p:nvPr/>
            </p:nvSpPr>
            <p:spPr>
              <a:xfrm>
                <a:off x="2670550" y="1838293"/>
                <a:ext cx="100642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hteck 27"/>
              <p:cNvSpPr/>
              <p:nvPr/>
            </p:nvSpPr>
            <p:spPr>
              <a:xfrm>
                <a:off x="2670550" y="1957356"/>
                <a:ext cx="21269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hteck 28"/>
              <p:cNvSpPr/>
              <p:nvPr/>
            </p:nvSpPr>
            <p:spPr>
              <a:xfrm>
                <a:off x="2954685" y="1957356"/>
                <a:ext cx="72228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hteck 29"/>
              <p:cNvSpPr/>
              <p:nvPr/>
            </p:nvSpPr>
            <p:spPr>
              <a:xfrm>
                <a:off x="2669741" y="207642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hteck 30"/>
              <p:cNvSpPr/>
              <p:nvPr/>
            </p:nvSpPr>
            <p:spPr>
              <a:xfrm>
                <a:off x="2670550" y="2290734"/>
                <a:ext cx="4571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hteck 31"/>
              <p:cNvSpPr/>
              <p:nvPr/>
            </p:nvSpPr>
            <p:spPr>
              <a:xfrm>
                <a:off x="2772087" y="2290734"/>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hteck 32"/>
              <p:cNvSpPr/>
              <p:nvPr/>
            </p:nvSpPr>
            <p:spPr>
              <a:xfrm>
                <a:off x="3043739" y="2290734"/>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hteck 33"/>
              <p:cNvSpPr/>
              <p:nvPr/>
            </p:nvSpPr>
            <p:spPr>
              <a:xfrm>
                <a:off x="3526190" y="2290734"/>
                <a:ext cx="154508"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hteck 34"/>
              <p:cNvSpPr/>
              <p:nvPr/>
            </p:nvSpPr>
            <p:spPr>
              <a:xfrm>
                <a:off x="2669741" y="2409746"/>
                <a:ext cx="580220"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hteck 35"/>
              <p:cNvSpPr/>
              <p:nvPr/>
            </p:nvSpPr>
            <p:spPr>
              <a:xfrm>
                <a:off x="2669741" y="2576486"/>
                <a:ext cx="101095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hteck 36"/>
              <p:cNvSpPr/>
              <p:nvPr/>
            </p:nvSpPr>
            <p:spPr>
              <a:xfrm>
                <a:off x="2669742" y="2692932"/>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hteck 37"/>
              <p:cNvSpPr/>
              <p:nvPr/>
            </p:nvSpPr>
            <p:spPr>
              <a:xfrm>
                <a:off x="2928895" y="2692932"/>
                <a:ext cx="32106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0" name="Ellipse 39"/>
          <p:cNvSpPr/>
          <p:nvPr/>
        </p:nvSpPr>
        <p:spPr>
          <a:xfrm>
            <a:off x="3733800" y="2133600"/>
            <a:ext cx="685800" cy="381000"/>
          </a:xfrm>
          <a:prstGeom prst="ellipse">
            <a:avLst/>
          </a:prstGeom>
          <a:solidFill>
            <a:srgbClr val="0092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0.8</a:t>
            </a:r>
          </a:p>
        </p:txBody>
      </p:sp>
      <p:sp>
        <p:nvSpPr>
          <p:cNvPr id="41" name="Ellipse 40"/>
          <p:cNvSpPr/>
          <p:nvPr/>
        </p:nvSpPr>
        <p:spPr>
          <a:xfrm>
            <a:off x="3886200" y="2438400"/>
            <a:ext cx="685800" cy="381000"/>
          </a:xfrm>
          <a:prstGeom prst="ellipse">
            <a:avLst/>
          </a:prstGeom>
          <a:solidFill>
            <a:srgbClr val="0092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0.6</a:t>
            </a:r>
          </a:p>
        </p:txBody>
      </p:sp>
      <p:sp>
        <p:nvSpPr>
          <p:cNvPr id="42" name="Ellipse 41"/>
          <p:cNvSpPr/>
          <p:nvPr/>
        </p:nvSpPr>
        <p:spPr>
          <a:xfrm>
            <a:off x="3733800" y="2667000"/>
            <a:ext cx="685800" cy="381000"/>
          </a:xfrm>
          <a:prstGeom prst="ellipse">
            <a:avLst/>
          </a:prstGeom>
          <a:solidFill>
            <a:srgbClr val="0092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0.3</a:t>
            </a:r>
          </a:p>
        </p:txBody>
      </p:sp>
      <p:sp>
        <p:nvSpPr>
          <p:cNvPr id="43" name="Ellipse 42"/>
          <p:cNvSpPr/>
          <p:nvPr/>
        </p:nvSpPr>
        <p:spPr>
          <a:xfrm>
            <a:off x="3810000" y="2971800"/>
            <a:ext cx="685800" cy="381000"/>
          </a:xfrm>
          <a:prstGeom prst="ellipse">
            <a:avLst/>
          </a:prstGeom>
          <a:solidFill>
            <a:srgbClr val="0092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0.9</a:t>
            </a:r>
          </a:p>
        </p:txBody>
      </p:sp>
      <p:sp>
        <p:nvSpPr>
          <p:cNvPr id="46" name="Inhaltsplatzhalter 14"/>
          <p:cNvSpPr txBox="1">
            <a:spLocks/>
          </p:cNvSpPr>
          <p:nvPr/>
        </p:nvSpPr>
        <p:spPr>
          <a:xfrm>
            <a:off x="990600" y="3505200"/>
            <a:ext cx="6858000" cy="304800"/>
          </a:xfrm>
          <a:prstGeom prst="rect">
            <a:avLst/>
          </a:prstGeom>
          <a:solidFill>
            <a:srgbClr val="B90F22"/>
          </a:solidFill>
          <a:ln>
            <a:solidFill>
              <a:schemeClr val="bg1"/>
            </a:solidFill>
          </a:ln>
          <a:effectLst/>
        </p:spPr>
        <p:txBody>
          <a:bodyPr anchor="ctr" anchorCtr="0"/>
          <a:lstStyle/>
          <a:p>
            <a:pPr marL="179388" lvl="0" indent="-179388" eaLnBrk="0" hangingPunct="0">
              <a:spcBef>
                <a:spcPct val="20000"/>
              </a:spcBef>
            </a:pPr>
            <a:r>
              <a:rPr lang="en-US" kern="0" dirty="0">
                <a:solidFill>
                  <a:schemeClr val="bg1"/>
                </a:solidFill>
                <a:latin typeface="+mn-lt"/>
              </a:rPr>
              <a:t>Bag of Words        Pairwise Matching          Aggregation</a:t>
            </a:r>
          </a:p>
        </p:txBody>
      </p:sp>
      <p:grpSp>
        <p:nvGrpSpPr>
          <p:cNvPr id="188" name="Gruppieren 187"/>
          <p:cNvGrpSpPr/>
          <p:nvPr/>
        </p:nvGrpSpPr>
        <p:grpSpPr>
          <a:xfrm>
            <a:off x="5105400" y="2209800"/>
            <a:ext cx="990600" cy="1066800"/>
            <a:chOff x="5105400" y="2209800"/>
            <a:chExt cx="990600" cy="1066800"/>
          </a:xfrm>
        </p:grpSpPr>
        <p:sp>
          <p:nvSpPr>
            <p:cNvPr id="187" name="Rechteck 186"/>
            <p:cNvSpPr/>
            <p:nvPr/>
          </p:nvSpPr>
          <p:spPr>
            <a:xfrm>
              <a:off x="5105400" y="2362200"/>
              <a:ext cx="990600" cy="8382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2" descr="C:\Dokumente und Einstellungen\dbaer.NTDOM\Eigene Dateien\Dropbox\Temp\ukp\Bildschirmfoto.png"/>
            <p:cNvPicPr>
              <a:picLocks noChangeAspect="1" noChangeArrowheads="1"/>
            </p:cNvPicPr>
            <p:nvPr/>
          </p:nvPicPr>
          <p:blipFill>
            <a:blip r:embed="rId2" cstate="print"/>
            <a:srcRect l="24242" t="-60000" r="53940" b="-43637"/>
            <a:stretch>
              <a:fillRect/>
            </a:stretch>
          </p:blipFill>
          <p:spPr bwMode="auto">
            <a:xfrm>
              <a:off x="5257800" y="2209800"/>
              <a:ext cx="685800" cy="1066800"/>
            </a:xfrm>
            <a:prstGeom prst="rect">
              <a:avLst/>
            </a:prstGeom>
            <a:noFill/>
          </p:spPr>
        </p:pic>
      </p:grpSp>
      <p:sp>
        <p:nvSpPr>
          <p:cNvPr id="50" name="Ellipse 49"/>
          <p:cNvSpPr/>
          <p:nvPr/>
        </p:nvSpPr>
        <p:spPr>
          <a:xfrm>
            <a:off x="6248400" y="2514600"/>
            <a:ext cx="990600" cy="609600"/>
          </a:xfrm>
          <a:prstGeom prst="ellipse">
            <a:avLst/>
          </a:prstGeom>
          <a:solidFill>
            <a:srgbClr val="0092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0.8</a:t>
            </a:r>
          </a:p>
        </p:txBody>
      </p:sp>
      <p:grpSp>
        <p:nvGrpSpPr>
          <p:cNvPr id="190" name="Gruppieren 189"/>
          <p:cNvGrpSpPr/>
          <p:nvPr/>
        </p:nvGrpSpPr>
        <p:grpSpPr>
          <a:xfrm>
            <a:off x="533400" y="4692503"/>
            <a:ext cx="1089835" cy="1089834"/>
            <a:chOff x="533400" y="4692503"/>
            <a:chExt cx="1089835" cy="1089834"/>
          </a:xfrm>
        </p:grpSpPr>
        <p:grpSp>
          <p:nvGrpSpPr>
            <p:cNvPr id="109" name="Gruppieren 89"/>
            <p:cNvGrpSpPr/>
            <p:nvPr/>
          </p:nvGrpSpPr>
          <p:grpSpPr>
            <a:xfrm>
              <a:off x="533400" y="4692503"/>
              <a:ext cx="937435" cy="937434"/>
              <a:chOff x="2562600" y="1597005"/>
              <a:chExt cx="1285884" cy="1285884"/>
            </a:xfrm>
          </p:grpSpPr>
          <p:sp>
            <p:nvSpPr>
              <p:cNvPr id="110" name="Gefaltete Ecke 109"/>
              <p:cNvSpPr/>
              <p:nvPr/>
            </p:nvSpPr>
            <p:spPr>
              <a:xfrm>
                <a:off x="2562600" y="1597005"/>
                <a:ext cx="1285884" cy="1285884"/>
              </a:xfrm>
              <a:prstGeom prst="foldedCorner">
                <a:avLst/>
              </a:prstGeom>
              <a:solidFill>
                <a:srgbClr val="FFFFCC"/>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hteck 110"/>
              <p:cNvSpPr/>
              <p:nvPr/>
            </p:nvSpPr>
            <p:spPr>
              <a:xfrm>
                <a:off x="2670550" y="1719230"/>
                <a:ext cx="49844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hteck 111"/>
              <p:cNvSpPr/>
              <p:nvPr/>
            </p:nvSpPr>
            <p:spPr>
              <a:xfrm>
                <a:off x="3249961" y="171923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hteck 112"/>
              <p:cNvSpPr/>
              <p:nvPr/>
            </p:nvSpPr>
            <p:spPr>
              <a:xfrm>
                <a:off x="2670550" y="1838293"/>
                <a:ext cx="100642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hteck 113"/>
              <p:cNvSpPr/>
              <p:nvPr/>
            </p:nvSpPr>
            <p:spPr>
              <a:xfrm>
                <a:off x="2670550" y="1957356"/>
                <a:ext cx="21269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hteck 114"/>
              <p:cNvSpPr/>
              <p:nvPr/>
            </p:nvSpPr>
            <p:spPr>
              <a:xfrm>
                <a:off x="2954685" y="1957356"/>
                <a:ext cx="72228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hteck 115"/>
              <p:cNvSpPr/>
              <p:nvPr/>
            </p:nvSpPr>
            <p:spPr>
              <a:xfrm>
                <a:off x="2669741" y="207642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hteck 116"/>
              <p:cNvSpPr/>
              <p:nvPr/>
            </p:nvSpPr>
            <p:spPr>
              <a:xfrm>
                <a:off x="2670550" y="2290734"/>
                <a:ext cx="4571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hteck 117"/>
              <p:cNvSpPr/>
              <p:nvPr/>
            </p:nvSpPr>
            <p:spPr>
              <a:xfrm>
                <a:off x="2772087" y="2290734"/>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hteck 118"/>
              <p:cNvSpPr/>
              <p:nvPr/>
            </p:nvSpPr>
            <p:spPr>
              <a:xfrm>
                <a:off x="3043739" y="2290734"/>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hteck 119"/>
              <p:cNvSpPr/>
              <p:nvPr/>
            </p:nvSpPr>
            <p:spPr>
              <a:xfrm>
                <a:off x="3526190" y="2290734"/>
                <a:ext cx="154508"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hteck 120"/>
              <p:cNvSpPr/>
              <p:nvPr/>
            </p:nvSpPr>
            <p:spPr>
              <a:xfrm>
                <a:off x="2669741" y="2409746"/>
                <a:ext cx="580220"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hteck 121"/>
              <p:cNvSpPr/>
              <p:nvPr/>
            </p:nvSpPr>
            <p:spPr>
              <a:xfrm>
                <a:off x="2669741" y="2576486"/>
                <a:ext cx="101095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hteck 122"/>
              <p:cNvSpPr/>
              <p:nvPr/>
            </p:nvSpPr>
            <p:spPr>
              <a:xfrm>
                <a:off x="2669742" y="2692932"/>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hteck 123"/>
              <p:cNvSpPr/>
              <p:nvPr/>
            </p:nvSpPr>
            <p:spPr>
              <a:xfrm>
                <a:off x="2928895" y="2692932"/>
                <a:ext cx="32106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 name="Gruppieren 89"/>
            <p:cNvGrpSpPr/>
            <p:nvPr/>
          </p:nvGrpSpPr>
          <p:grpSpPr>
            <a:xfrm>
              <a:off x="685800" y="4844903"/>
              <a:ext cx="937435" cy="937434"/>
              <a:chOff x="2562600" y="1597005"/>
              <a:chExt cx="1285884" cy="1285884"/>
            </a:xfrm>
          </p:grpSpPr>
          <p:sp>
            <p:nvSpPr>
              <p:cNvPr id="52" name="Gefaltete Ecke 51"/>
              <p:cNvSpPr/>
              <p:nvPr/>
            </p:nvSpPr>
            <p:spPr>
              <a:xfrm>
                <a:off x="2562600" y="1597005"/>
                <a:ext cx="1285884" cy="1285884"/>
              </a:xfrm>
              <a:prstGeom prst="foldedCorner">
                <a:avLst/>
              </a:prstGeom>
              <a:solidFill>
                <a:srgbClr val="FFFFCC"/>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p:cNvSpPr/>
              <p:nvPr/>
            </p:nvSpPr>
            <p:spPr>
              <a:xfrm>
                <a:off x="2670550" y="1719230"/>
                <a:ext cx="49844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hteck 53"/>
              <p:cNvSpPr/>
              <p:nvPr/>
            </p:nvSpPr>
            <p:spPr>
              <a:xfrm>
                <a:off x="3249961" y="171923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hteck 54"/>
              <p:cNvSpPr/>
              <p:nvPr/>
            </p:nvSpPr>
            <p:spPr>
              <a:xfrm>
                <a:off x="2670550" y="1838293"/>
                <a:ext cx="100642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hteck 55"/>
              <p:cNvSpPr/>
              <p:nvPr/>
            </p:nvSpPr>
            <p:spPr>
              <a:xfrm>
                <a:off x="2670550" y="1957356"/>
                <a:ext cx="21269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hteck 56"/>
              <p:cNvSpPr/>
              <p:nvPr/>
            </p:nvSpPr>
            <p:spPr>
              <a:xfrm>
                <a:off x="2954685" y="1957356"/>
                <a:ext cx="72228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hteck 57"/>
              <p:cNvSpPr/>
              <p:nvPr/>
            </p:nvSpPr>
            <p:spPr>
              <a:xfrm>
                <a:off x="2669741" y="207642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hteck 58"/>
              <p:cNvSpPr/>
              <p:nvPr/>
            </p:nvSpPr>
            <p:spPr>
              <a:xfrm>
                <a:off x="2670550" y="2290734"/>
                <a:ext cx="4571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hteck 59"/>
              <p:cNvSpPr/>
              <p:nvPr/>
            </p:nvSpPr>
            <p:spPr>
              <a:xfrm>
                <a:off x="2772087" y="2290734"/>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hteck 60"/>
              <p:cNvSpPr/>
              <p:nvPr/>
            </p:nvSpPr>
            <p:spPr>
              <a:xfrm>
                <a:off x="3043739" y="2290734"/>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hteck 61"/>
              <p:cNvSpPr/>
              <p:nvPr/>
            </p:nvSpPr>
            <p:spPr>
              <a:xfrm>
                <a:off x="3526190" y="2290734"/>
                <a:ext cx="154508"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hteck 62"/>
              <p:cNvSpPr/>
              <p:nvPr/>
            </p:nvSpPr>
            <p:spPr>
              <a:xfrm>
                <a:off x="2669741" y="2409746"/>
                <a:ext cx="580220"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hteck 63"/>
              <p:cNvSpPr/>
              <p:nvPr/>
            </p:nvSpPr>
            <p:spPr>
              <a:xfrm>
                <a:off x="2669741" y="2576486"/>
                <a:ext cx="101095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hteck 64"/>
              <p:cNvSpPr/>
              <p:nvPr/>
            </p:nvSpPr>
            <p:spPr>
              <a:xfrm>
                <a:off x="2669742" y="2692932"/>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hteck 65"/>
              <p:cNvSpPr/>
              <p:nvPr/>
            </p:nvSpPr>
            <p:spPr>
              <a:xfrm>
                <a:off x="2928895" y="2692932"/>
                <a:ext cx="32106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67" name="Gerade Verbindung mit Pfeil 66"/>
          <p:cNvCxnSpPr/>
          <p:nvPr/>
        </p:nvCxnSpPr>
        <p:spPr>
          <a:xfrm rot="10800000">
            <a:off x="1623235" y="5302103"/>
            <a:ext cx="6453965" cy="11517"/>
          </a:xfrm>
          <a:prstGeom prst="straightConnector1">
            <a:avLst/>
          </a:prstGeom>
          <a:ln w="127000">
            <a:solidFill>
              <a:srgbClr val="B90F2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7" name="Inhaltsplatzhalter 14"/>
          <p:cNvSpPr txBox="1">
            <a:spLocks/>
          </p:cNvSpPr>
          <p:nvPr/>
        </p:nvSpPr>
        <p:spPr>
          <a:xfrm>
            <a:off x="609600" y="5943600"/>
            <a:ext cx="7543800" cy="304800"/>
          </a:xfrm>
          <a:prstGeom prst="rect">
            <a:avLst/>
          </a:prstGeom>
          <a:solidFill>
            <a:srgbClr val="B90F22"/>
          </a:solidFill>
          <a:ln>
            <a:solidFill>
              <a:schemeClr val="bg1"/>
            </a:solidFill>
          </a:ln>
          <a:effectLst/>
        </p:spPr>
        <p:txBody>
          <a:bodyPr anchor="ctr" anchorCtr="0"/>
          <a:lstStyle/>
          <a:p>
            <a:pPr marL="179388" lvl="0" indent="-179388" eaLnBrk="0" hangingPunct="0">
              <a:spcBef>
                <a:spcPct val="20000"/>
              </a:spcBef>
            </a:pPr>
            <a:r>
              <a:rPr lang="en-US" kern="0" dirty="0">
                <a:solidFill>
                  <a:schemeClr val="bg1"/>
                </a:solidFill>
                <a:latin typeface="+mn-lt"/>
              </a:rPr>
              <a:t>Representation of whole texts                            Similarity computation</a:t>
            </a:r>
          </a:p>
        </p:txBody>
      </p:sp>
      <p:grpSp>
        <p:nvGrpSpPr>
          <p:cNvPr id="153" name="Gruppieren 152"/>
          <p:cNvGrpSpPr/>
          <p:nvPr/>
        </p:nvGrpSpPr>
        <p:grpSpPr>
          <a:xfrm>
            <a:off x="5803392" y="4648200"/>
            <a:ext cx="1511808" cy="1219200"/>
            <a:chOff x="2133600" y="3505200"/>
            <a:chExt cx="2362200" cy="1905000"/>
          </a:xfrm>
        </p:grpSpPr>
        <p:sp>
          <p:nvSpPr>
            <p:cNvPr id="152" name="Rechteck 151"/>
            <p:cNvSpPr/>
            <p:nvPr/>
          </p:nvSpPr>
          <p:spPr>
            <a:xfrm>
              <a:off x="2133600" y="3505200"/>
              <a:ext cx="2362200" cy="19050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0" name="Group 4"/>
            <p:cNvGrpSpPr>
              <a:grpSpLocks/>
            </p:cNvGrpSpPr>
            <p:nvPr/>
          </p:nvGrpSpPr>
          <p:grpSpPr bwMode="auto">
            <a:xfrm>
              <a:off x="2209800" y="3581400"/>
              <a:ext cx="2230313" cy="1677675"/>
              <a:chOff x="972" y="1295"/>
              <a:chExt cx="3499" cy="2632"/>
            </a:xfrm>
          </p:grpSpPr>
          <p:sp>
            <p:nvSpPr>
              <p:cNvPr id="142" name="Line 6"/>
              <p:cNvSpPr>
                <a:spLocks noChangeShapeType="1"/>
              </p:cNvSpPr>
              <p:nvPr/>
            </p:nvSpPr>
            <p:spPr bwMode="auto">
              <a:xfrm>
                <a:off x="2574" y="2919"/>
                <a:ext cx="1897" cy="1"/>
              </a:xfrm>
              <a:prstGeom prst="line">
                <a:avLst/>
              </a:prstGeom>
              <a:noFill/>
              <a:ln w="9360">
                <a:solidFill>
                  <a:srgbClr val="000000"/>
                </a:solidFill>
                <a:miter lim="800000"/>
                <a:headEnd/>
                <a:tailEnd type="triangle" w="med" len="med"/>
              </a:ln>
              <a:effectLst/>
            </p:spPr>
            <p:txBody>
              <a:bodyPr/>
              <a:lstStyle/>
              <a:p>
                <a:endParaRPr lang="en-US" sz="1600" dirty="0"/>
              </a:p>
            </p:txBody>
          </p:sp>
          <p:sp>
            <p:nvSpPr>
              <p:cNvPr id="143" name="Line 7"/>
              <p:cNvSpPr>
                <a:spLocks noChangeShapeType="1"/>
              </p:cNvSpPr>
              <p:nvPr/>
            </p:nvSpPr>
            <p:spPr bwMode="auto">
              <a:xfrm flipH="1">
                <a:off x="972" y="2917"/>
                <a:ext cx="1589" cy="1010"/>
              </a:xfrm>
              <a:prstGeom prst="line">
                <a:avLst/>
              </a:prstGeom>
              <a:noFill/>
              <a:ln w="9360">
                <a:solidFill>
                  <a:srgbClr val="000000"/>
                </a:solidFill>
                <a:miter lim="800000"/>
                <a:headEnd/>
                <a:tailEnd type="triangle" w="med" len="med"/>
              </a:ln>
              <a:effectLst/>
            </p:spPr>
            <p:txBody>
              <a:bodyPr/>
              <a:lstStyle/>
              <a:p>
                <a:endParaRPr lang="en-US" sz="1600" dirty="0"/>
              </a:p>
            </p:txBody>
          </p:sp>
          <p:sp>
            <p:nvSpPr>
              <p:cNvPr id="144" name="Line 8"/>
              <p:cNvSpPr>
                <a:spLocks noChangeShapeType="1"/>
              </p:cNvSpPr>
              <p:nvPr/>
            </p:nvSpPr>
            <p:spPr bwMode="auto">
              <a:xfrm flipV="1">
                <a:off x="2560" y="1295"/>
                <a:ext cx="1" cy="1623"/>
              </a:xfrm>
              <a:prstGeom prst="line">
                <a:avLst/>
              </a:prstGeom>
              <a:noFill/>
              <a:ln w="9360">
                <a:solidFill>
                  <a:srgbClr val="000000"/>
                </a:solidFill>
                <a:miter lim="800000"/>
                <a:headEnd/>
                <a:tailEnd type="triangle" w="med" len="med"/>
              </a:ln>
              <a:effectLst/>
            </p:spPr>
            <p:txBody>
              <a:bodyPr/>
              <a:lstStyle/>
              <a:p>
                <a:endParaRPr lang="en-US" sz="1600" dirty="0"/>
              </a:p>
            </p:txBody>
          </p:sp>
          <p:sp>
            <p:nvSpPr>
              <p:cNvPr id="145" name="Freeform 9"/>
              <p:cNvSpPr>
                <a:spLocks noChangeArrowheads="1"/>
              </p:cNvSpPr>
              <p:nvPr/>
            </p:nvSpPr>
            <p:spPr bwMode="auto">
              <a:xfrm>
                <a:off x="2736" y="3744"/>
                <a:ext cx="1" cy="1"/>
              </a:xfrm>
              <a:custGeom>
                <a:avLst/>
                <a:gdLst/>
                <a:ahLst/>
                <a:cxnLst>
                  <a:cxn ang="0">
                    <a:pos x="0" y="0"/>
                  </a:cxn>
                  <a:cxn ang="0">
                    <a:pos x="0" y="0"/>
                  </a:cxn>
                </a:cxnLst>
                <a:rect l="0" t="0" r="r" b="b"/>
                <a:pathLst>
                  <a:path w="1" h="1">
                    <a:moveTo>
                      <a:pt x="0" y="0"/>
                    </a:moveTo>
                    <a:lnTo>
                      <a:pt x="0" y="0"/>
                    </a:lnTo>
                  </a:path>
                </a:pathLst>
              </a:custGeom>
              <a:noFill/>
              <a:ln w="9360">
                <a:solidFill>
                  <a:srgbClr val="000000"/>
                </a:solidFill>
                <a:prstDash val="dash"/>
                <a:miter lim="800000"/>
                <a:headEnd/>
                <a:tailEnd/>
              </a:ln>
              <a:effectLst/>
            </p:spPr>
            <p:txBody>
              <a:bodyPr/>
              <a:lstStyle/>
              <a:p>
                <a:endParaRPr lang="en-US" sz="1600" dirty="0"/>
              </a:p>
            </p:txBody>
          </p:sp>
          <p:sp>
            <p:nvSpPr>
              <p:cNvPr id="146" name="Line 10"/>
              <p:cNvSpPr>
                <a:spLocks noChangeShapeType="1"/>
              </p:cNvSpPr>
              <p:nvPr/>
            </p:nvSpPr>
            <p:spPr bwMode="auto">
              <a:xfrm flipH="1" flipV="1">
                <a:off x="1226" y="2109"/>
                <a:ext cx="1335" cy="779"/>
              </a:xfrm>
              <a:prstGeom prst="line">
                <a:avLst/>
              </a:prstGeom>
              <a:noFill/>
              <a:ln w="57240">
                <a:solidFill>
                  <a:srgbClr val="330066"/>
                </a:solidFill>
                <a:miter lim="800000"/>
                <a:headEnd/>
                <a:tailEnd type="triangle" w="med" len="med"/>
              </a:ln>
              <a:effectLst/>
            </p:spPr>
            <p:txBody>
              <a:bodyPr/>
              <a:lstStyle/>
              <a:p>
                <a:endParaRPr lang="en-US" sz="1600" dirty="0"/>
              </a:p>
            </p:txBody>
          </p:sp>
          <p:sp>
            <p:nvSpPr>
              <p:cNvPr id="147" name="Line 11"/>
              <p:cNvSpPr>
                <a:spLocks noChangeShapeType="1"/>
              </p:cNvSpPr>
              <p:nvPr/>
            </p:nvSpPr>
            <p:spPr bwMode="auto">
              <a:xfrm flipH="1">
                <a:off x="2160" y="2906"/>
                <a:ext cx="389" cy="885"/>
              </a:xfrm>
              <a:prstGeom prst="line">
                <a:avLst/>
              </a:prstGeom>
              <a:noFill/>
              <a:ln w="57240">
                <a:solidFill>
                  <a:srgbClr val="F83F24"/>
                </a:solidFill>
                <a:miter lim="800000"/>
                <a:headEnd/>
                <a:tailEnd type="triangle" w="med" len="med"/>
              </a:ln>
              <a:effectLst/>
            </p:spPr>
            <p:txBody>
              <a:bodyPr/>
              <a:lstStyle/>
              <a:p>
                <a:endParaRPr lang="en-US" sz="1600" dirty="0"/>
              </a:p>
            </p:txBody>
          </p:sp>
        </p:grpSp>
      </p:grpSp>
      <p:grpSp>
        <p:nvGrpSpPr>
          <p:cNvPr id="164" name="Gruppieren 163"/>
          <p:cNvGrpSpPr/>
          <p:nvPr/>
        </p:nvGrpSpPr>
        <p:grpSpPr>
          <a:xfrm>
            <a:off x="2895600" y="4597400"/>
            <a:ext cx="1905000" cy="1270000"/>
            <a:chOff x="2895600" y="4597400"/>
            <a:chExt cx="1905000" cy="1270000"/>
          </a:xfrm>
        </p:grpSpPr>
        <p:sp>
          <p:nvSpPr>
            <p:cNvPr id="155" name="Rechteck 154"/>
            <p:cNvSpPr/>
            <p:nvPr/>
          </p:nvSpPr>
          <p:spPr>
            <a:xfrm>
              <a:off x="2895600" y="4648200"/>
              <a:ext cx="1905000" cy="12192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0" name="Gruppierung 88"/>
            <p:cNvGrpSpPr/>
            <p:nvPr/>
          </p:nvGrpSpPr>
          <p:grpSpPr>
            <a:xfrm rot="7265374">
              <a:off x="2851373" y="4841872"/>
              <a:ext cx="1088657" cy="599714"/>
              <a:chOff x="3276600" y="2514600"/>
              <a:chExt cx="1676400" cy="914400"/>
            </a:xfrm>
          </p:grpSpPr>
          <p:sp>
            <p:nvSpPr>
              <p:cNvPr id="83" name="Oval 54"/>
              <p:cNvSpPr/>
              <p:nvPr/>
            </p:nvSpPr>
            <p:spPr>
              <a:xfrm>
                <a:off x="3276600" y="2514600"/>
                <a:ext cx="228600" cy="22860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Oval 56"/>
              <p:cNvSpPr/>
              <p:nvPr/>
            </p:nvSpPr>
            <p:spPr>
              <a:xfrm>
                <a:off x="4038600" y="2590800"/>
                <a:ext cx="228600" cy="22860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Oval 57"/>
              <p:cNvSpPr/>
              <p:nvPr/>
            </p:nvSpPr>
            <p:spPr>
              <a:xfrm>
                <a:off x="3581400" y="3200400"/>
                <a:ext cx="228600" cy="22860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Oval 58"/>
              <p:cNvSpPr/>
              <p:nvPr/>
            </p:nvSpPr>
            <p:spPr>
              <a:xfrm>
                <a:off x="4343400" y="3200400"/>
                <a:ext cx="228600" cy="22860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Oval 59"/>
              <p:cNvSpPr/>
              <p:nvPr/>
            </p:nvSpPr>
            <p:spPr>
              <a:xfrm>
                <a:off x="4724400" y="2667000"/>
                <a:ext cx="228600" cy="22860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8" name="Gerade Verbindung 87"/>
              <p:cNvCxnSpPr>
                <a:stCxn id="83" idx="6"/>
                <a:endCxn id="84" idx="2"/>
              </p:cNvCxnSpPr>
              <p:nvPr/>
            </p:nvCxnSpPr>
            <p:spPr>
              <a:xfrm>
                <a:off x="3505200" y="2628900"/>
                <a:ext cx="533400" cy="76200"/>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9" name="Gerade Verbindung 88"/>
              <p:cNvCxnSpPr>
                <a:stCxn id="86" idx="1"/>
                <a:endCxn id="84" idx="4"/>
              </p:cNvCxnSpPr>
              <p:nvPr/>
            </p:nvCxnSpPr>
            <p:spPr>
              <a:xfrm rot="16200000" flipV="1">
                <a:off x="4057650" y="2914650"/>
                <a:ext cx="414478" cy="223978"/>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0" name="Gerade Verbindung 89"/>
              <p:cNvCxnSpPr>
                <a:stCxn id="87" idx="3"/>
                <a:endCxn id="86" idx="7"/>
              </p:cNvCxnSpPr>
              <p:nvPr/>
            </p:nvCxnSpPr>
            <p:spPr>
              <a:xfrm rot="5400000">
                <a:off x="4462322" y="2938322"/>
                <a:ext cx="371756" cy="219356"/>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1" name="Gerade Verbindung 90"/>
              <p:cNvCxnSpPr>
                <a:stCxn id="85" idx="7"/>
                <a:endCxn id="86" idx="2"/>
              </p:cNvCxnSpPr>
              <p:nvPr/>
            </p:nvCxnSpPr>
            <p:spPr>
              <a:xfrm rot="16200000" flipH="1">
                <a:off x="4019550" y="2990850"/>
                <a:ext cx="80822" cy="566878"/>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2" name="Gerade Verbindung 91"/>
              <p:cNvCxnSpPr>
                <a:stCxn id="85" idx="7"/>
                <a:endCxn id="84" idx="4"/>
              </p:cNvCxnSpPr>
              <p:nvPr/>
            </p:nvCxnSpPr>
            <p:spPr>
              <a:xfrm rot="5400000" flipH="1" flipV="1">
                <a:off x="3757472" y="2838450"/>
                <a:ext cx="414478" cy="376378"/>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grpSp>
      </p:grpSp>
      <p:grpSp>
        <p:nvGrpSpPr>
          <p:cNvPr id="125" name="Gruppierung 88"/>
          <p:cNvGrpSpPr/>
          <p:nvPr/>
        </p:nvGrpSpPr>
        <p:grpSpPr>
          <a:xfrm rot="19704887">
            <a:off x="3692725" y="5053767"/>
            <a:ext cx="1136336" cy="599714"/>
            <a:chOff x="3276600" y="2514600"/>
            <a:chExt cx="1721116" cy="914400"/>
          </a:xfrm>
        </p:grpSpPr>
        <p:sp>
          <p:nvSpPr>
            <p:cNvPr id="126" name="Oval 54"/>
            <p:cNvSpPr/>
            <p:nvPr/>
          </p:nvSpPr>
          <p:spPr>
            <a:xfrm>
              <a:off x="3276600" y="2514600"/>
              <a:ext cx="228600" cy="228600"/>
            </a:xfrm>
            <a:prstGeom prst="ellipse">
              <a:avLst/>
            </a:prstGeom>
            <a:solidFill>
              <a:schemeClr val="accent2">
                <a:lumMod val="75000"/>
              </a:scheme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7" name="Oval 56"/>
            <p:cNvSpPr/>
            <p:nvPr/>
          </p:nvSpPr>
          <p:spPr>
            <a:xfrm>
              <a:off x="4038600" y="2590800"/>
              <a:ext cx="228600" cy="228600"/>
            </a:xfrm>
            <a:prstGeom prst="ellipse">
              <a:avLst/>
            </a:prstGeom>
            <a:solidFill>
              <a:schemeClr val="accent2">
                <a:lumMod val="75000"/>
              </a:scheme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8" name="Oval 57"/>
            <p:cNvSpPr/>
            <p:nvPr/>
          </p:nvSpPr>
          <p:spPr>
            <a:xfrm>
              <a:off x="3581400" y="3200400"/>
              <a:ext cx="228600" cy="228600"/>
            </a:xfrm>
            <a:prstGeom prst="ellipse">
              <a:avLst/>
            </a:prstGeom>
            <a:solidFill>
              <a:schemeClr val="accent2">
                <a:lumMod val="75000"/>
              </a:scheme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Oval 58"/>
            <p:cNvSpPr/>
            <p:nvPr/>
          </p:nvSpPr>
          <p:spPr>
            <a:xfrm>
              <a:off x="4343400" y="3200400"/>
              <a:ext cx="228600" cy="228600"/>
            </a:xfrm>
            <a:prstGeom prst="ellipse">
              <a:avLst/>
            </a:prstGeom>
            <a:solidFill>
              <a:schemeClr val="accent2">
                <a:lumMod val="75000"/>
              </a:scheme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0" name="Oval 59"/>
            <p:cNvSpPr/>
            <p:nvPr/>
          </p:nvSpPr>
          <p:spPr>
            <a:xfrm>
              <a:off x="4769116" y="2593788"/>
              <a:ext cx="228600" cy="228601"/>
            </a:xfrm>
            <a:prstGeom prst="ellipse">
              <a:avLst/>
            </a:prstGeom>
            <a:solidFill>
              <a:schemeClr val="accent2">
                <a:lumMod val="75000"/>
              </a:scheme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1" name="Gerade Verbindung 130"/>
            <p:cNvCxnSpPr>
              <a:stCxn id="126" idx="6"/>
              <a:endCxn id="127" idx="2"/>
            </p:cNvCxnSpPr>
            <p:nvPr/>
          </p:nvCxnSpPr>
          <p:spPr>
            <a:xfrm>
              <a:off x="3505200" y="2628900"/>
              <a:ext cx="533400" cy="76200"/>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2" name="Gerade Verbindung 131"/>
            <p:cNvCxnSpPr>
              <a:stCxn id="129" idx="1"/>
              <a:endCxn id="127" idx="4"/>
            </p:cNvCxnSpPr>
            <p:nvPr/>
          </p:nvCxnSpPr>
          <p:spPr>
            <a:xfrm rot="16200000" flipV="1">
              <a:off x="4057650" y="2914650"/>
              <a:ext cx="414478" cy="223978"/>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3" name="Gerade Verbindung 132"/>
            <p:cNvCxnSpPr>
              <a:stCxn id="130" idx="3"/>
              <a:endCxn id="129" idx="7"/>
            </p:cNvCxnSpPr>
            <p:nvPr/>
          </p:nvCxnSpPr>
          <p:spPr>
            <a:xfrm rot="18095113" flipH="1">
              <a:off x="4411415" y="3008112"/>
              <a:ext cx="518285" cy="6563"/>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4" name="Gerade Verbindung 133"/>
            <p:cNvCxnSpPr>
              <a:stCxn id="128" idx="7"/>
              <a:endCxn id="129" idx="2"/>
            </p:cNvCxnSpPr>
            <p:nvPr/>
          </p:nvCxnSpPr>
          <p:spPr>
            <a:xfrm rot="16200000" flipH="1">
              <a:off x="4019550" y="2990850"/>
              <a:ext cx="80822" cy="566878"/>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5" name="Gerade Verbindung 134"/>
            <p:cNvCxnSpPr>
              <a:stCxn id="128" idx="7"/>
              <a:endCxn id="127" idx="4"/>
            </p:cNvCxnSpPr>
            <p:nvPr/>
          </p:nvCxnSpPr>
          <p:spPr>
            <a:xfrm rot="5400000" flipH="1" flipV="1">
              <a:off x="3757472" y="2838450"/>
              <a:ext cx="414478" cy="376378"/>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179" name="Rechteck 178"/>
          <p:cNvSpPr/>
          <p:nvPr/>
        </p:nvSpPr>
        <p:spPr>
          <a:xfrm>
            <a:off x="2514600" y="2362200"/>
            <a:ext cx="1143000" cy="8382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Freeform 9"/>
          <p:cNvSpPr>
            <a:spLocks noChangeArrowheads="1"/>
          </p:cNvSpPr>
          <p:nvPr/>
        </p:nvSpPr>
        <p:spPr bwMode="auto">
          <a:xfrm>
            <a:off x="2978183" y="3256632"/>
            <a:ext cx="408" cy="408"/>
          </a:xfrm>
          <a:custGeom>
            <a:avLst/>
            <a:gdLst/>
            <a:ahLst/>
            <a:cxnLst>
              <a:cxn ang="0">
                <a:pos x="0" y="0"/>
              </a:cxn>
              <a:cxn ang="0">
                <a:pos x="0" y="0"/>
              </a:cxn>
            </a:cxnLst>
            <a:rect l="0" t="0" r="r" b="b"/>
            <a:pathLst>
              <a:path w="1" h="1">
                <a:moveTo>
                  <a:pt x="0" y="0"/>
                </a:moveTo>
                <a:lnTo>
                  <a:pt x="0" y="0"/>
                </a:lnTo>
              </a:path>
            </a:pathLst>
          </a:custGeom>
          <a:noFill/>
          <a:ln w="9360">
            <a:solidFill>
              <a:srgbClr val="000000"/>
            </a:solidFill>
            <a:prstDash val="dash"/>
            <a:miter lim="800000"/>
            <a:headEnd/>
            <a:tailEnd/>
          </a:ln>
          <a:effectLst/>
        </p:spPr>
        <p:txBody>
          <a:bodyPr/>
          <a:lstStyle/>
          <a:p>
            <a:endParaRPr lang="en-US" sz="1600" dirty="0"/>
          </a:p>
        </p:txBody>
      </p:sp>
      <p:grpSp>
        <p:nvGrpSpPr>
          <p:cNvPr id="39" name="Gruppieren 38"/>
          <p:cNvGrpSpPr/>
          <p:nvPr/>
        </p:nvGrpSpPr>
        <p:grpSpPr>
          <a:xfrm>
            <a:off x="2584300" y="2538720"/>
            <a:ext cx="920900" cy="509280"/>
            <a:chOff x="2431900" y="2514600"/>
            <a:chExt cx="920900" cy="509280"/>
          </a:xfrm>
        </p:grpSpPr>
        <p:sp>
          <p:nvSpPr>
            <p:cNvPr id="10" name="Rechteck 9"/>
            <p:cNvSpPr/>
            <p:nvPr/>
          </p:nvSpPr>
          <p:spPr>
            <a:xfrm>
              <a:off x="2431900" y="2514600"/>
              <a:ext cx="363379"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hteck 10"/>
            <p:cNvSpPr/>
            <p:nvPr/>
          </p:nvSpPr>
          <p:spPr>
            <a:xfrm>
              <a:off x="3041500" y="2514600"/>
              <a:ext cx="311300"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hteck 13"/>
            <p:cNvSpPr/>
            <p:nvPr/>
          </p:nvSpPr>
          <p:spPr>
            <a:xfrm>
              <a:off x="2431900" y="2971800"/>
              <a:ext cx="526562"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hteck 14"/>
            <p:cNvSpPr/>
            <p:nvPr/>
          </p:nvSpPr>
          <p:spPr>
            <a:xfrm>
              <a:off x="2431900" y="2819400"/>
              <a:ext cx="311300"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hteck 17"/>
            <p:cNvSpPr/>
            <p:nvPr/>
          </p:nvSpPr>
          <p:spPr>
            <a:xfrm>
              <a:off x="3041500" y="2819400"/>
              <a:ext cx="311300"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hteck 19"/>
            <p:cNvSpPr/>
            <p:nvPr/>
          </p:nvSpPr>
          <p:spPr>
            <a:xfrm>
              <a:off x="2431900" y="2667000"/>
              <a:ext cx="422992"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hteck 21"/>
            <p:cNvSpPr/>
            <p:nvPr/>
          </p:nvSpPr>
          <p:spPr>
            <a:xfrm>
              <a:off x="3041500" y="2971800"/>
              <a:ext cx="155650"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hteck 22"/>
            <p:cNvSpPr/>
            <p:nvPr/>
          </p:nvSpPr>
          <p:spPr>
            <a:xfrm>
              <a:off x="3041500" y="2667000"/>
              <a:ext cx="234064"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6370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6">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5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build="p"/>
      <p:bldP spid="40" grpId="0" animBg="1"/>
      <p:bldP spid="41" grpId="0" animBg="1"/>
      <p:bldP spid="42" grpId="0" animBg="1"/>
      <p:bldP spid="43" grpId="0" animBg="1"/>
      <p:bldP spid="46" grpId="0" animBg="1"/>
      <p:bldP spid="50" grpId="0" animBg="1"/>
      <p:bldP spid="137" grpId="0" animBg="1"/>
      <p:bldP spid="17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Gerade Verbindung mit Pfeil 44"/>
          <p:cNvCxnSpPr>
            <a:endCxn id="24" idx="3"/>
          </p:cNvCxnSpPr>
          <p:nvPr/>
        </p:nvCxnSpPr>
        <p:spPr>
          <a:xfrm rot="10800000">
            <a:off x="1623236" y="2807884"/>
            <a:ext cx="6453965" cy="11517"/>
          </a:xfrm>
          <a:prstGeom prst="straightConnector1">
            <a:avLst/>
          </a:prstGeom>
          <a:ln w="127000">
            <a:solidFill>
              <a:srgbClr val="B90F2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 name="Titel 2"/>
          <p:cNvSpPr>
            <a:spLocks noGrp="1"/>
          </p:cNvSpPr>
          <p:nvPr>
            <p:ph type="title"/>
          </p:nvPr>
        </p:nvSpPr>
        <p:spPr/>
        <p:txBody>
          <a:bodyPr/>
          <a:lstStyle/>
          <a:p>
            <a:r>
              <a:rPr lang="en-US" dirty="0"/>
              <a:t>Comparison</a:t>
            </a:r>
          </a:p>
        </p:txBody>
      </p:sp>
      <p:sp>
        <p:nvSpPr>
          <p:cNvPr id="136" name="Inhaltsplatzhalter 135"/>
          <p:cNvSpPr>
            <a:spLocks noGrp="1"/>
          </p:cNvSpPr>
          <p:nvPr>
            <p:ph idx="1"/>
          </p:nvPr>
        </p:nvSpPr>
        <p:spPr/>
        <p:txBody>
          <a:bodyPr/>
          <a:lstStyle/>
          <a:p>
            <a:pPr marL="0" indent="0">
              <a:buNone/>
            </a:pPr>
            <a:r>
              <a:rPr lang="en-US" dirty="0"/>
              <a:t>Compositional Measures</a:t>
            </a:r>
          </a:p>
          <a:p>
            <a:endParaRPr lang="en-US" dirty="0"/>
          </a:p>
          <a:p>
            <a:endParaRPr lang="en-US" dirty="0"/>
          </a:p>
          <a:p>
            <a:endParaRPr lang="en-US" dirty="0"/>
          </a:p>
          <a:p>
            <a:endParaRPr lang="en-US" dirty="0"/>
          </a:p>
          <a:p>
            <a:endParaRPr lang="en-US" dirty="0"/>
          </a:p>
          <a:p>
            <a:endParaRPr lang="en-US" dirty="0"/>
          </a:p>
          <a:p>
            <a:pPr marL="0" indent="0">
              <a:buNone/>
            </a:pPr>
            <a:r>
              <a:rPr lang="en-US" dirty="0"/>
              <a:t>Non-compositional Measures</a:t>
            </a:r>
          </a:p>
        </p:txBody>
      </p:sp>
      <p:grpSp>
        <p:nvGrpSpPr>
          <p:cNvPr id="189" name="Gruppieren 188"/>
          <p:cNvGrpSpPr/>
          <p:nvPr/>
        </p:nvGrpSpPr>
        <p:grpSpPr>
          <a:xfrm>
            <a:off x="533400" y="2186766"/>
            <a:ext cx="1089835" cy="1089834"/>
            <a:chOff x="533400" y="2186766"/>
            <a:chExt cx="1089835" cy="1089834"/>
          </a:xfrm>
        </p:grpSpPr>
        <p:grpSp>
          <p:nvGrpSpPr>
            <p:cNvPr id="93" name="Gruppieren 89"/>
            <p:cNvGrpSpPr/>
            <p:nvPr/>
          </p:nvGrpSpPr>
          <p:grpSpPr>
            <a:xfrm>
              <a:off x="533400" y="2186766"/>
              <a:ext cx="937435" cy="937434"/>
              <a:chOff x="2562600" y="1597005"/>
              <a:chExt cx="1285884" cy="1285884"/>
            </a:xfrm>
          </p:grpSpPr>
          <p:sp>
            <p:nvSpPr>
              <p:cNvPr id="94" name="Gefaltete Ecke 93"/>
              <p:cNvSpPr/>
              <p:nvPr/>
            </p:nvSpPr>
            <p:spPr>
              <a:xfrm>
                <a:off x="2562600" y="1597005"/>
                <a:ext cx="1285884" cy="1285884"/>
              </a:xfrm>
              <a:prstGeom prst="foldedCorner">
                <a:avLst/>
              </a:prstGeom>
              <a:solidFill>
                <a:srgbClr val="FFFFCC"/>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hteck 94"/>
              <p:cNvSpPr/>
              <p:nvPr/>
            </p:nvSpPr>
            <p:spPr>
              <a:xfrm>
                <a:off x="2670550" y="1719230"/>
                <a:ext cx="49844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hteck 95"/>
              <p:cNvSpPr/>
              <p:nvPr/>
            </p:nvSpPr>
            <p:spPr>
              <a:xfrm>
                <a:off x="3249961" y="171923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hteck 96"/>
              <p:cNvSpPr/>
              <p:nvPr/>
            </p:nvSpPr>
            <p:spPr>
              <a:xfrm>
                <a:off x="2670550" y="1838293"/>
                <a:ext cx="100642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hteck 97"/>
              <p:cNvSpPr/>
              <p:nvPr/>
            </p:nvSpPr>
            <p:spPr>
              <a:xfrm>
                <a:off x="2670550" y="1957356"/>
                <a:ext cx="21269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hteck 98"/>
              <p:cNvSpPr/>
              <p:nvPr/>
            </p:nvSpPr>
            <p:spPr>
              <a:xfrm>
                <a:off x="2954685" y="1957356"/>
                <a:ext cx="72228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hteck 99"/>
              <p:cNvSpPr/>
              <p:nvPr/>
            </p:nvSpPr>
            <p:spPr>
              <a:xfrm>
                <a:off x="2669741" y="207642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hteck 100"/>
              <p:cNvSpPr/>
              <p:nvPr/>
            </p:nvSpPr>
            <p:spPr>
              <a:xfrm>
                <a:off x="2670550" y="2290734"/>
                <a:ext cx="4571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hteck 101"/>
              <p:cNvSpPr/>
              <p:nvPr/>
            </p:nvSpPr>
            <p:spPr>
              <a:xfrm>
                <a:off x="2772087" y="2290734"/>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hteck 102"/>
              <p:cNvSpPr/>
              <p:nvPr/>
            </p:nvSpPr>
            <p:spPr>
              <a:xfrm>
                <a:off x="3043739" y="2290734"/>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hteck 103"/>
              <p:cNvSpPr/>
              <p:nvPr/>
            </p:nvSpPr>
            <p:spPr>
              <a:xfrm>
                <a:off x="3526190" y="2290734"/>
                <a:ext cx="154508"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hteck 104"/>
              <p:cNvSpPr/>
              <p:nvPr/>
            </p:nvSpPr>
            <p:spPr>
              <a:xfrm>
                <a:off x="2669741" y="2409746"/>
                <a:ext cx="580220"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hteck 105"/>
              <p:cNvSpPr/>
              <p:nvPr/>
            </p:nvSpPr>
            <p:spPr>
              <a:xfrm>
                <a:off x="2669741" y="2576486"/>
                <a:ext cx="101095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hteck 106"/>
              <p:cNvSpPr/>
              <p:nvPr/>
            </p:nvSpPr>
            <p:spPr>
              <a:xfrm>
                <a:off x="2669742" y="2692932"/>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hteck 107"/>
              <p:cNvSpPr/>
              <p:nvPr/>
            </p:nvSpPr>
            <p:spPr>
              <a:xfrm>
                <a:off x="2928895" y="2692932"/>
                <a:ext cx="32106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uppieren 89"/>
            <p:cNvGrpSpPr/>
            <p:nvPr/>
          </p:nvGrpSpPr>
          <p:grpSpPr>
            <a:xfrm>
              <a:off x="685800" y="2339166"/>
              <a:ext cx="937435" cy="937434"/>
              <a:chOff x="2562600" y="1597005"/>
              <a:chExt cx="1285884" cy="1285884"/>
            </a:xfrm>
          </p:grpSpPr>
          <p:sp>
            <p:nvSpPr>
              <p:cNvPr id="24" name="Gefaltete Ecke 23"/>
              <p:cNvSpPr/>
              <p:nvPr/>
            </p:nvSpPr>
            <p:spPr>
              <a:xfrm>
                <a:off x="2562600" y="1597005"/>
                <a:ext cx="1285884" cy="1285884"/>
              </a:xfrm>
              <a:prstGeom prst="foldedCorner">
                <a:avLst/>
              </a:prstGeom>
              <a:solidFill>
                <a:srgbClr val="FFFFCC"/>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hteck 24"/>
              <p:cNvSpPr/>
              <p:nvPr/>
            </p:nvSpPr>
            <p:spPr>
              <a:xfrm>
                <a:off x="2670550" y="1719230"/>
                <a:ext cx="49844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hteck 25"/>
              <p:cNvSpPr/>
              <p:nvPr/>
            </p:nvSpPr>
            <p:spPr>
              <a:xfrm>
                <a:off x="3249961" y="171923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hteck 26"/>
              <p:cNvSpPr/>
              <p:nvPr/>
            </p:nvSpPr>
            <p:spPr>
              <a:xfrm>
                <a:off x="2670550" y="1838293"/>
                <a:ext cx="100642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hteck 27"/>
              <p:cNvSpPr/>
              <p:nvPr/>
            </p:nvSpPr>
            <p:spPr>
              <a:xfrm>
                <a:off x="2670550" y="1957356"/>
                <a:ext cx="21269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hteck 28"/>
              <p:cNvSpPr/>
              <p:nvPr/>
            </p:nvSpPr>
            <p:spPr>
              <a:xfrm>
                <a:off x="2954685" y="1957356"/>
                <a:ext cx="72228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hteck 29"/>
              <p:cNvSpPr/>
              <p:nvPr/>
            </p:nvSpPr>
            <p:spPr>
              <a:xfrm>
                <a:off x="2669741" y="207642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hteck 30"/>
              <p:cNvSpPr/>
              <p:nvPr/>
            </p:nvSpPr>
            <p:spPr>
              <a:xfrm>
                <a:off x="2670550" y="2290734"/>
                <a:ext cx="4571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hteck 31"/>
              <p:cNvSpPr/>
              <p:nvPr/>
            </p:nvSpPr>
            <p:spPr>
              <a:xfrm>
                <a:off x="2772087" y="2290734"/>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hteck 32"/>
              <p:cNvSpPr/>
              <p:nvPr/>
            </p:nvSpPr>
            <p:spPr>
              <a:xfrm>
                <a:off x="3043739" y="2290734"/>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hteck 33"/>
              <p:cNvSpPr/>
              <p:nvPr/>
            </p:nvSpPr>
            <p:spPr>
              <a:xfrm>
                <a:off x="3526190" y="2290734"/>
                <a:ext cx="154508"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hteck 34"/>
              <p:cNvSpPr/>
              <p:nvPr/>
            </p:nvSpPr>
            <p:spPr>
              <a:xfrm>
                <a:off x="2669741" y="2409746"/>
                <a:ext cx="580220"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hteck 35"/>
              <p:cNvSpPr/>
              <p:nvPr/>
            </p:nvSpPr>
            <p:spPr>
              <a:xfrm>
                <a:off x="2669741" y="2576486"/>
                <a:ext cx="101095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hteck 36"/>
              <p:cNvSpPr/>
              <p:nvPr/>
            </p:nvSpPr>
            <p:spPr>
              <a:xfrm>
                <a:off x="2669742" y="2692932"/>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hteck 37"/>
              <p:cNvSpPr/>
              <p:nvPr/>
            </p:nvSpPr>
            <p:spPr>
              <a:xfrm>
                <a:off x="2928895" y="2692932"/>
                <a:ext cx="32106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0" name="Ellipse 39"/>
          <p:cNvSpPr/>
          <p:nvPr/>
        </p:nvSpPr>
        <p:spPr>
          <a:xfrm>
            <a:off x="3733800" y="2133600"/>
            <a:ext cx="685800" cy="381000"/>
          </a:xfrm>
          <a:prstGeom prst="ellipse">
            <a:avLst/>
          </a:prstGeom>
          <a:solidFill>
            <a:srgbClr val="0092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0.8</a:t>
            </a:r>
          </a:p>
        </p:txBody>
      </p:sp>
      <p:sp>
        <p:nvSpPr>
          <p:cNvPr id="41" name="Ellipse 40"/>
          <p:cNvSpPr/>
          <p:nvPr/>
        </p:nvSpPr>
        <p:spPr>
          <a:xfrm>
            <a:off x="3886200" y="2438400"/>
            <a:ext cx="685800" cy="381000"/>
          </a:xfrm>
          <a:prstGeom prst="ellipse">
            <a:avLst/>
          </a:prstGeom>
          <a:solidFill>
            <a:srgbClr val="0092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0.6</a:t>
            </a:r>
          </a:p>
        </p:txBody>
      </p:sp>
      <p:sp>
        <p:nvSpPr>
          <p:cNvPr id="42" name="Ellipse 41"/>
          <p:cNvSpPr/>
          <p:nvPr/>
        </p:nvSpPr>
        <p:spPr>
          <a:xfrm>
            <a:off x="3733800" y="2667000"/>
            <a:ext cx="685800" cy="381000"/>
          </a:xfrm>
          <a:prstGeom prst="ellipse">
            <a:avLst/>
          </a:prstGeom>
          <a:solidFill>
            <a:srgbClr val="0092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0.3</a:t>
            </a:r>
          </a:p>
        </p:txBody>
      </p:sp>
      <p:sp>
        <p:nvSpPr>
          <p:cNvPr id="43" name="Ellipse 42"/>
          <p:cNvSpPr/>
          <p:nvPr/>
        </p:nvSpPr>
        <p:spPr>
          <a:xfrm>
            <a:off x="3810000" y="2971800"/>
            <a:ext cx="685800" cy="381000"/>
          </a:xfrm>
          <a:prstGeom prst="ellipse">
            <a:avLst/>
          </a:prstGeom>
          <a:solidFill>
            <a:srgbClr val="0092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0.9</a:t>
            </a:r>
          </a:p>
        </p:txBody>
      </p:sp>
      <p:sp>
        <p:nvSpPr>
          <p:cNvPr id="46" name="Inhaltsplatzhalter 14"/>
          <p:cNvSpPr txBox="1">
            <a:spLocks/>
          </p:cNvSpPr>
          <p:nvPr/>
        </p:nvSpPr>
        <p:spPr>
          <a:xfrm>
            <a:off x="990600" y="3505200"/>
            <a:ext cx="6858000" cy="304800"/>
          </a:xfrm>
          <a:prstGeom prst="rect">
            <a:avLst/>
          </a:prstGeom>
          <a:solidFill>
            <a:srgbClr val="B90F22"/>
          </a:solidFill>
          <a:ln>
            <a:solidFill>
              <a:schemeClr val="bg1"/>
            </a:solidFill>
          </a:ln>
          <a:effectLst/>
        </p:spPr>
        <p:txBody>
          <a:bodyPr anchor="ctr" anchorCtr="0"/>
          <a:lstStyle/>
          <a:p>
            <a:pPr marL="179388" lvl="0" indent="-179388" eaLnBrk="0" hangingPunct="0">
              <a:spcBef>
                <a:spcPct val="20000"/>
              </a:spcBef>
            </a:pPr>
            <a:r>
              <a:rPr lang="en-US" kern="0" dirty="0">
                <a:solidFill>
                  <a:schemeClr val="bg1"/>
                </a:solidFill>
                <a:latin typeface="+mn-lt"/>
              </a:rPr>
              <a:t>Bag of Words        Pairwise Matching          Aggregation</a:t>
            </a:r>
          </a:p>
        </p:txBody>
      </p:sp>
      <p:grpSp>
        <p:nvGrpSpPr>
          <p:cNvPr id="188" name="Gruppieren 187"/>
          <p:cNvGrpSpPr/>
          <p:nvPr/>
        </p:nvGrpSpPr>
        <p:grpSpPr>
          <a:xfrm>
            <a:off x="5105400" y="2209800"/>
            <a:ext cx="990600" cy="1066800"/>
            <a:chOff x="5105400" y="2209800"/>
            <a:chExt cx="990600" cy="1066800"/>
          </a:xfrm>
        </p:grpSpPr>
        <p:sp>
          <p:nvSpPr>
            <p:cNvPr id="187" name="Rechteck 186"/>
            <p:cNvSpPr/>
            <p:nvPr/>
          </p:nvSpPr>
          <p:spPr>
            <a:xfrm>
              <a:off x="5105400" y="2362200"/>
              <a:ext cx="990600" cy="8382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2" descr="C:\Dokumente und Einstellungen\dbaer.NTDOM\Eigene Dateien\Dropbox\Temp\ukp\Bildschirmfoto.png"/>
            <p:cNvPicPr>
              <a:picLocks noChangeAspect="1" noChangeArrowheads="1"/>
            </p:cNvPicPr>
            <p:nvPr/>
          </p:nvPicPr>
          <p:blipFill>
            <a:blip r:embed="rId2" cstate="print"/>
            <a:srcRect l="24242" t="-60000" r="53940" b="-43637"/>
            <a:stretch>
              <a:fillRect/>
            </a:stretch>
          </p:blipFill>
          <p:spPr bwMode="auto">
            <a:xfrm>
              <a:off x="5257800" y="2209800"/>
              <a:ext cx="685800" cy="1066800"/>
            </a:xfrm>
            <a:prstGeom prst="rect">
              <a:avLst/>
            </a:prstGeom>
            <a:noFill/>
          </p:spPr>
        </p:pic>
      </p:grpSp>
      <p:sp>
        <p:nvSpPr>
          <p:cNvPr id="50" name="Ellipse 49"/>
          <p:cNvSpPr/>
          <p:nvPr/>
        </p:nvSpPr>
        <p:spPr>
          <a:xfrm>
            <a:off x="6248400" y="2514600"/>
            <a:ext cx="990600" cy="609600"/>
          </a:xfrm>
          <a:prstGeom prst="ellipse">
            <a:avLst/>
          </a:prstGeom>
          <a:solidFill>
            <a:srgbClr val="0092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0.8</a:t>
            </a:r>
          </a:p>
        </p:txBody>
      </p:sp>
      <p:grpSp>
        <p:nvGrpSpPr>
          <p:cNvPr id="190" name="Gruppieren 189"/>
          <p:cNvGrpSpPr/>
          <p:nvPr/>
        </p:nvGrpSpPr>
        <p:grpSpPr>
          <a:xfrm>
            <a:off x="533400" y="4692503"/>
            <a:ext cx="1089835" cy="1089834"/>
            <a:chOff x="533400" y="4692503"/>
            <a:chExt cx="1089835" cy="1089834"/>
          </a:xfrm>
          <a:solidFill>
            <a:schemeClr val="bg1">
              <a:lumMod val="85000"/>
            </a:schemeClr>
          </a:solidFill>
        </p:grpSpPr>
        <p:grpSp>
          <p:nvGrpSpPr>
            <p:cNvPr id="109" name="Gruppieren 89"/>
            <p:cNvGrpSpPr/>
            <p:nvPr/>
          </p:nvGrpSpPr>
          <p:grpSpPr>
            <a:xfrm>
              <a:off x="533400" y="4692503"/>
              <a:ext cx="937435" cy="937434"/>
              <a:chOff x="2562600" y="1597005"/>
              <a:chExt cx="1285884" cy="1285884"/>
            </a:xfrm>
            <a:grpFill/>
          </p:grpSpPr>
          <p:sp>
            <p:nvSpPr>
              <p:cNvPr id="110" name="Gefaltete Ecke 109"/>
              <p:cNvSpPr/>
              <p:nvPr/>
            </p:nvSpPr>
            <p:spPr>
              <a:xfrm>
                <a:off x="2562600" y="1597005"/>
                <a:ext cx="1285884" cy="1285884"/>
              </a:xfrm>
              <a:prstGeom prst="foldedCorner">
                <a:avLst/>
              </a:prstGeom>
              <a:grp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hteck 110"/>
              <p:cNvSpPr/>
              <p:nvPr/>
            </p:nvSpPr>
            <p:spPr>
              <a:xfrm>
                <a:off x="2670550" y="1719230"/>
                <a:ext cx="498449"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hteck 111"/>
              <p:cNvSpPr/>
              <p:nvPr/>
            </p:nvSpPr>
            <p:spPr>
              <a:xfrm>
                <a:off x="3249961" y="1719230"/>
                <a:ext cx="427011"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hteck 112"/>
              <p:cNvSpPr/>
              <p:nvPr/>
            </p:nvSpPr>
            <p:spPr>
              <a:xfrm>
                <a:off x="2670550" y="1838293"/>
                <a:ext cx="1006422"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hteck 113"/>
              <p:cNvSpPr/>
              <p:nvPr/>
            </p:nvSpPr>
            <p:spPr>
              <a:xfrm>
                <a:off x="2670550" y="1957356"/>
                <a:ext cx="212697"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hteck 114"/>
              <p:cNvSpPr/>
              <p:nvPr/>
            </p:nvSpPr>
            <p:spPr>
              <a:xfrm>
                <a:off x="2954685" y="1957356"/>
                <a:ext cx="722287"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hteck 115"/>
              <p:cNvSpPr/>
              <p:nvPr/>
            </p:nvSpPr>
            <p:spPr>
              <a:xfrm>
                <a:off x="2669741" y="2076420"/>
                <a:ext cx="427011"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hteck 116"/>
              <p:cNvSpPr/>
              <p:nvPr/>
            </p:nvSpPr>
            <p:spPr>
              <a:xfrm>
                <a:off x="2670550" y="2290734"/>
                <a:ext cx="45719"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hteck 117"/>
              <p:cNvSpPr/>
              <p:nvPr/>
            </p:nvSpPr>
            <p:spPr>
              <a:xfrm>
                <a:off x="2772087" y="2290734"/>
                <a:ext cx="213506"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hteck 118"/>
              <p:cNvSpPr/>
              <p:nvPr/>
            </p:nvSpPr>
            <p:spPr>
              <a:xfrm>
                <a:off x="3043739" y="2290734"/>
                <a:ext cx="427011"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hteck 119"/>
              <p:cNvSpPr/>
              <p:nvPr/>
            </p:nvSpPr>
            <p:spPr>
              <a:xfrm>
                <a:off x="3526190" y="2290734"/>
                <a:ext cx="154508"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hteck 120"/>
              <p:cNvSpPr/>
              <p:nvPr/>
            </p:nvSpPr>
            <p:spPr>
              <a:xfrm>
                <a:off x="2669741" y="2409746"/>
                <a:ext cx="580220"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hteck 121"/>
              <p:cNvSpPr/>
              <p:nvPr/>
            </p:nvSpPr>
            <p:spPr>
              <a:xfrm>
                <a:off x="2669741" y="2576486"/>
                <a:ext cx="1010957"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hteck 122"/>
              <p:cNvSpPr/>
              <p:nvPr/>
            </p:nvSpPr>
            <p:spPr>
              <a:xfrm>
                <a:off x="2669742" y="2692932"/>
                <a:ext cx="213506"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hteck 123"/>
              <p:cNvSpPr/>
              <p:nvPr/>
            </p:nvSpPr>
            <p:spPr>
              <a:xfrm>
                <a:off x="2928895" y="2692932"/>
                <a:ext cx="321066"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 name="Gruppieren 89"/>
            <p:cNvGrpSpPr/>
            <p:nvPr/>
          </p:nvGrpSpPr>
          <p:grpSpPr>
            <a:xfrm>
              <a:off x="685800" y="4844903"/>
              <a:ext cx="937435" cy="937434"/>
              <a:chOff x="2562600" y="1597005"/>
              <a:chExt cx="1285884" cy="1285884"/>
            </a:xfrm>
            <a:grpFill/>
          </p:grpSpPr>
          <p:sp>
            <p:nvSpPr>
              <p:cNvPr id="52" name="Gefaltete Ecke 51"/>
              <p:cNvSpPr/>
              <p:nvPr/>
            </p:nvSpPr>
            <p:spPr>
              <a:xfrm>
                <a:off x="2562600" y="1597005"/>
                <a:ext cx="1285884" cy="1285884"/>
              </a:xfrm>
              <a:prstGeom prst="foldedCorner">
                <a:avLst/>
              </a:prstGeom>
              <a:grp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p:cNvSpPr/>
              <p:nvPr/>
            </p:nvSpPr>
            <p:spPr>
              <a:xfrm>
                <a:off x="2670550" y="1719230"/>
                <a:ext cx="498449"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hteck 53"/>
              <p:cNvSpPr/>
              <p:nvPr/>
            </p:nvSpPr>
            <p:spPr>
              <a:xfrm>
                <a:off x="3249961" y="1719230"/>
                <a:ext cx="427011"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hteck 54"/>
              <p:cNvSpPr/>
              <p:nvPr/>
            </p:nvSpPr>
            <p:spPr>
              <a:xfrm>
                <a:off x="2670550" y="1838293"/>
                <a:ext cx="1006422"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hteck 55"/>
              <p:cNvSpPr/>
              <p:nvPr/>
            </p:nvSpPr>
            <p:spPr>
              <a:xfrm>
                <a:off x="2670550" y="1957356"/>
                <a:ext cx="212697"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hteck 56"/>
              <p:cNvSpPr/>
              <p:nvPr/>
            </p:nvSpPr>
            <p:spPr>
              <a:xfrm>
                <a:off x="2954685" y="1957356"/>
                <a:ext cx="722287"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hteck 57"/>
              <p:cNvSpPr/>
              <p:nvPr/>
            </p:nvSpPr>
            <p:spPr>
              <a:xfrm>
                <a:off x="2669741" y="2076420"/>
                <a:ext cx="427011"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hteck 58"/>
              <p:cNvSpPr/>
              <p:nvPr/>
            </p:nvSpPr>
            <p:spPr>
              <a:xfrm>
                <a:off x="2670550" y="2290734"/>
                <a:ext cx="45719"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hteck 59"/>
              <p:cNvSpPr/>
              <p:nvPr/>
            </p:nvSpPr>
            <p:spPr>
              <a:xfrm>
                <a:off x="2772087" y="2290734"/>
                <a:ext cx="213506"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hteck 60"/>
              <p:cNvSpPr/>
              <p:nvPr/>
            </p:nvSpPr>
            <p:spPr>
              <a:xfrm>
                <a:off x="3043739" y="2290734"/>
                <a:ext cx="427011"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hteck 61"/>
              <p:cNvSpPr/>
              <p:nvPr/>
            </p:nvSpPr>
            <p:spPr>
              <a:xfrm>
                <a:off x="3526190" y="2290734"/>
                <a:ext cx="154508"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hteck 62"/>
              <p:cNvSpPr/>
              <p:nvPr/>
            </p:nvSpPr>
            <p:spPr>
              <a:xfrm>
                <a:off x="2669741" y="2409746"/>
                <a:ext cx="580220"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hteck 63"/>
              <p:cNvSpPr/>
              <p:nvPr/>
            </p:nvSpPr>
            <p:spPr>
              <a:xfrm>
                <a:off x="2669741" y="2576486"/>
                <a:ext cx="1010957"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hteck 64"/>
              <p:cNvSpPr/>
              <p:nvPr/>
            </p:nvSpPr>
            <p:spPr>
              <a:xfrm>
                <a:off x="2669742" y="2692932"/>
                <a:ext cx="213506"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hteck 65"/>
              <p:cNvSpPr/>
              <p:nvPr/>
            </p:nvSpPr>
            <p:spPr>
              <a:xfrm>
                <a:off x="2928895" y="2692932"/>
                <a:ext cx="321066" cy="7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67" name="Gerade Verbindung mit Pfeil 66"/>
          <p:cNvCxnSpPr/>
          <p:nvPr/>
        </p:nvCxnSpPr>
        <p:spPr>
          <a:xfrm rot="10800000">
            <a:off x="1623235" y="5302103"/>
            <a:ext cx="6453965" cy="11517"/>
          </a:xfrm>
          <a:prstGeom prst="straightConnector1">
            <a:avLst/>
          </a:prstGeom>
          <a:ln w="127000">
            <a:solidFill>
              <a:schemeClr val="bg1">
                <a:lumMod val="8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7" name="Inhaltsplatzhalter 14"/>
          <p:cNvSpPr txBox="1">
            <a:spLocks/>
          </p:cNvSpPr>
          <p:nvPr/>
        </p:nvSpPr>
        <p:spPr>
          <a:xfrm>
            <a:off x="609600" y="5943600"/>
            <a:ext cx="7543800" cy="304800"/>
          </a:xfrm>
          <a:prstGeom prst="rect">
            <a:avLst/>
          </a:prstGeom>
          <a:solidFill>
            <a:schemeClr val="bg1">
              <a:lumMod val="85000"/>
            </a:schemeClr>
          </a:solidFill>
          <a:ln>
            <a:solidFill>
              <a:schemeClr val="bg1"/>
            </a:solidFill>
          </a:ln>
          <a:effectLst/>
        </p:spPr>
        <p:txBody>
          <a:bodyPr anchor="ctr" anchorCtr="0"/>
          <a:lstStyle/>
          <a:p>
            <a:pPr marL="179388" lvl="0" indent="-179388" eaLnBrk="0" hangingPunct="0">
              <a:spcBef>
                <a:spcPct val="20000"/>
              </a:spcBef>
            </a:pPr>
            <a:r>
              <a:rPr lang="en-US" kern="0" dirty="0">
                <a:solidFill>
                  <a:schemeClr val="bg1"/>
                </a:solidFill>
                <a:latin typeface="+mn-lt"/>
              </a:rPr>
              <a:t>Representation of whole texts                            Similarity computation</a:t>
            </a:r>
          </a:p>
        </p:txBody>
      </p:sp>
      <p:grpSp>
        <p:nvGrpSpPr>
          <p:cNvPr id="153" name="Gruppieren 152"/>
          <p:cNvGrpSpPr/>
          <p:nvPr/>
        </p:nvGrpSpPr>
        <p:grpSpPr>
          <a:xfrm>
            <a:off x="5803392" y="4648200"/>
            <a:ext cx="1511808" cy="1219200"/>
            <a:chOff x="2133600" y="3505200"/>
            <a:chExt cx="2362200" cy="1905000"/>
          </a:xfrm>
          <a:solidFill>
            <a:schemeClr val="bg1">
              <a:lumMod val="85000"/>
            </a:schemeClr>
          </a:solidFill>
        </p:grpSpPr>
        <p:sp>
          <p:nvSpPr>
            <p:cNvPr id="152" name="Rechteck 151"/>
            <p:cNvSpPr/>
            <p:nvPr/>
          </p:nvSpPr>
          <p:spPr>
            <a:xfrm>
              <a:off x="2133600" y="3505200"/>
              <a:ext cx="2362200" cy="1905000"/>
            </a:xfrm>
            <a:prstGeom prst="rect">
              <a:avLst/>
            </a:prstGeom>
            <a:grp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0" name="Group 4"/>
            <p:cNvGrpSpPr>
              <a:grpSpLocks/>
            </p:cNvGrpSpPr>
            <p:nvPr/>
          </p:nvGrpSpPr>
          <p:grpSpPr bwMode="auto">
            <a:xfrm>
              <a:off x="2209800" y="3581400"/>
              <a:ext cx="2230313" cy="1677675"/>
              <a:chOff x="972" y="1295"/>
              <a:chExt cx="3499" cy="2632"/>
            </a:xfrm>
            <a:grpFill/>
          </p:grpSpPr>
          <p:sp>
            <p:nvSpPr>
              <p:cNvPr id="142" name="Line 6"/>
              <p:cNvSpPr>
                <a:spLocks noChangeShapeType="1"/>
              </p:cNvSpPr>
              <p:nvPr/>
            </p:nvSpPr>
            <p:spPr bwMode="auto">
              <a:xfrm>
                <a:off x="2574" y="2919"/>
                <a:ext cx="1897" cy="1"/>
              </a:xfrm>
              <a:prstGeom prst="line">
                <a:avLst/>
              </a:prstGeom>
              <a:grpFill/>
              <a:ln w="9360">
                <a:solidFill>
                  <a:srgbClr val="000000"/>
                </a:solidFill>
                <a:miter lim="800000"/>
                <a:headEnd/>
                <a:tailEnd type="triangle" w="med" len="med"/>
              </a:ln>
              <a:effectLst/>
            </p:spPr>
            <p:txBody>
              <a:bodyPr/>
              <a:lstStyle/>
              <a:p>
                <a:endParaRPr lang="en-US" sz="1600" dirty="0"/>
              </a:p>
            </p:txBody>
          </p:sp>
          <p:sp>
            <p:nvSpPr>
              <p:cNvPr id="143" name="Line 7"/>
              <p:cNvSpPr>
                <a:spLocks noChangeShapeType="1"/>
              </p:cNvSpPr>
              <p:nvPr/>
            </p:nvSpPr>
            <p:spPr bwMode="auto">
              <a:xfrm flipH="1">
                <a:off x="972" y="2917"/>
                <a:ext cx="1589" cy="1010"/>
              </a:xfrm>
              <a:prstGeom prst="line">
                <a:avLst/>
              </a:prstGeom>
              <a:grpFill/>
              <a:ln w="9360">
                <a:solidFill>
                  <a:srgbClr val="000000"/>
                </a:solidFill>
                <a:miter lim="800000"/>
                <a:headEnd/>
                <a:tailEnd type="triangle" w="med" len="med"/>
              </a:ln>
              <a:effectLst/>
            </p:spPr>
            <p:txBody>
              <a:bodyPr/>
              <a:lstStyle/>
              <a:p>
                <a:endParaRPr lang="en-US" sz="1600" dirty="0"/>
              </a:p>
            </p:txBody>
          </p:sp>
          <p:sp>
            <p:nvSpPr>
              <p:cNvPr id="144" name="Line 8"/>
              <p:cNvSpPr>
                <a:spLocks noChangeShapeType="1"/>
              </p:cNvSpPr>
              <p:nvPr/>
            </p:nvSpPr>
            <p:spPr bwMode="auto">
              <a:xfrm flipV="1">
                <a:off x="2560" y="1295"/>
                <a:ext cx="1" cy="1623"/>
              </a:xfrm>
              <a:prstGeom prst="line">
                <a:avLst/>
              </a:prstGeom>
              <a:grpFill/>
              <a:ln w="9360">
                <a:solidFill>
                  <a:srgbClr val="000000"/>
                </a:solidFill>
                <a:miter lim="800000"/>
                <a:headEnd/>
                <a:tailEnd type="triangle" w="med" len="med"/>
              </a:ln>
              <a:effectLst/>
            </p:spPr>
            <p:txBody>
              <a:bodyPr/>
              <a:lstStyle/>
              <a:p>
                <a:endParaRPr lang="en-US" sz="1600" dirty="0"/>
              </a:p>
            </p:txBody>
          </p:sp>
          <p:sp>
            <p:nvSpPr>
              <p:cNvPr id="145" name="Freeform 9"/>
              <p:cNvSpPr>
                <a:spLocks noChangeArrowheads="1"/>
              </p:cNvSpPr>
              <p:nvPr/>
            </p:nvSpPr>
            <p:spPr bwMode="auto">
              <a:xfrm>
                <a:off x="2736" y="3744"/>
                <a:ext cx="1" cy="1"/>
              </a:xfrm>
              <a:custGeom>
                <a:avLst/>
                <a:gdLst/>
                <a:ahLst/>
                <a:cxnLst>
                  <a:cxn ang="0">
                    <a:pos x="0" y="0"/>
                  </a:cxn>
                  <a:cxn ang="0">
                    <a:pos x="0" y="0"/>
                  </a:cxn>
                </a:cxnLst>
                <a:rect l="0" t="0" r="r" b="b"/>
                <a:pathLst>
                  <a:path w="1" h="1">
                    <a:moveTo>
                      <a:pt x="0" y="0"/>
                    </a:moveTo>
                    <a:lnTo>
                      <a:pt x="0" y="0"/>
                    </a:lnTo>
                  </a:path>
                </a:pathLst>
              </a:custGeom>
              <a:grpFill/>
              <a:ln w="9360">
                <a:solidFill>
                  <a:srgbClr val="000000"/>
                </a:solidFill>
                <a:prstDash val="dash"/>
                <a:miter lim="800000"/>
                <a:headEnd/>
                <a:tailEnd/>
              </a:ln>
              <a:effectLst/>
            </p:spPr>
            <p:txBody>
              <a:bodyPr/>
              <a:lstStyle/>
              <a:p>
                <a:endParaRPr lang="en-US" sz="1600" dirty="0"/>
              </a:p>
            </p:txBody>
          </p:sp>
          <p:sp>
            <p:nvSpPr>
              <p:cNvPr id="146" name="Line 10"/>
              <p:cNvSpPr>
                <a:spLocks noChangeShapeType="1"/>
              </p:cNvSpPr>
              <p:nvPr/>
            </p:nvSpPr>
            <p:spPr bwMode="auto">
              <a:xfrm flipH="1" flipV="1">
                <a:off x="1226" y="2109"/>
                <a:ext cx="1335" cy="779"/>
              </a:xfrm>
              <a:prstGeom prst="line">
                <a:avLst/>
              </a:prstGeom>
              <a:grpFill/>
              <a:ln w="57240">
                <a:solidFill>
                  <a:srgbClr val="330066"/>
                </a:solidFill>
                <a:miter lim="800000"/>
                <a:headEnd/>
                <a:tailEnd type="triangle" w="med" len="med"/>
              </a:ln>
              <a:effectLst/>
            </p:spPr>
            <p:txBody>
              <a:bodyPr/>
              <a:lstStyle/>
              <a:p>
                <a:endParaRPr lang="en-US" sz="1600" dirty="0"/>
              </a:p>
            </p:txBody>
          </p:sp>
          <p:sp>
            <p:nvSpPr>
              <p:cNvPr id="147" name="Line 11"/>
              <p:cNvSpPr>
                <a:spLocks noChangeShapeType="1"/>
              </p:cNvSpPr>
              <p:nvPr/>
            </p:nvSpPr>
            <p:spPr bwMode="auto">
              <a:xfrm flipH="1">
                <a:off x="2160" y="2906"/>
                <a:ext cx="389" cy="885"/>
              </a:xfrm>
              <a:prstGeom prst="line">
                <a:avLst/>
              </a:prstGeom>
              <a:grpFill/>
              <a:ln w="57240">
                <a:solidFill>
                  <a:srgbClr val="F83F24"/>
                </a:solidFill>
                <a:miter lim="800000"/>
                <a:headEnd/>
                <a:tailEnd type="triangle" w="med" len="med"/>
              </a:ln>
              <a:effectLst/>
            </p:spPr>
            <p:txBody>
              <a:bodyPr/>
              <a:lstStyle/>
              <a:p>
                <a:endParaRPr lang="en-US" sz="1600" dirty="0"/>
              </a:p>
            </p:txBody>
          </p:sp>
        </p:grpSp>
      </p:grpSp>
      <p:grpSp>
        <p:nvGrpSpPr>
          <p:cNvPr id="164" name="Gruppieren 163"/>
          <p:cNvGrpSpPr/>
          <p:nvPr/>
        </p:nvGrpSpPr>
        <p:grpSpPr>
          <a:xfrm>
            <a:off x="2895600" y="4597400"/>
            <a:ext cx="1905000" cy="1270000"/>
            <a:chOff x="2895600" y="4597400"/>
            <a:chExt cx="1905000" cy="1270000"/>
          </a:xfrm>
          <a:solidFill>
            <a:schemeClr val="bg1">
              <a:lumMod val="85000"/>
            </a:schemeClr>
          </a:solidFill>
        </p:grpSpPr>
        <p:sp>
          <p:nvSpPr>
            <p:cNvPr id="155" name="Rechteck 154"/>
            <p:cNvSpPr/>
            <p:nvPr/>
          </p:nvSpPr>
          <p:spPr>
            <a:xfrm>
              <a:off x="2895600" y="4648200"/>
              <a:ext cx="1905000" cy="1219200"/>
            </a:xfrm>
            <a:prstGeom prst="rect">
              <a:avLst/>
            </a:prstGeom>
            <a:grp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0" name="Gruppierung 88"/>
            <p:cNvGrpSpPr/>
            <p:nvPr/>
          </p:nvGrpSpPr>
          <p:grpSpPr>
            <a:xfrm rot="7265374">
              <a:off x="2851373" y="4841872"/>
              <a:ext cx="1088657" cy="599714"/>
              <a:chOff x="3276600" y="2514600"/>
              <a:chExt cx="1676400" cy="914400"/>
            </a:xfrm>
            <a:grpFill/>
          </p:grpSpPr>
          <p:sp>
            <p:nvSpPr>
              <p:cNvPr id="83" name="Oval 54"/>
              <p:cNvSpPr/>
              <p:nvPr/>
            </p:nvSpPr>
            <p:spPr>
              <a:xfrm>
                <a:off x="3276600" y="2514600"/>
                <a:ext cx="228600" cy="228600"/>
              </a:xfrm>
              <a:prstGeom prst="ellipse">
                <a:avLst/>
              </a:prstGeom>
              <a:grp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Oval 56"/>
              <p:cNvSpPr/>
              <p:nvPr/>
            </p:nvSpPr>
            <p:spPr>
              <a:xfrm>
                <a:off x="4038600" y="2590800"/>
                <a:ext cx="228600" cy="228600"/>
              </a:xfrm>
              <a:prstGeom prst="ellipse">
                <a:avLst/>
              </a:prstGeom>
              <a:grp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Oval 57"/>
              <p:cNvSpPr/>
              <p:nvPr/>
            </p:nvSpPr>
            <p:spPr>
              <a:xfrm>
                <a:off x="3581400" y="3200400"/>
                <a:ext cx="228600" cy="228600"/>
              </a:xfrm>
              <a:prstGeom prst="ellipse">
                <a:avLst/>
              </a:prstGeom>
              <a:grp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Oval 58"/>
              <p:cNvSpPr/>
              <p:nvPr/>
            </p:nvSpPr>
            <p:spPr>
              <a:xfrm>
                <a:off x="4343400" y="3200400"/>
                <a:ext cx="228600" cy="228600"/>
              </a:xfrm>
              <a:prstGeom prst="ellipse">
                <a:avLst/>
              </a:prstGeom>
              <a:grp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Oval 59"/>
              <p:cNvSpPr/>
              <p:nvPr/>
            </p:nvSpPr>
            <p:spPr>
              <a:xfrm>
                <a:off x="4724400" y="2667000"/>
                <a:ext cx="228600" cy="228600"/>
              </a:xfrm>
              <a:prstGeom prst="ellipse">
                <a:avLst/>
              </a:prstGeom>
              <a:grp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8" name="Gerade Verbindung 87"/>
              <p:cNvCxnSpPr>
                <a:stCxn id="83" idx="6"/>
                <a:endCxn id="84" idx="2"/>
              </p:cNvCxnSpPr>
              <p:nvPr/>
            </p:nvCxnSpPr>
            <p:spPr>
              <a:xfrm>
                <a:off x="3505200" y="2628900"/>
                <a:ext cx="533400" cy="76200"/>
              </a:xfrm>
              <a:prstGeom prst="line">
                <a:avLst/>
              </a:prstGeom>
              <a:grpFill/>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9" name="Gerade Verbindung 88"/>
              <p:cNvCxnSpPr>
                <a:stCxn id="86" idx="1"/>
                <a:endCxn id="84" idx="4"/>
              </p:cNvCxnSpPr>
              <p:nvPr/>
            </p:nvCxnSpPr>
            <p:spPr>
              <a:xfrm rot="16200000" flipV="1">
                <a:off x="4057650" y="2914650"/>
                <a:ext cx="414478" cy="223978"/>
              </a:xfrm>
              <a:prstGeom prst="line">
                <a:avLst/>
              </a:prstGeom>
              <a:grpFill/>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0" name="Gerade Verbindung 89"/>
              <p:cNvCxnSpPr>
                <a:stCxn id="87" idx="3"/>
                <a:endCxn id="86" idx="7"/>
              </p:cNvCxnSpPr>
              <p:nvPr/>
            </p:nvCxnSpPr>
            <p:spPr>
              <a:xfrm rot="5400000">
                <a:off x="4462322" y="2938322"/>
                <a:ext cx="371756" cy="219356"/>
              </a:xfrm>
              <a:prstGeom prst="line">
                <a:avLst/>
              </a:prstGeom>
              <a:grpFill/>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1" name="Gerade Verbindung 90"/>
              <p:cNvCxnSpPr>
                <a:stCxn id="85" idx="7"/>
                <a:endCxn id="86" idx="2"/>
              </p:cNvCxnSpPr>
              <p:nvPr/>
            </p:nvCxnSpPr>
            <p:spPr>
              <a:xfrm rot="16200000" flipH="1">
                <a:off x="4019550" y="2990850"/>
                <a:ext cx="80822" cy="566878"/>
              </a:xfrm>
              <a:prstGeom prst="line">
                <a:avLst/>
              </a:prstGeom>
              <a:grpFill/>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2" name="Gerade Verbindung 91"/>
              <p:cNvCxnSpPr>
                <a:stCxn id="85" idx="7"/>
                <a:endCxn id="84" idx="4"/>
              </p:cNvCxnSpPr>
              <p:nvPr/>
            </p:nvCxnSpPr>
            <p:spPr>
              <a:xfrm rot="5400000" flipH="1" flipV="1">
                <a:off x="3757472" y="2838450"/>
                <a:ext cx="414478" cy="376378"/>
              </a:xfrm>
              <a:prstGeom prst="line">
                <a:avLst/>
              </a:prstGeom>
              <a:grpFill/>
              <a:ln w="38100">
                <a:solidFill>
                  <a:schemeClr val="bg2"/>
                </a:solidFill>
              </a:ln>
              <a:effectLst/>
            </p:spPr>
            <p:style>
              <a:lnRef idx="2">
                <a:schemeClr val="accent1"/>
              </a:lnRef>
              <a:fillRef idx="0">
                <a:schemeClr val="accent1"/>
              </a:fillRef>
              <a:effectRef idx="1">
                <a:schemeClr val="accent1"/>
              </a:effectRef>
              <a:fontRef idx="minor">
                <a:schemeClr val="tx1"/>
              </a:fontRef>
            </p:style>
          </p:cxnSp>
        </p:grpSp>
      </p:grpSp>
      <p:grpSp>
        <p:nvGrpSpPr>
          <p:cNvPr id="125" name="Gruppierung 88"/>
          <p:cNvGrpSpPr/>
          <p:nvPr/>
        </p:nvGrpSpPr>
        <p:grpSpPr>
          <a:xfrm rot="19704887">
            <a:off x="3692725" y="5053767"/>
            <a:ext cx="1136336" cy="599714"/>
            <a:chOff x="3276600" y="2514600"/>
            <a:chExt cx="1721116" cy="914400"/>
          </a:xfrm>
          <a:solidFill>
            <a:schemeClr val="bg1">
              <a:lumMod val="85000"/>
            </a:schemeClr>
          </a:solidFill>
        </p:grpSpPr>
        <p:sp>
          <p:nvSpPr>
            <p:cNvPr id="126" name="Oval 54"/>
            <p:cNvSpPr/>
            <p:nvPr/>
          </p:nvSpPr>
          <p:spPr>
            <a:xfrm>
              <a:off x="3276600" y="2514600"/>
              <a:ext cx="228600" cy="228600"/>
            </a:xfrm>
            <a:prstGeom prst="ellipse">
              <a:avLst/>
            </a:prstGeom>
            <a:grp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7" name="Oval 56"/>
            <p:cNvSpPr/>
            <p:nvPr/>
          </p:nvSpPr>
          <p:spPr>
            <a:xfrm>
              <a:off x="4038600" y="2590800"/>
              <a:ext cx="228600" cy="228600"/>
            </a:xfrm>
            <a:prstGeom prst="ellipse">
              <a:avLst/>
            </a:prstGeom>
            <a:grp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8" name="Oval 57"/>
            <p:cNvSpPr/>
            <p:nvPr/>
          </p:nvSpPr>
          <p:spPr>
            <a:xfrm>
              <a:off x="3581400" y="3200400"/>
              <a:ext cx="228600" cy="228600"/>
            </a:xfrm>
            <a:prstGeom prst="ellipse">
              <a:avLst/>
            </a:prstGeom>
            <a:grp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Oval 58"/>
            <p:cNvSpPr/>
            <p:nvPr/>
          </p:nvSpPr>
          <p:spPr>
            <a:xfrm>
              <a:off x="4343400" y="3200400"/>
              <a:ext cx="228600" cy="228600"/>
            </a:xfrm>
            <a:prstGeom prst="ellipse">
              <a:avLst/>
            </a:prstGeom>
            <a:grp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0" name="Oval 59"/>
            <p:cNvSpPr/>
            <p:nvPr/>
          </p:nvSpPr>
          <p:spPr>
            <a:xfrm>
              <a:off x="4769116" y="2593788"/>
              <a:ext cx="228600" cy="228601"/>
            </a:xfrm>
            <a:prstGeom prst="ellipse">
              <a:avLst/>
            </a:prstGeom>
            <a:grp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1" name="Gerade Verbindung 130"/>
            <p:cNvCxnSpPr>
              <a:stCxn id="126" idx="6"/>
              <a:endCxn id="127" idx="2"/>
            </p:cNvCxnSpPr>
            <p:nvPr/>
          </p:nvCxnSpPr>
          <p:spPr>
            <a:xfrm>
              <a:off x="3505200" y="2628900"/>
              <a:ext cx="533400" cy="76200"/>
            </a:xfrm>
            <a:prstGeom prst="line">
              <a:avLst/>
            </a:prstGeom>
            <a:grpFill/>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2" name="Gerade Verbindung 131"/>
            <p:cNvCxnSpPr>
              <a:stCxn id="129" idx="1"/>
              <a:endCxn id="127" idx="4"/>
            </p:cNvCxnSpPr>
            <p:nvPr/>
          </p:nvCxnSpPr>
          <p:spPr>
            <a:xfrm rot="16200000" flipV="1">
              <a:off x="4057650" y="2914650"/>
              <a:ext cx="414478" cy="223978"/>
            </a:xfrm>
            <a:prstGeom prst="line">
              <a:avLst/>
            </a:prstGeom>
            <a:grpFill/>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3" name="Gerade Verbindung 132"/>
            <p:cNvCxnSpPr>
              <a:stCxn id="130" idx="3"/>
              <a:endCxn id="129" idx="7"/>
            </p:cNvCxnSpPr>
            <p:nvPr/>
          </p:nvCxnSpPr>
          <p:spPr>
            <a:xfrm rot="18095113" flipH="1">
              <a:off x="4411415" y="3008112"/>
              <a:ext cx="518285" cy="6563"/>
            </a:xfrm>
            <a:prstGeom prst="line">
              <a:avLst/>
            </a:prstGeom>
            <a:grpFill/>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4" name="Gerade Verbindung 133"/>
            <p:cNvCxnSpPr>
              <a:stCxn id="128" idx="7"/>
              <a:endCxn id="129" idx="2"/>
            </p:cNvCxnSpPr>
            <p:nvPr/>
          </p:nvCxnSpPr>
          <p:spPr>
            <a:xfrm rot="16200000" flipH="1">
              <a:off x="4019550" y="2990850"/>
              <a:ext cx="80822" cy="566878"/>
            </a:xfrm>
            <a:prstGeom prst="line">
              <a:avLst/>
            </a:prstGeom>
            <a:grpFill/>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5" name="Gerade Verbindung 134"/>
            <p:cNvCxnSpPr>
              <a:stCxn id="128" idx="7"/>
              <a:endCxn id="127" idx="4"/>
            </p:cNvCxnSpPr>
            <p:nvPr/>
          </p:nvCxnSpPr>
          <p:spPr>
            <a:xfrm rot="5400000" flipH="1" flipV="1">
              <a:off x="3757472" y="2838450"/>
              <a:ext cx="414478" cy="376378"/>
            </a:xfrm>
            <a:prstGeom prst="line">
              <a:avLst/>
            </a:prstGeom>
            <a:grpFill/>
            <a:ln w="38100">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179" name="Rechteck 178"/>
          <p:cNvSpPr/>
          <p:nvPr/>
        </p:nvSpPr>
        <p:spPr>
          <a:xfrm>
            <a:off x="2514600" y="2362200"/>
            <a:ext cx="1143000" cy="8382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Freeform 9"/>
          <p:cNvSpPr>
            <a:spLocks noChangeArrowheads="1"/>
          </p:cNvSpPr>
          <p:nvPr/>
        </p:nvSpPr>
        <p:spPr bwMode="auto">
          <a:xfrm>
            <a:off x="2978183" y="3256632"/>
            <a:ext cx="408" cy="408"/>
          </a:xfrm>
          <a:custGeom>
            <a:avLst/>
            <a:gdLst/>
            <a:ahLst/>
            <a:cxnLst>
              <a:cxn ang="0">
                <a:pos x="0" y="0"/>
              </a:cxn>
              <a:cxn ang="0">
                <a:pos x="0" y="0"/>
              </a:cxn>
            </a:cxnLst>
            <a:rect l="0" t="0" r="r" b="b"/>
            <a:pathLst>
              <a:path w="1" h="1">
                <a:moveTo>
                  <a:pt x="0" y="0"/>
                </a:moveTo>
                <a:lnTo>
                  <a:pt x="0" y="0"/>
                </a:lnTo>
              </a:path>
            </a:pathLst>
          </a:custGeom>
          <a:noFill/>
          <a:ln w="9360">
            <a:solidFill>
              <a:srgbClr val="000000"/>
            </a:solidFill>
            <a:prstDash val="dash"/>
            <a:miter lim="800000"/>
            <a:headEnd/>
            <a:tailEnd/>
          </a:ln>
          <a:effectLst/>
        </p:spPr>
        <p:txBody>
          <a:bodyPr/>
          <a:lstStyle/>
          <a:p>
            <a:endParaRPr lang="en-US" sz="1600" dirty="0"/>
          </a:p>
        </p:txBody>
      </p:sp>
      <p:grpSp>
        <p:nvGrpSpPr>
          <p:cNvPr id="39" name="Gruppieren 38"/>
          <p:cNvGrpSpPr/>
          <p:nvPr/>
        </p:nvGrpSpPr>
        <p:grpSpPr>
          <a:xfrm>
            <a:off x="2584300" y="2538720"/>
            <a:ext cx="920900" cy="509280"/>
            <a:chOff x="2431900" y="2514600"/>
            <a:chExt cx="920900" cy="509280"/>
          </a:xfrm>
        </p:grpSpPr>
        <p:sp>
          <p:nvSpPr>
            <p:cNvPr id="10" name="Rechteck 9"/>
            <p:cNvSpPr/>
            <p:nvPr/>
          </p:nvSpPr>
          <p:spPr>
            <a:xfrm>
              <a:off x="2431900" y="2514600"/>
              <a:ext cx="363379"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hteck 10"/>
            <p:cNvSpPr/>
            <p:nvPr/>
          </p:nvSpPr>
          <p:spPr>
            <a:xfrm>
              <a:off x="3041500" y="2514600"/>
              <a:ext cx="311300"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hteck 13"/>
            <p:cNvSpPr/>
            <p:nvPr/>
          </p:nvSpPr>
          <p:spPr>
            <a:xfrm>
              <a:off x="2431900" y="2971800"/>
              <a:ext cx="526562"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hteck 14"/>
            <p:cNvSpPr/>
            <p:nvPr/>
          </p:nvSpPr>
          <p:spPr>
            <a:xfrm>
              <a:off x="2431900" y="2819400"/>
              <a:ext cx="311300"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hteck 17"/>
            <p:cNvSpPr/>
            <p:nvPr/>
          </p:nvSpPr>
          <p:spPr>
            <a:xfrm>
              <a:off x="3041500" y="2819400"/>
              <a:ext cx="311300"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hteck 19"/>
            <p:cNvSpPr/>
            <p:nvPr/>
          </p:nvSpPr>
          <p:spPr>
            <a:xfrm>
              <a:off x="2431900" y="2667000"/>
              <a:ext cx="422992"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hteck 21"/>
            <p:cNvSpPr/>
            <p:nvPr/>
          </p:nvSpPr>
          <p:spPr>
            <a:xfrm>
              <a:off x="3041500" y="2971800"/>
              <a:ext cx="155650"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hteck 22"/>
            <p:cNvSpPr/>
            <p:nvPr/>
          </p:nvSpPr>
          <p:spPr>
            <a:xfrm>
              <a:off x="3041500" y="2667000"/>
              <a:ext cx="234064"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69696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a:t>Compositional</a:t>
            </a:r>
            <a:r>
              <a:rPr lang="de-DE" dirty="0"/>
              <a:t> </a:t>
            </a:r>
            <a:r>
              <a:rPr lang="de-DE" dirty="0" err="1"/>
              <a:t>Measures</a:t>
            </a:r>
            <a:br>
              <a:rPr lang="de-DE" dirty="0"/>
            </a:br>
            <a:r>
              <a:rPr lang="de-DE" sz="2000" i="1" dirty="0" err="1"/>
              <a:t>Step</a:t>
            </a:r>
            <a:r>
              <a:rPr lang="de-DE" sz="2000" i="1" dirty="0"/>
              <a:t> 1: </a:t>
            </a:r>
            <a:r>
              <a:rPr lang="de-DE" sz="2000" i="1" dirty="0" err="1"/>
              <a:t>Bag</a:t>
            </a:r>
            <a:r>
              <a:rPr lang="de-DE" sz="2000" i="1" dirty="0"/>
              <a:t> </a:t>
            </a:r>
            <a:r>
              <a:rPr lang="de-DE" sz="2000" i="1" dirty="0" err="1"/>
              <a:t>of</a:t>
            </a:r>
            <a:r>
              <a:rPr lang="de-DE" sz="2000" i="1" dirty="0"/>
              <a:t> Words</a:t>
            </a:r>
            <a:endParaRPr lang="de-DE" i="1" dirty="0"/>
          </a:p>
        </p:txBody>
      </p:sp>
      <p:grpSp>
        <p:nvGrpSpPr>
          <p:cNvPr id="44" name="Gruppieren 43"/>
          <p:cNvGrpSpPr/>
          <p:nvPr/>
        </p:nvGrpSpPr>
        <p:grpSpPr>
          <a:xfrm>
            <a:off x="304800" y="2057400"/>
            <a:ext cx="3886200" cy="838200"/>
            <a:chOff x="304800" y="2286000"/>
            <a:chExt cx="3886200" cy="838200"/>
          </a:xfrm>
        </p:grpSpPr>
        <p:sp>
          <p:nvSpPr>
            <p:cNvPr id="20" name="Rechteck 19"/>
            <p:cNvSpPr/>
            <p:nvPr/>
          </p:nvSpPr>
          <p:spPr>
            <a:xfrm>
              <a:off x="304800" y="2286000"/>
              <a:ext cx="914400" cy="381000"/>
            </a:xfrm>
            <a:prstGeom prst="rect">
              <a:avLst/>
            </a:prstGeom>
            <a:solidFill>
              <a:schemeClr val="accent1"/>
            </a:solidFill>
            <a:ln>
              <a:solidFill>
                <a:schemeClr val="accent1">
                  <a:lumMod val="2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Tom</a:t>
              </a:r>
            </a:p>
          </p:txBody>
        </p:sp>
        <p:sp>
          <p:nvSpPr>
            <p:cNvPr id="21" name="Rechteck 20"/>
            <p:cNvSpPr/>
            <p:nvPr/>
          </p:nvSpPr>
          <p:spPr>
            <a:xfrm>
              <a:off x="1295400" y="2286000"/>
              <a:ext cx="914400" cy="381000"/>
            </a:xfrm>
            <a:prstGeom prst="rect">
              <a:avLst/>
            </a:prstGeom>
            <a:solidFill>
              <a:schemeClr val="accent1"/>
            </a:solidFill>
            <a:ln>
              <a:solidFill>
                <a:schemeClr val="accent1">
                  <a:lumMod val="2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hit</a:t>
              </a:r>
            </a:p>
          </p:txBody>
        </p:sp>
        <p:sp>
          <p:nvSpPr>
            <p:cNvPr id="22" name="Rechteck 21"/>
            <p:cNvSpPr/>
            <p:nvPr/>
          </p:nvSpPr>
          <p:spPr>
            <a:xfrm>
              <a:off x="2286000" y="2286000"/>
              <a:ext cx="914400" cy="381000"/>
            </a:xfrm>
            <a:prstGeom prst="rect">
              <a:avLst/>
            </a:prstGeom>
            <a:solidFill>
              <a:schemeClr val="accent1"/>
            </a:solidFill>
            <a:ln>
              <a:solidFill>
                <a:schemeClr val="accent1">
                  <a:lumMod val="2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the</a:t>
              </a:r>
            </a:p>
          </p:txBody>
        </p:sp>
        <p:sp>
          <p:nvSpPr>
            <p:cNvPr id="23" name="Rechteck 22"/>
            <p:cNvSpPr/>
            <p:nvPr/>
          </p:nvSpPr>
          <p:spPr>
            <a:xfrm>
              <a:off x="3276600" y="2286000"/>
              <a:ext cx="914400" cy="381000"/>
            </a:xfrm>
            <a:prstGeom prst="rect">
              <a:avLst/>
            </a:prstGeom>
            <a:solidFill>
              <a:schemeClr val="accent1"/>
            </a:solidFill>
            <a:ln>
              <a:solidFill>
                <a:schemeClr val="accent1">
                  <a:lumMod val="2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ball</a:t>
              </a:r>
            </a:p>
          </p:txBody>
        </p:sp>
        <p:sp>
          <p:nvSpPr>
            <p:cNvPr id="24" name="Rechteck 23"/>
            <p:cNvSpPr/>
            <p:nvPr/>
          </p:nvSpPr>
          <p:spPr>
            <a:xfrm>
              <a:off x="304800" y="2743200"/>
              <a:ext cx="914400" cy="381000"/>
            </a:xfrm>
            <a:prstGeom prst="rect">
              <a:avLst/>
            </a:prstGeom>
            <a:solidFill>
              <a:schemeClr val="accent1"/>
            </a:solidFill>
            <a:ln>
              <a:solidFill>
                <a:schemeClr val="accent1">
                  <a:lumMod val="2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with</a:t>
              </a:r>
            </a:p>
          </p:txBody>
        </p:sp>
        <p:sp>
          <p:nvSpPr>
            <p:cNvPr id="25" name="Rechteck 24"/>
            <p:cNvSpPr/>
            <p:nvPr/>
          </p:nvSpPr>
          <p:spPr>
            <a:xfrm>
              <a:off x="1295400" y="2743200"/>
              <a:ext cx="914400" cy="381000"/>
            </a:xfrm>
            <a:prstGeom prst="rect">
              <a:avLst/>
            </a:prstGeom>
            <a:solidFill>
              <a:schemeClr val="accent1"/>
            </a:solidFill>
            <a:ln>
              <a:solidFill>
                <a:schemeClr val="accent1">
                  <a:lumMod val="2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the</a:t>
              </a:r>
            </a:p>
          </p:txBody>
        </p:sp>
        <p:sp>
          <p:nvSpPr>
            <p:cNvPr id="26" name="Rechteck 25"/>
            <p:cNvSpPr/>
            <p:nvPr/>
          </p:nvSpPr>
          <p:spPr>
            <a:xfrm>
              <a:off x="2286000" y="2743200"/>
              <a:ext cx="914400" cy="381000"/>
            </a:xfrm>
            <a:prstGeom prst="rect">
              <a:avLst/>
            </a:prstGeom>
            <a:solidFill>
              <a:schemeClr val="accent1"/>
            </a:solidFill>
            <a:ln>
              <a:solidFill>
                <a:schemeClr val="accent1">
                  <a:lumMod val="2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bat</a:t>
              </a:r>
            </a:p>
          </p:txBody>
        </p:sp>
        <p:sp>
          <p:nvSpPr>
            <p:cNvPr id="42" name="Rechteck 41"/>
            <p:cNvSpPr/>
            <p:nvPr/>
          </p:nvSpPr>
          <p:spPr>
            <a:xfrm>
              <a:off x="3276600" y="2743200"/>
              <a:ext cx="914400" cy="381000"/>
            </a:xfrm>
            <a:prstGeom prst="rect">
              <a:avLst/>
            </a:prstGeom>
            <a:solidFill>
              <a:schemeClr val="accent1"/>
            </a:solidFill>
            <a:ln>
              <a:solidFill>
                <a:schemeClr val="accent1">
                  <a:lumMod val="2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a:t>
              </a:r>
            </a:p>
          </p:txBody>
        </p:sp>
      </p:grpSp>
      <p:grpSp>
        <p:nvGrpSpPr>
          <p:cNvPr id="45" name="Gruppieren 44"/>
          <p:cNvGrpSpPr/>
          <p:nvPr/>
        </p:nvGrpSpPr>
        <p:grpSpPr>
          <a:xfrm>
            <a:off x="4953000" y="2057400"/>
            <a:ext cx="3886200" cy="838200"/>
            <a:chOff x="4953000" y="2286000"/>
            <a:chExt cx="3886200" cy="838200"/>
          </a:xfrm>
        </p:grpSpPr>
        <p:sp>
          <p:nvSpPr>
            <p:cNvPr id="35" name="Rechteck 34"/>
            <p:cNvSpPr/>
            <p:nvPr/>
          </p:nvSpPr>
          <p:spPr>
            <a:xfrm>
              <a:off x="4953000" y="2286000"/>
              <a:ext cx="685800" cy="381000"/>
            </a:xfrm>
            <a:prstGeom prst="rect">
              <a:avLst/>
            </a:prstGeom>
            <a:solidFill>
              <a:schemeClr val="accent1"/>
            </a:solidFill>
            <a:ln>
              <a:solidFill>
                <a:schemeClr val="accent1">
                  <a:lumMod val="2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The</a:t>
              </a:r>
            </a:p>
          </p:txBody>
        </p:sp>
        <p:sp>
          <p:nvSpPr>
            <p:cNvPr id="36" name="Rechteck 35"/>
            <p:cNvSpPr/>
            <p:nvPr/>
          </p:nvSpPr>
          <p:spPr>
            <a:xfrm>
              <a:off x="5715000" y="2286000"/>
              <a:ext cx="1219200" cy="381000"/>
            </a:xfrm>
            <a:prstGeom prst="rect">
              <a:avLst/>
            </a:prstGeom>
            <a:solidFill>
              <a:schemeClr val="accent1"/>
            </a:solidFill>
            <a:ln>
              <a:solidFill>
                <a:schemeClr val="accent1">
                  <a:lumMod val="2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baseball</a:t>
              </a:r>
            </a:p>
          </p:txBody>
        </p:sp>
        <p:sp>
          <p:nvSpPr>
            <p:cNvPr id="37" name="Rechteck 36"/>
            <p:cNvSpPr/>
            <p:nvPr/>
          </p:nvSpPr>
          <p:spPr>
            <a:xfrm>
              <a:off x="7010400" y="2286000"/>
              <a:ext cx="838200" cy="381000"/>
            </a:xfrm>
            <a:prstGeom prst="rect">
              <a:avLst/>
            </a:prstGeom>
            <a:solidFill>
              <a:schemeClr val="accent1"/>
            </a:solidFill>
            <a:ln>
              <a:solidFill>
                <a:schemeClr val="accent1">
                  <a:lumMod val="2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was</a:t>
              </a:r>
            </a:p>
          </p:txBody>
        </p:sp>
        <p:sp>
          <p:nvSpPr>
            <p:cNvPr id="38" name="Rechteck 37"/>
            <p:cNvSpPr/>
            <p:nvPr/>
          </p:nvSpPr>
          <p:spPr>
            <a:xfrm>
              <a:off x="7924800" y="2286000"/>
              <a:ext cx="914400" cy="381000"/>
            </a:xfrm>
            <a:prstGeom prst="rect">
              <a:avLst/>
            </a:prstGeom>
            <a:solidFill>
              <a:schemeClr val="accent1"/>
            </a:solidFill>
            <a:ln>
              <a:solidFill>
                <a:schemeClr val="accent1">
                  <a:lumMod val="2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hit</a:t>
              </a:r>
            </a:p>
          </p:txBody>
        </p:sp>
        <p:sp>
          <p:nvSpPr>
            <p:cNvPr id="39" name="Rechteck 38"/>
            <p:cNvSpPr/>
            <p:nvPr/>
          </p:nvSpPr>
          <p:spPr>
            <a:xfrm>
              <a:off x="4953000" y="2743200"/>
              <a:ext cx="914400" cy="381000"/>
            </a:xfrm>
            <a:prstGeom prst="rect">
              <a:avLst/>
            </a:prstGeom>
            <a:solidFill>
              <a:schemeClr val="accent1"/>
            </a:solidFill>
            <a:ln>
              <a:solidFill>
                <a:schemeClr val="accent1">
                  <a:lumMod val="2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by</a:t>
              </a:r>
            </a:p>
          </p:txBody>
        </p:sp>
        <p:sp>
          <p:nvSpPr>
            <p:cNvPr id="40" name="Rechteck 39"/>
            <p:cNvSpPr/>
            <p:nvPr/>
          </p:nvSpPr>
          <p:spPr>
            <a:xfrm>
              <a:off x="5943600" y="2743200"/>
              <a:ext cx="914400" cy="381000"/>
            </a:xfrm>
            <a:prstGeom prst="rect">
              <a:avLst/>
            </a:prstGeom>
            <a:solidFill>
              <a:schemeClr val="accent1"/>
            </a:solidFill>
            <a:ln>
              <a:solidFill>
                <a:schemeClr val="accent1">
                  <a:lumMod val="2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the</a:t>
              </a:r>
            </a:p>
          </p:txBody>
        </p:sp>
        <p:sp>
          <p:nvSpPr>
            <p:cNvPr id="41" name="Rechteck 40"/>
            <p:cNvSpPr/>
            <p:nvPr/>
          </p:nvSpPr>
          <p:spPr>
            <a:xfrm>
              <a:off x="6934200" y="2743200"/>
              <a:ext cx="914400" cy="381000"/>
            </a:xfrm>
            <a:prstGeom prst="rect">
              <a:avLst/>
            </a:prstGeom>
            <a:solidFill>
              <a:schemeClr val="accent1"/>
            </a:solidFill>
            <a:ln>
              <a:solidFill>
                <a:schemeClr val="accent1">
                  <a:lumMod val="2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stick</a:t>
              </a:r>
            </a:p>
          </p:txBody>
        </p:sp>
        <p:sp>
          <p:nvSpPr>
            <p:cNvPr id="43" name="Rechteck 42"/>
            <p:cNvSpPr/>
            <p:nvPr/>
          </p:nvSpPr>
          <p:spPr>
            <a:xfrm>
              <a:off x="7924800" y="2743200"/>
              <a:ext cx="914400" cy="381000"/>
            </a:xfrm>
            <a:prstGeom prst="rect">
              <a:avLst/>
            </a:prstGeom>
            <a:solidFill>
              <a:schemeClr val="accent1"/>
            </a:solidFill>
            <a:ln>
              <a:solidFill>
                <a:schemeClr val="accent1">
                  <a:lumMod val="2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a:t>
              </a:r>
            </a:p>
          </p:txBody>
        </p:sp>
      </p:grpSp>
      <p:sp>
        <p:nvSpPr>
          <p:cNvPr id="27" name="Rechteck 26"/>
          <p:cNvSpPr/>
          <p:nvPr/>
        </p:nvSpPr>
        <p:spPr>
          <a:xfrm>
            <a:off x="381000" y="2209800"/>
            <a:ext cx="3733800" cy="609600"/>
          </a:xfrm>
          <a:prstGeom prst="rect">
            <a:avLst/>
          </a:prstGeom>
          <a:solidFill>
            <a:schemeClr val="bg1"/>
          </a:solidFill>
          <a:ln>
            <a:solidFill>
              <a:schemeClr val="accent1">
                <a:lumMod val="2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Tom hit the ball with the bat.</a:t>
            </a:r>
          </a:p>
        </p:txBody>
      </p:sp>
      <p:sp>
        <p:nvSpPr>
          <p:cNvPr id="46" name="Rechteck 45"/>
          <p:cNvSpPr/>
          <p:nvPr/>
        </p:nvSpPr>
        <p:spPr>
          <a:xfrm>
            <a:off x="4876800" y="2209800"/>
            <a:ext cx="4038600" cy="609600"/>
          </a:xfrm>
          <a:prstGeom prst="rect">
            <a:avLst/>
          </a:prstGeom>
          <a:solidFill>
            <a:schemeClr val="bg1"/>
          </a:solidFill>
          <a:ln>
            <a:solidFill>
              <a:schemeClr val="accent1">
                <a:lumMod val="2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The baseball was hit by the stick.</a:t>
            </a:r>
          </a:p>
        </p:txBody>
      </p:sp>
      <p:grpSp>
        <p:nvGrpSpPr>
          <p:cNvPr id="61" name="Gruppieren 60"/>
          <p:cNvGrpSpPr/>
          <p:nvPr/>
        </p:nvGrpSpPr>
        <p:grpSpPr>
          <a:xfrm>
            <a:off x="838200" y="4343400"/>
            <a:ext cx="2667000" cy="1981200"/>
            <a:chOff x="838200" y="4343400"/>
            <a:chExt cx="2667000" cy="1981200"/>
          </a:xfrm>
        </p:grpSpPr>
        <p:sp>
          <p:nvSpPr>
            <p:cNvPr id="47" name="Ellipse 46"/>
            <p:cNvSpPr/>
            <p:nvPr/>
          </p:nvSpPr>
          <p:spPr>
            <a:xfrm>
              <a:off x="838200" y="4343400"/>
              <a:ext cx="2667000" cy="198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8" name="Textfeld 47"/>
            <p:cNvSpPr txBox="1"/>
            <p:nvPr/>
          </p:nvSpPr>
          <p:spPr>
            <a:xfrm>
              <a:off x="1143000" y="4725650"/>
              <a:ext cx="2133600" cy="1446550"/>
            </a:xfrm>
            <a:prstGeom prst="rect">
              <a:avLst/>
            </a:prstGeom>
            <a:noFill/>
          </p:spPr>
          <p:txBody>
            <a:bodyPr wrap="square" rtlCol="0">
              <a:spAutoFit/>
            </a:bodyPr>
            <a:lstStyle/>
            <a:p>
              <a:r>
                <a:rPr lang="de-DE" sz="2200" dirty="0"/>
                <a:t>bat</a:t>
              </a:r>
            </a:p>
            <a:p>
              <a:r>
                <a:rPr lang="de-DE" sz="2200" dirty="0"/>
                <a:t>	    ball</a:t>
              </a:r>
            </a:p>
            <a:p>
              <a:r>
                <a:rPr lang="de-DE" sz="2200" dirty="0"/>
                <a:t>    Tom</a:t>
              </a:r>
            </a:p>
            <a:p>
              <a:r>
                <a:rPr lang="de-DE" sz="2200" dirty="0"/>
                <a:t>              </a:t>
              </a:r>
              <a:r>
                <a:rPr lang="de-DE" sz="2200" dirty="0" err="1"/>
                <a:t>hit</a:t>
              </a:r>
              <a:endParaRPr lang="de-DE" sz="2200" dirty="0"/>
            </a:p>
          </p:txBody>
        </p:sp>
      </p:grpSp>
      <p:grpSp>
        <p:nvGrpSpPr>
          <p:cNvPr id="62" name="Gruppieren 61"/>
          <p:cNvGrpSpPr/>
          <p:nvPr/>
        </p:nvGrpSpPr>
        <p:grpSpPr>
          <a:xfrm>
            <a:off x="5638800" y="4343400"/>
            <a:ext cx="2667000" cy="1981200"/>
            <a:chOff x="5638800" y="4343400"/>
            <a:chExt cx="2667000" cy="1981200"/>
          </a:xfrm>
        </p:grpSpPr>
        <p:sp>
          <p:nvSpPr>
            <p:cNvPr id="49" name="Ellipse 48"/>
            <p:cNvSpPr/>
            <p:nvPr/>
          </p:nvSpPr>
          <p:spPr>
            <a:xfrm>
              <a:off x="5638800" y="4343400"/>
              <a:ext cx="2667000" cy="198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0" name="Textfeld 49"/>
            <p:cNvSpPr txBox="1"/>
            <p:nvPr/>
          </p:nvSpPr>
          <p:spPr>
            <a:xfrm>
              <a:off x="5943600" y="4648200"/>
              <a:ext cx="2133600" cy="1446550"/>
            </a:xfrm>
            <a:prstGeom prst="rect">
              <a:avLst/>
            </a:prstGeom>
            <a:noFill/>
          </p:spPr>
          <p:txBody>
            <a:bodyPr wrap="square" rtlCol="0">
              <a:spAutoFit/>
            </a:bodyPr>
            <a:lstStyle/>
            <a:p>
              <a:r>
                <a:rPr lang="de-DE" sz="2200" dirty="0"/>
                <a:t>          </a:t>
              </a:r>
              <a:r>
                <a:rPr lang="de-DE" sz="2200" dirty="0" err="1"/>
                <a:t>baseball</a:t>
              </a:r>
              <a:r>
                <a:rPr lang="de-DE" sz="2200" dirty="0"/>
                <a:t>    stick</a:t>
              </a:r>
            </a:p>
            <a:p>
              <a:r>
                <a:rPr lang="de-DE" sz="2200" dirty="0"/>
                <a:t>           </a:t>
              </a:r>
              <a:r>
                <a:rPr lang="de-DE" sz="2200" dirty="0" err="1"/>
                <a:t>hit</a:t>
              </a:r>
              <a:endParaRPr lang="de-DE" sz="2200" dirty="0"/>
            </a:p>
            <a:p>
              <a:r>
                <a:rPr lang="de-DE" sz="2200" dirty="0"/>
                <a:t>      </a:t>
              </a:r>
              <a:r>
                <a:rPr lang="de-DE" sz="2200" dirty="0" err="1"/>
                <a:t>be</a:t>
              </a:r>
              <a:endParaRPr lang="de-DE" sz="2200" dirty="0"/>
            </a:p>
          </p:txBody>
        </p:sp>
      </p:grpSp>
      <p:grpSp>
        <p:nvGrpSpPr>
          <p:cNvPr id="59" name="Gruppieren 58"/>
          <p:cNvGrpSpPr/>
          <p:nvPr/>
        </p:nvGrpSpPr>
        <p:grpSpPr>
          <a:xfrm>
            <a:off x="990600" y="3048000"/>
            <a:ext cx="7239000" cy="1295400"/>
            <a:chOff x="990600" y="3048000"/>
            <a:chExt cx="7239000" cy="1295400"/>
          </a:xfrm>
        </p:grpSpPr>
        <p:cxnSp>
          <p:nvCxnSpPr>
            <p:cNvPr id="56" name="Gerade Verbindung mit Pfeil 55"/>
            <p:cNvCxnSpPr/>
            <p:nvPr/>
          </p:nvCxnSpPr>
          <p:spPr>
            <a:xfrm rot="5400000" flipH="1" flipV="1">
              <a:off x="1543050" y="3676650"/>
              <a:ext cx="1295400" cy="38100"/>
            </a:xfrm>
            <a:prstGeom prst="straightConnector1">
              <a:avLst/>
            </a:prstGeom>
            <a:ln w="127000">
              <a:solidFill>
                <a:srgbClr val="B90F2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8" name="Gerade Verbindung mit Pfeil 57"/>
            <p:cNvCxnSpPr/>
            <p:nvPr/>
          </p:nvCxnSpPr>
          <p:spPr>
            <a:xfrm rot="5400000" flipH="1" flipV="1">
              <a:off x="6343650" y="3676650"/>
              <a:ext cx="1295400" cy="38100"/>
            </a:xfrm>
            <a:prstGeom prst="straightConnector1">
              <a:avLst/>
            </a:prstGeom>
            <a:ln w="127000">
              <a:solidFill>
                <a:srgbClr val="B90F2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4" name="Inhaltsplatzhalter 14"/>
            <p:cNvSpPr txBox="1">
              <a:spLocks/>
            </p:cNvSpPr>
            <p:nvPr/>
          </p:nvSpPr>
          <p:spPr>
            <a:xfrm>
              <a:off x="990600" y="3200400"/>
              <a:ext cx="7239000" cy="609600"/>
            </a:xfrm>
            <a:prstGeom prst="rect">
              <a:avLst/>
            </a:prstGeom>
            <a:solidFill>
              <a:srgbClr val="B90F22"/>
            </a:solidFill>
            <a:ln>
              <a:solidFill>
                <a:schemeClr val="bg1"/>
              </a:solidFill>
            </a:ln>
            <a:effectLst/>
          </p:spPr>
          <p:txBody>
            <a:bodyPr anchor="ctr" anchorCtr="0"/>
            <a:lstStyle/>
            <a:p>
              <a:pPr marL="179388" lvl="0" indent="-179388" algn="ctr" eaLnBrk="0" hangingPunct="0">
                <a:spcBef>
                  <a:spcPct val="20000"/>
                </a:spcBef>
              </a:pPr>
              <a:r>
                <a:rPr lang="en-US" sz="2200" kern="0" dirty="0">
                  <a:solidFill>
                    <a:schemeClr val="bg1"/>
                  </a:solidFill>
                  <a:latin typeface="+mn-lt"/>
                </a:rPr>
                <a:t>Lemmatization, </a:t>
              </a:r>
              <a:r>
                <a:rPr lang="en-US" sz="2200" kern="0" dirty="0" err="1">
                  <a:solidFill>
                    <a:schemeClr val="bg1"/>
                  </a:solidFill>
                  <a:latin typeface="+mn-lt"/>
                </a:rPr>
                <a:t>Stopword</a:t>
              </a:r>
              <a:r>
                <a:rPr lang="en-US" sz="2200" kern="0" dirty="0">
                  <a:solidFill>
                    <a:schemeClr val="bg1"/>
                  </a:solidFill>
                  <a:latin typeface="+mn-lt"/>
                </a:rPr>
                <a:t> list, Case normalization</a:t>
              </a:r>
            </a:p>
          </p:txBody>
        </p:sp>
      </p:grpSp>
      <p:sp>
        <p:nvSpPr>
          <p:cNvPr id="60" name="Textfeld 59"/>
          <p:cNvSpPr txBox="1"/>
          <p:nvPr/>
        </p:nvSpPr>
        <p:spPr>
          <a:xfrm>
            <a:off x="1828800" y="1581090"/>
            <a:ext cx="5550558" cy="400110"/>
          </a:xfrm>
          <a:prstGeom prst="rect">
            <a:avLst/>
          </a:prstGeom>
          <a:noFill/>
        </p:spPr>
        <p:txBody>
          <a:bodyPr wrap="none" rtlCol="0">
            <a:spAutoFit/>
          </a:bodyPr>
          <a:lstStyle/>
          <a:p>
            <a:r>
              <a:rPr lang="de-DE" sz="2000" dirty="0"/>
              <a:t>Text 1				 	 Text 2</a:t>
            </a:r>
          </a:p>
        </p:txBody>
      </p:sp>
    </p:spTree>
    <p:extLst>
      <p:ext uri="{BB962C8B-B14F-4D97-AF65-F5344CB8AC3E}">
        <p14:creationId xmlns:p14="http://schemas.microsoft.com/office/powerpoint/2010/main" val="262968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46" grpId="0" animBg="1"/>
      <p:bldP spid="4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a:t>Compositional</a:t>
            </a:r>
            <a:r>
              <a:rPr lang="de-DE" dirty="0"/>
              <a:t> </a:t>
            </a:r>
            <a:r>
              <a:rPr lang="de-DE" dirty="0" err="1"/>
              <a:t>Measures</a:t>
            </a:r>
            <a:br>
              <a:rPr lang="de-DE" dirty="0"/>
            </a:br>
            <a:r>
              <a:rPr lang="de-DE" sz="2000" i="1" dirty="0" err="1"/>
              <a:t>Step</a:t>
            </a:r>
            <a:r>
              <a:rPr lang="de-DE" sz="2000" i="1" dirty="0"/>
              <a:t> 2: </a:t>
            </a:r>
            <a:r>
              <a:rPr lang="de-DE" sz="2000" i="1" dirty="0" err="1"/>
              <a:t>Pairwise</a:t>
            </a:r>
            <a:r>
              <a:rPr lang="de-DE" sz="2000" i="1" dirty="0"/>
              <a:t> </a:t>
            </a:r>
            <a:r>
              <a:rPr lang="de-DE" sz="2000" i="1" dirty="0" err="1"/>
              <a:t>Matching</a:t>
            </a:r>
            <a:endParaRPr lang="de-DE" i="1" dirty="0"/>
          </a:p>
        </p:txBody>
      </p:sp>
      <p:sp>
        <p:nvSpPr>
          <p:cNvPr id="90" name="Inhaltsplatzhalter 89"/>
          <p:cNvSpPr>
            <a:spLocks noGrp="1"/>
          </p:cNvSpPr>
          <p:nvPr>
            <p:ph idx="1"/>
          </p:nvPr>
        </p:nvSpPr>
        <p:spPr>
          <a:xfrm>
            <a:off x="250825" y="3962400"/>
            <a:ext cx="8640763" cy="2419350"/>
          </a:xfrm>
        </p:spPr>
        <p:txBody>
          <a:bodyPr/>
          <a:lstStyle/>
          <a:p>
            <a:pPr marL="457200" indent="-457200">
              <a:buFont typeface="+mj-lt"/>
              <a:buAutoNum type="arabicPeriod"/>
            </a:pPr>
            <a:r>
              <a:rPr lang="de-DE" dirty="0" err="1"/>
              <a:t>Compute</a:t>
            </a:r>
            <a:r>
              <a:rPr lang="de-DE" dirty="0"/>
              <a:t> all </a:t>
            </a:r>
            <a:r>
              <a:rPr lang="de-DE" dirty="0" err="1"/>
              <a:t>pairwise</a:t>
            </a:r>
            <a:r>
              <a:rPr lang="de-DE" dirty="0"/>
              <a:t> </a:t>
            </a:r>
            <a:r>
              <a:rPr lang="de-DE" dirty="0" err="1"/>
              <a:t>similarity</a:t>
            </a:r>
            <a:r>
              <a:rPr lang="de-DE" dirty="0"/>
              <a:t> </a:t>
            </a:r>
            <a:r>
              <a:rPr lang="de-DE" dirty="0" err="1"/>
              <a:t>scores</a:t>
            </a:r>
            <a:br>
              <a:rPr lang="de-DE" dirty="0"/>
            </a:br>
            <a:r>
              <a:rPr lang="de-DE" i="1" dirty="0"/>
              <a:t>bat – </a:t>
            </a:r>
            <a:r>
              <a:rPr lang="de-DE" i="1" dirty="0" err="1"/>
              <a:t>baseball</a:t>
            </a:r>
            <a:r>
              <a:rPr lang="de-DE" i="1" dirty="0"/>
              <a:t>, bat – stick, bat – </a:t>
            </a:r>
            <a:r>
              <a:rPr lang="de-DE" i="1" dirty="0" err="1"/>
              <a:t>hit</a:t>
            </a:r>
            <a:r>
              <a:rPr lang="de-DE" i="1" dirty="0"/>
              <a:t>, bat – </a:t>
            </a:r>
            <a:r>
              <a:rPr lang="de-DE" i="1" dirty="0" err="1"/>
              <a:t>be</a:t>
            </a:r>
            <a:br>
              <a:rPr lang="de-DE" i="1" dirty="0"/>
            </a:br>
            <a:r>
              <a:rPr lang="de-DE" i="1" dirty="0"/>
              <a:t>ball – </a:t>
            </a:r>
            <a:r>
              <a:rPr lang="de-DE" i="1" dirty="0" err="1"/>
              <a:t>baseball</a:t>
            </a:r>
            <a:r>
              <a:rPr lang="de-DE" i="1" dirty="0"/>
              <a:t>, ball – stick, ball – </a:t>
            </a:r>
            <a:r>
              <a:rPr lang="de-DE" i="1" dirty="0" err="1"/>
              <a:t>hit</a:t>
            </a:r>
            <a:r>
              <a:rPr lang="de-DE" i="1" dirty="0"/>
              <a:t>, ball – </a:t>
            </a:r>
            <a:r>
              <a:rPr lang="de-DE" i="1" dirty="0" err="1"/>
              <a:t>be</a:t>
            </a:r>
            <a:br>
              <a:rPr lang="de-DE" i="1" dirty="0"/>
            </a:br>
            <a:r>
              <a:rPr lang="de-DE" i="1" dirty="0"/>
              <a:t>etc.</a:t>
            </a:r>
          </a:p>
          <a:p>
            <a:pPr marL="457200" indent="-457200">
              <a:buFont typeface="+mj-lt"/>
              <a:buAutoNum type="arabicPeriod"/>
            </a:pPr>
            <a:r>
              <a:rPr lang="de-DE" dirty="0"/>
              <a:t>Pair </a:t>
            </a:r>
            <a:r>
              <a:rPr lang="de-DE" dirty="0" err="1"/>
              <a:t>those</a:t>
            </a:r>
            <a:r>
              <a:rPr lang="de-DE" dirty="0"/>
              <a:t> </a:t>
            </a:r>
            <a:r>
              <a:rPr lang="de-DE" dirty="0" err="1"/>
              <a:t>tokens</a:t>
            </a:r>
            <a:r>
              <a:rPr lang="de-DE" dirty="0"/>
              <a:t> </a:t>
            </a:r>
            <a:r>
              <a:rPr lang="de-DE" dirty="0" err="1"/>
              <a:t>with</a:t>
            </a:r>
            <a:r>
              <a:rPr lang="de-DE" dirty="0"/>
              <a:t> </a:t>
            </a:r>
            <a:r>
              <a:rPr lang="de-DE" dirty="0" err="1"/>
              <a:t>the</a:t>
            </a:r>
            <a:r>
              <a:rPr lang="de-DE" dirty="0"/>
              <a:t> </a:t>
            </a:r>
            <a:r>
              <a:rPr lang="de-DE" dirty="0" err="1"/>
              <a:t>highest</a:t>
            </a:r>
            <a:r>
              <a:rPr lang="de-DE" dirty="0"/>
              <a:t> </a:t>
            </a:r>
            <a:r>
              <a:rPr lang="de-DE" dirty="0" err="1"/>
              <a:t>similarity</a:t>
            </a:r>
            <a:r>
              <a:rPr lang="de-DE" dirty="0"/>
              <a:t> </a:t>
            </a:r>
            <a:r>
              <a:rPr lang="de-DE" dirty="0" err="1"/>
              <a:t>scores</a:t>
            </a:r>
            <a:r>
              <a:rPr lang="de-DE" dirty="0"/>
              <a:t>,</a:t>
            </a:r>
            <a:br>
              <a:rPr lang="de-DE" dirty="0"/>
            </a:br>
            <a:r>
              <a:rPr lang="de-DE" i="1" dirty="0"/>
              <a:t>e.g. ball – </a:t>
            </a:r>
            <a:r>
              <a:rPr lang="de-DE" i="1" dirty="0" err="1"/>
              <a:t>baseball</a:t>
            </a:r>
            <a:endParaRPr lang="de-DE" i="1" dirty="0"/>
          </a:p>
        </p:txBody>
      </p:sp>
      <p:grpSp>
        <p:nvGrpSpPr>
          <p:cNvPr id="6" name="Gruppieren 60"/>
          <p:cNvGrpSpPr/>
          <p:nvPr/>
        </p:nvGrpSpPr>
        <p:grpSpPr>
          <a:xfrm>
            <a:off x="838200" y="1676400"/>
            <a:ext cx="2667000" cy="1981200"/>
            <a:chOff x="838200" y="4343400"/>
            <a:chExt cx="2667000" cy="1981200"/>
          </a:xfrm>
        </p:grpSpPr>
        <p:sp>
          <p:nvSpPr>
            <p:cNvPr id="47" name="Ellipse 46"/>
            <p:cNvSpPr/>
            <p:nvPr/>
          </p:nvSpPr>
          <p:spPr>
            <a:xfrm>
              <a:off x="838200" y="4343400"/>
              <a:ext cx="2667000" cy="198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8" name="Textfeld 47"/>
            <p:cNvSpPr txBox="1"/>
            <p:nvPr/>
          </p:nvSpPr>
          <p:spPr>
            <a:xfrm>
              <a:off x="1143000" y="4725650"/>
              <a:ext cx="2133600" cy="1446550"/>
            </a:xfrm>
            <a:prstGeom prst="rect">
              <a:avLst/>
            </a:prstGeom>
            <a:noFill/>
          </p:spPr>
          <p:txBody>
            <a:bodyPr wrap="square" rtlCol="0">
              <a:spAutoFit/>
            </a:bodyPr>
            <a:lstStyle/>
            <a:p>
              <a:r>
                <a:rPr lang="de-DE" sz="2200" dirty="0"/>
                <a:t>bat</a:t>
              </a:r>
            </a:p>
            <a:p>
              <a:r>
                <a:rPr lang="de-DE" sz="2200" dirty="0"/>
                <a:t>	    ball</a:t>
              </a:r>
            </a:p>
            <a:p>
              <a:r>
                <a:rPr lang="de-DE" sz="2200" dirty="0"/>
                <a:t>    Tom</a:t>
              </a:r>
            </a:p>
            <a:p>
              <a:r>
                <a:rPr lang="de-DE" sz="2200" dirty="0"/>
                <a:t>              </a:t>
              </a:r>
              <a:r>
                <a:rPr lang="de-DE" sz="2200" dirty="0" err="1"/>
                <a:t>hit</a:t>
              </a:r>
              <a:endParaRPr lang="de-DE" sz="2200" dirty="0"/>
            </a:p>
          </p:txBody>
        </p:sp>
      </p:grpSp>
      <p:grpSp>
        <p:nvGrpSpPr>
          <p:cNvPr id="7" name="Gruppieren 61"/>
          <p:cNvGrpSpPr/>
          <p:nvPr/>
        </p:nvGrpSpPr>
        <p:grpSpPr>
          <a:xfrm>
            <a:off x="5638800" y="1676400"/>
            <a:ext cx="2667000" cy="1981200"/>
            <a:chOff x="5638800" y="4343400"/>
            <a:chExt cx="2667000" cy="1981200"/>
          </a:xfrm>
        </p:grpSpPr>
        <p:sp>
          <p:nvSpPr>
            <p:cNvPr id="49" name="Ellipse 48"/>
            <p:cNvSpPr/>
            <p:nvPr/>
          </p:nvSpPr>
          <p:spPr>
            <a:xfrm>
              <a:off x="5638800" y="4343400"/>
              <a:ext cx="2667000" cy="198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0" name="Textfeld 49"/>
            <p:cNvSpPr txBox="1"/>
            <p:nvPr/>
          </p:nvSpPr>
          <p:spPr>
            <a:xfrm>
              <a:off x="5943600" y="4648200"/>
              <a:ext cx="2133600" cy="1446550"/>
            </a:xfrm>
            <a:prstGeom prst="rect">
              <a:avLst/>
            </a:prstGeom>
            <a:noFill/>
          </p:spPr>
          <p:txBody>
            <a:bodyPr wrap="square" rtlCol="0">
              <a:spAutoFit/>
            </a:bodyPr>
            <a:lstStyle/>
            <a:p>
              <a:r>
                <a:rPr lang="de-DE" sz="2200" dirty="0"/>
                <a:t>          </a:t>
              </a:r>
              <a:r>
                <a:rPr lang="de-DE" sz="2200" dirty="0" err="1"/>
                <a:t>baseball</a:t>
              </a:r>
              <a:r>
                <a:rPr lang="de-DE" sz="2200" dirty="0"/>
                <a:t>    stick</a:t>
              </a:r>
            </a:p>
            <a:p>
              <a:r>
                <a:rPr lang="de-DE" sz="2200" dirty="0"/>
                <a:t>           </a:t>
              </a:r>
              <a:r>
                <a:rPr lang="de-DE" sz="2200" dirty="0" err="1"/>
                <a:t>hit</a:t>
              </a:r>
              <a:endParaRPr lang="de-DE" sz="2200" dirty="0"/>
            </a:p>
            <a:p>
              <a:r>
                <a:rPr lang="de-DE" sz="2200" dirty="0"/>
                <a:t>      </a:t>
              </a:r>
              <a:r>
                <a:rPr lang="de-DE" sz="2200" dirty="0" err="1"/>
                <a:t>be</a:t>
              </a:r>
              <a:endParaRPr lang="de-DE" sz="2200" dirty="0"/>
            </a:p>
          </p:txBody>
        </p:sp>
      </p:grpSp>
      <p:grpSp>
        <p:nvGrpSpPr>
          <p:cNvPr id="78" name="Gruppieren 77"/>
          <p:cNvGrpSpPr/>
          <p:nvPr/>
        </p:nvGrpSpPr>
        <p:grpSpPr>
          <a:xfrm>
            <a:off x="2971800" y="2209800"/>
            <a:ext cx="3810000" cy="1066800"/>
            <a:chOff x="2971800" y="2209800"/>
            <a:chExt cx="3810000" cy="1066800"/>
          </a:xfrm>
        </p:grpSpPr>
        <p:cxnSp>
          <p:nvCxnSpPr>
            <p:cNvPr id="44" name="Gekrümmte Verbindung 41"/>
            <p:cNvCxnSpPr/>
            <p:nvPr/>
          </p:nvCxnSpPr>
          <p:spPr>
            <a:xfrm flipV="1">
              <a:off x="2971800" y="2209800"/>
              <a:ext cx="3733800" cy="381000"/>
            </a:xfrm>
            <a:prstGeom prst="curvedConnector3">
              <a:avLst>
                <a:gd name="adj1" fmla="val 50000"/>
              </a:avLst>
            </a:prstGeom>
            <a:ln w="38100">
              <a:solidFill>
                <a:schemeClr val="bg1">
                  <a:lumMod val="50000"/>
                </a:schemeClr>
              </a:solidFill>
              <a:headEnd type="triangle" w="lg" len="lg"/>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63" name="Gekrümmte Verbindung 41"/>
            <p:cNvCxnSpPr/>
            <p:nvPr/>
          </p:nvCxnSpPr>
          <p:spPr>
            <a:xfrm flipV="1">
              <a:off x="2971800" y="2514600"/>
              <a:ext cx="2971800" cy="76200"/>
            </a:xfrm>
            <a:prstGeom prst="curvedConnector3">
              <a:avLst>
                <a:gd name="adj1" fmla="val 50000"/>
              </a:avLst>
            </a:prstGeom>
            <a:ln w="38100">
              <a:solidFill>
                <a:schemeClr val="bg1">
                  <a:lumMod val="50000"/>
                </a:schemeClr>
              </a:solidFill>
              <a:headEnd type="triangle" w="lg" len="lg"/>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66" name="Gekrümmte Verbindung 41"/>
            <p:cNvCxnSpPr/>
            <p:nvPr/>
          </p:nvCxnSpPr>
          <p:spPr>
            <a:xfrm>
              <a:off x="2971800" y="2590800"/>
              <a:ext cx="3810000" cy="304800"/>
            </a:xfrm>
            <a:prstGeom prst="curvedConnector3">
              <a:avLst>
                <a:gd name="adj1" fmla="val 46571"/>
              </a:avLst>
            </a:prstGeom>
            <a:ln w="38100">
              <a:solidFill>
                <a:schemeClr val="bg1">
                  <a:lumMod val="50000"/>
                </a:schemeClr>
              </a:solidFill>
              <a:headEnd type="triangle" w="lg" len="lg"/>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70" name="Gekrümmte Verbindung 41"/>
            <p:cNvCxnSpPr/>
            <p:nvPr/>
          </p:nvCxnSpPr>
          <p:spPr>
            <a:xfrm>
              <a:off x="2971800" y="2590800"/>
              <a:ext cx="3429000" cy="685800"/>
            </a:xfrm>
            <a:prstGeom prst="curvedConnector3">
              <a:avLst>
                <a:gd name="adj1" fmla="val 50000"/>
              </a:avLst>
            </a:prstGeom>
            <a:ln w="38100">
              <a:solidFill>
                <a:schemeClr val="bg1">
                  <a:lumMod val="50000"/>
                </a:schemeClr>
              </a:solidFill>
              <a:headEnd type="triangle" w="lg" len="lg"/>
              <a:tailEnd type="triangle" w="lg" len="lg"/>
            </a:ln>
            <a:effectLst/>
          </p:spPr>
          <p:style>
            <a:lnRef idx="1">
              <a:schemeClr val="accent1"/>
            </a:lnRef>
            <a:fillRef idx="0">
              <a:schemeClr val="accent1"/>
            </a:fillRef>
            <a:effectRef idx="0">
              <a:schemeClr val="accent1"/>
            </a:effectRef>
            <a:fontRef idx="minor">
              <a:schemeClr val="tx1"/>
            </a:fontRef>
          </p:style>
        </p:cxnSp>
      </p:grpSp>
      <p:sp>
        <p:nvSpPr>
          <p:cNvPr id="79" name="Ellipse 78"/>
          <p:cNvSpPr/>
          <p:nvPr/>
        </p:nvSpPr>
        <p:spPr>
          <a:xfrm>
            <a:off x="5486400" y="1752600"/>
            <a:ext cx="762000" cy="6096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0.8</a:t>
            </a:r>
          </a:p>
        </p:txBody>
      </p:sp>
      <p:grpSp>
        <p:nvGrpSpPr>
          <p:cNvPr id="84" name="Gruppieren 83"/>
          <p:cNvGrpSpPr/>
          <p:nvPr/>
        </p:nvGrpSpPr>
        <p:grpSpPr>
          <a:xfrm>
            <a:off x="4724400" y="2133600"/>
            <a:ext cx="1447800" cy="1447800"/>
            <a:chOff x="4724400" y="2133600"/>
            <a:chExt cx="1447800" cy="1447800"/>
          </a:xfrm>
        </p:grpSpPr>
        <p:sp>
          <p:nvSpPr>
            <p:cNvPr id="80" name="Ellipse 79"/>
            <p:cNvSpPr/>
            <p:nvPr/>
          </p:nvSpPr>
          <p:spPr>
            <a:xfrm>
              <a:off x="4724400" y="2133600"/>
              <a:ext cx="762000" cy="6096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0.3</a:t>
              </a:r>
            </a:p>
          </p:txBody>
        </p:sp>
        <p:sp>
          <p:nvSpPr>
            <p:cNvPr id="82" name="Ellipse 81"/>
            <p:cNvSpPr/>
            <p:nvPr/>
          </p:nvSpPr>
          <p:spPr>
            <a:xfrm>
              <a:off x="5410200" y="2590800"/>
              <a:ext cx="762000" cy="6096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0.1</a:t>
              </a:r>
            </a:p>
          </p:txBody>
        </p:sp>
        <p:sp>
          <p:nvSpPr>
            <p:cNvPr id="83" name="Ellipse 82"/>
            <p:cNvSpPr/>
            <p:nvPr/>
          </p:nvSpPr>
          <p:spPr>
            <a:xfrm>
              <a:off x="4724400" y="2971800"/>
              <a:ext cx="762000" cy="6096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0.1</a:t>
              </a:r>
            </a:p>
          </p:txBody>
        </p:sp>
      </p:grpSp>
      <p:sp>
        <p:nvSpPr>
          <p:cNvPr id="89" name="Ellipse 88"/>
          <p:cNvSpPr/>
          <p:nvPr/>
        </p:nvSpPr>
        <p:spPr>
          <a:xfrm>
            <a:off x="5486400" y="1752600"/>
            <a:ext cx="762000" cy="609600"/>
          </a:xfrm>
          <a:prstGeom prst="ellipse">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0.8</a:t>
            </a:r>
          </a:p>
        </p:txBody>
      </p:sp>
      <p:cxnSp>
        <p:nvCxnSpPr>
          <p:cNvPr id="92" name="Gekrümmte Verbindung 41"/>
          <p:cNvCxnSpPr/>
          <p:nvPr/>
        </p:nvCxnSpPr>
        <p:spPr>
          <a:xfrm flipV="1">
            <a:off x="2971800" y="2209800"/>
            <a:ext cx="3733800" cy="381000"/>
          </a:xfrm>
          <a:prstGeom prst="curvedConnector3">
            <a:avLst>
              <a:gd name="adj1" fmla="val 50000"/>
            </a:avLst>
          </a:prstGeom>
          <a:ln w="38100">
            <a:solidFill>
              <a:srgbClr val="009242"/>
            </a:solidFill>
            <a:headEnd type="triangle" w="lg" len="lg"/>
            <a:tailEnd type="triangle" w="lg" len="lg"/>
          </a:ln>
          <a:effectLst/>
        </p:spPr>
        <p:style>
          <a:lnRef idx="1">
            <a:schemeClr val="accent1"/>
          </a:lnRef>
          <a:fillRef idx="0">
            <a:schemeClr val="accent1"/>
          </a:fillRef>
          <a:effectRef idx="0">
            <a:schemeClr val="accent1"/>
          </a:effectRef>
          <a:fontRef idx="minor">
            <a:schemeClr val="tx1"/>
          </a:fontRef>
        </p:style>
      </p:cxnSp>
      <p:grpSp>
        <p:nvGrpSpPr>
          <p:cNvPr id="85" name="Gruppieren 84"/>
          <p:cNvGrpSpPr/>
          <p:nvPr/>
        </p:nvGrpSpPr>
        <p:grpSpPr>
          <a:xfrm>
            <a:off x="4724400" y="2133600"/>
            <a:ext cx="1447800" cy="1447800"/>
            <a:chOff x="4724400" y="2133600"/>
            <a:chExt cx="1447800" cy="1447800"/>
          </a:xfrm>
        </p:grpSpPr>
        <p:sp>
          <p:nvSpPr>
            <p:cNvPr id="86" name="Ellipse 85"/>
            <p:cNvSpPr/>
            <p:nvPr/>
          </p:nvSpPr>
          <p:spPr>
            <a:xfrm>
              <a:off x="4724400" y="2133600"/>
              <a:ext cx="762000" cy="609600"/>
            </a:xfrm>
            <a:prstGeom prst="ellipse">
              <a:avLst/>
            </a:prstGeom>
            <a:solidFill>
              <a:srgbClr val="B90F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0.3</a:t>
              </a:r>
            </a:p>
          </p:txBody>
        </p:sp>
        <p:sp>
          <p:nvSpPr>
            <p:cNvPr id="87" name="Ellipse 86"/>
            <p:cNvSpPr/>
            <p:nvPr/>
          </p:nvSpPr>
          <p:spPr>
            <a:xfrm>
              <a:off x="5410200" y="2590800"/>
              <a:ext cx="762000" cy="609600"/>
            </a:xfrm>
            <a:prstGeom prst="ellipse">
              <a:avLst/>
            </a:prstGeom>
            <a:solidFill>
              <a:srgbClr val="B90F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0.1</a:t>
              </a:r>
            </a:p>
          </p:txBody>
        </p:sp>
        <p:sp>
          <p:nvSpPr>
            <p:cNvPr id="88" name="Ellipse 87"/>
            <p:cNvSpPr/>
            <p:nvPr/>
          </p:nvSpPr>
          <p:spPr>
            <a:xfrm>
              <a:off x="4724400" y="2971800"/>
              <a:ext cx="762000" cy="609600"/>
            </a:xfrm>
            <a:prstGeom prst="ellipse">
              <a:avLst/>
            </a:prstGeom>
            <a:solidFill>
              <a:srgbClr val="B90F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0.1</a:t>
              </a:r>
            </a:p>
          </p:txBody>
        </p:sp>
      </p:grpSp>
    </p:spTree>
    <p:extLst>
      <p:ext uri="{BB962C8B-B14F-4D97-AF65-F5344CB8AC3E}">
        <p14:creationId xmlns:p14="http://schemas.microsoft.com/office/powerpoint/2010/main" val="345659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0">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build="p"/>
      <p:bldP spid="79" grpId="0" animBg="1"/>
      <p:bldP spid="8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uppieren 21"/>
          <p:cNvGrpSpPr/>
          <p:nvPr/>
        </p:nvGrpSpPr>
        <p:grpSpPr>
          <a:xfrm>
            <a:off x="990600" y="3124200"/>
            <a:ext cx="7239000" cy="1295400"/>
            <a:chOff x="990600" y="3048000"/>
            <a:chExt cx="7239000" cy="1295400"/>
          </a:xfrm>
        </p:grpSpPr>
        <p:cxnSp>
          <p:nvCxnSpPr>
            <p:cNvPr id="23" name="Gerade Verbindung mit Pfeil 22"/>
            <p:cNvCxnSpPr/>
            <p:nvPr/>
          </p:nvCxnSpPr>
          <p:spPr>
            <a:xfrm rot="5400000" flipH="1" flipV="1">
              <a:off x="3829050" y="3676650"/>
              <a:ext cx="1295400" cy="38100"/>
            </a:xfrm>
            <a:prstGeom prst="straightConnector1">
              <a:avLst/>
            </a:prstGeom>
            <a:ln w="127000">
              <a:solidFill>
                <a:srgbClr val="B90F2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Inhaltsplatzhalter 14"/>
            <p:cNvSpPr txBox="1">
              <a:spLocks/>
            </p:cNvSpPr>
            <p:nvPr/>
          </p:nvSpPr>
          <p:spPr>
            <a:xfrm>
              <a:off x="990600" y="3200400"/>
              <a:ext cx="7239000" cy="609600"/>
            </a:xfrm>
            <a:prstGeom prst="rect">
              <a:avLst/>
            </a:prstGeom>
            <a:solidFill>
              <a:srgbClr val="B90F22"/>
            </a:solidFill>
            <a:ln>
              <a:solidFill>
                <a:schemeClr val="bg1"/>
              </a:solidFill>
            </a:ln>
            <a:effectLst/>
          </p:spPr>
          <p:txBody>
            <a:bodyPr anchor="ctr" anchorCtr="0"/>
            <a:lstStyle/>
            <a:p>
              <a:pPr marL="179388" lvl="0" indent="-179388" algn="ctr" eaLnBrk="0" hangingPunct="0">
                <a:spcBef>
                  <a:spcPct val="20000"/>
                </a:spcBef>
              </a:pPr>
              <a:r>
                <a:rPr lang="en-US" sz="2200" kern="0" dirty="0">
                  <a:solidFill>
                    <a:schemeClr val="bg1"/>
                  </a:solidFill>
                  <a:latin typeface="+mn-lt"/>
                </a:rPr>
                <a:t>Aggregation into a single text similarity figure</a:t>
              </a:r>
            </a:p>
          </p:txBody>
        </p:sp>
      </p:grpSp>
      <p:sp>
        <p:nvSpPr>
          <p:cNvPr id="3" name="Titel 2"/>
          <p:cNvSpPr>
            <a:spLocks noGrp="1"/>
          </p:cNvSpPr>
          <p:nvPr>
            <p:ph type="title"/>
          </p:nvPr>
        </p:nvSpPr>
        <p:spPr/>
        <p:txBody>
          <a:bodyPr/>
          <a:lstStyle/>
          <a:p>
            <a:r>
              <a:rPr lang="de-DE" dirty="0" err="1"/>
              <a:t>Compositional</a:t>
            </a:r>
            <a:r>
              <a:rPr lang="de-DE" dirty="0"/>
              <a:t> </a:t>
            </a:r>
            <a:r>
              <a:rPr lang="de-DE" dirty="0" err="1"/>
              <a:t>Measures</a:t>
            </a:r>
            <a:br>
              <a:rPr lang="de-DE" dirty="0"/>
            </a:br>
            <a:r>
              <a:rPr lang="de-DE" sz="2000" i="1" dirty="0" err="1"/>
              <a:t>Step</a:t>
            </a:r>
            <a:r>
              <a:rPr lang="de-DE" sz="2000" i="1" dirty="0"/>
              <a:t> 3: Aggregation</a:t>
            </a:r>
            <a:endParaRPr lang="de-DE" sz="2800" i="1" dirty="0"/>
          </a:p>
        </p:txBody>
      </p:sp>
      <p:sp>
        <p:nvSpPr>
          <p:cNvPr id="6" name="Rectangle 4"/>
          <p:cNvSpPr>
            <a:spLocks noChangeArrowheads="1"/>
          </p:cNvSpPr>
          <p:nvPr/>
        </p:nvSpPr>
        <p:spPr bwMode="auto">
          <a:xfrm>
            <a:off x="2438400" y="1600200"/>
            <a:ext cx="1828800" cy="381000"/>
          </a:xfrm>
          <a:prstGeom prst="rect">
            <a:avLst/>
          </a:prstGeom>
          <a:solidFill>
            <a:schemeClr val="bg1"/>
          </a:solidFill>
          <a:ln w="9525">
            <a:solidFill>
              <a:schemeClr val="tx1"/>
            </a:solidFill>
            <a:miter lim="800000"/>
            <a:headEnd/>
            <a:tailEnd/>
          </a:ln>
          <a:effectLst/>
        </p:spPr>
        <p:txBody>
          <a:bodyPr wrap="none" anchor="ctr"/>
          <a:lstStyle/>
          <a:p>
            <a:pPr algn="ctr"/>
            <a:r>
              <a:rPr lang="en-US" dirty="0"/>
              <a:t>Tom</a:t>
            </a:r>
          </a:p>
        </p:txBody>
      </p:sp>
      <p:sp>
        <p:nvSpPr>
          <p:cNvPr id="7" name="Rectangle 5"/>
          <p:cNvSpPr>
            <a:spLocks noChangeArrowheads="1"/>
          </p:cNvSpPr>
          <p:nvPr/>
        </p:nvSpPr>
        <p:spPr bwMode="auto">
          <a:xfrm>
            <a:off x="2438400" y="1981200"/>
            <a:ext cx="1828800" cy="381000"/>
          </a:xfrm>
          <a:prstGeom prst="rect">
            <a:avLst/>
          </a:prstGeom>
          <a:solidFill>
            <a:schemeClr val="bg1"/>
          </a:solidFill>
          <a:ln w="9525">
            <a:solidFill>
              <a:schemeClr val="tx1"/>
            </a:solidFill>
            <a:miter lim="800000"/>
            <a:headEnd/>
            <a:tailEnd/>
          </a:ln>
          <a:effectLst/>
        </p:spPr>
        <p:txBody>
          <a:bodyPr wrap="none" anchor="ctr"/>
          <a:lstStyle/>
          <a:p>
            <a:pPr algn="ctr"/>
            <a:r>
              <a:rPr lang="en-US" dirty="0"/>
              <a:t>hit</a:t>
            </a:r>
          </a:p>
        </p:txBody>
      </p:sp>
      <p:sp>
        <p:nvSpPr>
          <p:cNvPr id="8" name="Rectangle 6"/>
          <p:cNvSpPr>
            <a:spLocks noChangeArrowheads="1"/>
          </p:cNvSpPr>
          <p:nvPr/>
        </p:nvSpPr>
        <p:spPr bwMode="auto">
          <a:xfrm>
            <a:off x="2438400" y="2362200"/>
            <a:ext cx="1828800" cy="381000"/>
          </a:xfrm>
          <a:prstGeom prst="rect">
            <a:avLst/>
          </a:prstGeom>
          <a:solidFill>
            <a:schemeClr val="bg1"/>
          </a:solidFill>
          <a:ln w="9525">
            <a:solidFill>
              <a:schemeClr val="tx1"/>
            </a:solidFill>
            <a:miter lim="800000"/>
            <a:headEnd/>
            <a:tailEnd/>
          </a:ln>
          <a:effectLst/>
        </p:spPr>
        <p:txBody>
          <a:bodyPr wrap="none" anchor="ctr"/>
          <a:lstStyle/>
          <a:p>
            <a:pPr algn="ctr"/>
            <a:r>
              <a:rPr lang="en-US" dirty="0"/>
              <a:t>ball</a:t>
            </a:r>
          </a:p>
        </p:txBody>
      </p:sp>
      <p:sp>
        <p:nvSpPr>
          <p:cNvPr id="9" name="Rectangle 7"/>
          <p:cNvSpPr>
            <a:spLocks noChangeArrowheads="1"/>
          </p:cNvSpPr>
          <p:nvPr/>
        </p:nvSpPr>
        <p:spPr bwMode="auto">
          <a:xfrm>
            <a:off x="2438400" y="2743200"/>
            <a:ext cx="1828800" cy="381000"/>
          </a:xfrm>
          <a:prstGeom prst="rect">
            <a:avLst/>
          </a:prstGeom>
          <a:solidFill>
            <a:schemeClr val="bg1"/>
          </a:solidFill>
          <a:ln w="9525">
            <a:solidFill>
              <a:schemeClr val="tx1"/>
            </a:solidFill>
            <a:miter lim="800000"/>
            <a:headEnd/>
            <a:tailEnd/>
          </a:ln>
          <a:effectLst/>
        </p:spPr>
        <p:txBody>
          <a:bodyPr wrap="none" anchor="ctr"/>
          <a:lstStyle/>
          <a:p>
            <a:pPr algn="ctr"/>
            <a:r>
              <a:rPr lang="en-US" dirty="0"/>
              <a:t>bat</a:t>
            </a:r>
          </a:p>
        </p:txBody>
      </p:sp>
      <p:sp>
        <p:nvSpPr>
          <p:cNvPr id="16" name="Rectangle 16"/>
          <p:cNvSpPr>
            <a:spLocks noChangeArrowheads="1"/>
          </p:cNvSpPr>
          <p:nvPr/>
        </p:nvSpPr>
        <p:spPr bwMode="auto">
          <a:xfrm>
            <a:off x="4267200" y="1600200"/>
            <a:ext cx="457200" cy="381000"/>
          </a:xfrm>
          <a:prstGeom prst="rect">
            <a:avLst/>
          </a:prstGeom>
          <a:solidFill>
            <a:srgbClr val="B90F22"/>
          </a:solidFill>
          <a:ln w="9525">
            <a:solidFill>
              <a:schemeClr val="tx1"/>
            </a:solidFill>
            <a:miter lim="800000"/>
            <a:headEnd/>
            <a:tailEnd/>
          </a:ln>
          <a:effectLst/>
        </p:spPr>
        <p:txBody>
          <a:bodyPr wrap="none" anchor="ctr"/>
          <a:lstStyle/>
          <a:p>
            <a:pPr algn="ctr"/>
            <a:r>
              <a:rPr lang="en-US" dirty="0">
                <a:solidFill>
                  <a:schemeClr val="bg1"/>
                </a:solidFill>
              </a:rPr>
              <a:t>0.1</a:t>
            </a:r>
          </a:p>
        </p:txBody>
      </p:sp>
      <p:sp>
        <p:nvSpPr>
          <p:cNvPr id="17" name="Rectangle 17"/>
          <p:cNvSpPr>
            <a:spLocks noChangeArrowheads="1"/>
          </p:cNvSpPr>
          <p:nvPr/>
        </p:nvSpPr>
        <p:spPr bwMode="auto">
          <a:xfrm>
            <a:off x="4267200" y="1981200"/>
            <a:ext cx="457200" cy="381000"/>
          </a:xfrm>
          <a:prstGeom prst="rect">
            <a:avLst/>
          </a:prstGeom>
          <a:solidFill>
            <a:srgbClr val="009242"/>
          </a:solidFill>
          <a:ln w="9525">
            <a:solidFill>
              <a:schemeClr val="tx1"/>
            </a:solidFill>
            <a:miter lim="800000"/>
            <a:headEnd/>
            <a:tailEnd/>
          </a:ln>
          <a:effectLst/>
        </p:spPr>
        <p:txBody>
          <a:bodyPr wrap="none" anchor="ctr"/>
          <a:lstStyle/>
          <a:p>
            <a:pPr algn="ctr"/>
            <a:r>
              <a:rPr lang="en-US" dirty="0">
                <a:solidFill>
                  <a:schemeClr val="bg1"/>
                </a:solidFill>
              </a:rPr>
              <a:t>1.0</a:t>
            </a:r>
          </a:p>
        </p:txBody>
      </p:sp>
      <p:sp>
        <p:nvSpPr>
          <p:cNvPr id="18" name="Rectangle 18"/>
          <p:cNvSpPr>
            <a:spLocks noChangeArrowheads="1"/>
          </p:cNvSpPr>
          <p:nvPr/>
        </p:nvSpPr>
        <p:spPr bwMode="auto">
          <a:xfrm>
            <a:off x="4267200" y="2362200"/>
            <a:ext cx="457200" cy="381000"/>
          </a:xfrm>
          <a:prstGeom prst="rect">
            <a:avLst/>
          </a:prstGeom>
          <a:solidFill>
            <a:srgbClr val="009242"/>
          </a:solidFill>
          <a:ln w="9525">
            <a:solidFill>
              <a:schemeClr val="tx1"/>
            </a:solidFill>
            <a:miter lim="800000"/>
            <a:headEnd/>
            <a:tailEnd/>
          </a:ln>
          <a:effectLst/>
        </p:spPr>
        <p:txBody>
          <a:bodyPr wrap="none" anchor="ctr"/>
          <a:lstStyle/>
          <a:p>
            <a:pPr algn="ctr"/>
            <a:r>
              <a:rPr lang="en-US" dirty="0">
                <a:solidFill>
                  <a:schemeClr val="bg1"/>
                </a:solidFill>
              </a:rPr>
              <a:t>0.8</a:t>
            </a:r>
          </a:p>
        </p:txBody>
      </p:sp>
      <p:sp>
        <p:nvSpPr>
          <p:cNvPr id="19" name="Rectangle 19"/>
          <p:cNvSpPr>
            <a:spLocks noChangeArrowheads="1"/>
          </p:cNvSpPr>
          <p:nvPr/>
        </p:nvSpPr>
        <p:spPr bwMode="auto">
          <a:xfrm>
            <a:off x="4267200" y="2743200"/>
            <a:ext cx="457200" cy="381000"/>
          </a:xfrm>
          <a:prstGeom prst="rect">
            <a:avLst/>
          </a:prstGeom>
          <a:solidFill>
            <a:srgbClr val="009242"/>
          </a:solidFill>
          <a:ln w="9525">
            <a:solidFill>
              <a:schemeClr val="tx1"/>
            </a:solidFill>
            <a:miter lim="800000"/>
            <a:headEnd/>
            <a:tailEnd/>
          </a:ln>
          <a:effectLst/>
        </p:spPr>
        <p:txBody>
          <a:bodyPr wrap="none" anchor="ctr"/>
          <a:lstStyle/>
          <a:p>
            <a:pPr algn="ctr"/>
            <a:r>
              <a:rPr lang="en-US" dirty="0">
                <a:solidFill>
                  <a:schemeClr val="bg1"/>
                </a:solidFill>
              </a:rPr>
              <a:t>0.7</a:t>
            </a:r>
          </a:p>
        </p:txBody>
      </p:sp>
      <p:grpSp>
        <p:nvGrpSpPr>
          <p:cNvPr id="54" name="Gruppieren 53"/>
          <p:cNvGrpSpPr/>
          <p:nvPr/>
        </p:nvGrpSpPr>
        <p:grpSpPr>
          <a:xfrm>
            <a:off x="4724400" y="1600200"/>
            <a:ext cx="1828800" cy="1524000"/>
            <a:chOff x="4953000" y="2286000"/>
            <a:chExt cx="1828800" cy="1524000"/>
          </a:xfrm>
        </p:grpSpPr>
        <p:sp>
          <p:nvSpPr>
            <p:cNvPr id="26" name="Rectangle 48"/>
            <p:cNvSpPr>
              <a:spLocks noChangeArrowheads="1"/>
            </p:cNvSpPr>
            <p:nvPr/>
          </p:nvSpPr>
          <p:spPr bwMode="auto">
            <a:xfrm>
              <a:off x="4953000" y="2286000"/>
              <a:ext cx="1828800" cy="381000"/>
            </a:xfrm>
            <a:prstGeom prst="rect">
              <a:avLst/>
            </a:prstGeom>
            <a:solidFill>
              <a:schemeClr val="bg1"/>
            </a:solidFill>
            <a:ln w="9525">
              <a:solidFill>
                <a:schemeClr val="tx1"/>
              </a:solidFill>
              <a:miter lim="800000"/>
              <a:headEnd/>
              <a:tailEnd/>
            </a:ln>
            <a:effectLst/>
          </p:spPr>
          <p:txBody>
            <a:bodyPr wrap="none" anchor="ctr"/>
            <a:lstStyle/>
            <a:p>
              <a:pPr algn="ctr"/>
              <a:r>
                <a:rPr lang="en-US" dirty="0"/>
                <a:t>be</a:t>
              </a:r>
            </a:p>
          </p:txBody>
        </p:sp>
        <p:sp>
          <p:nvSpPr>
            <p:cNvPr id="27" name="Rectangle 49"/>
            <p:cNvSpPr>
              <a:spLocks noChangeArrowheads="1"/>
            </p:cNvSpPr>
            <p:nvPr/>
          </p:nvSpPr>
          <p:spPr bwMode="auto">
            <a:xfrm>
              <a:off x="4953000" y="2667000"/>
              <a:ext cx="1828800" cy="381000"/>
            </a:xfrm>
            <a:prstGeom prst="rect">
              <a:avLst/>
            </a:prstGeom>
            <a:solidFill>
              <a:schemeClr val="bg1"/>
            </a:solidFill>
            <a:ln w="9525">
              <a:solidFill>
                <a:schemeClr val="tx1"/>
              </a:solidFill>
              <a:miter lim="800000"/>
              <a:headEnd/>
              <a:tailEnd/>
            </a:ln>
            <a:effectLst/>
          </p:spPr>
          <p:txBody>
            <a:bodyPr wrap="none" anchor="ctr"/>
            <a:lstStyle/>
            <a:p>
              <a:pPr algn="ctr"/>
              <a:r>
                <a:rPr lang="en-US" dirty="0"/>
                <a:t>hit</a:t>
              </a:r>
            </a:p>
          </p:txBody>
        </p:sp>
        <p:sp>
          <p:nvSpPr>
            <p:cNvPr id="28" name="Rectangle 50"/>
            <p:cNvSpPr>
              <a:spLocks noChangeArrowheads="1"/>
            </p:cNvSpPr>
            <p:nvPr/>
          </p:nvSpPr>
          <p:spPr bwMode="auto">
            <a:xfrm>
              <a:off x="4953000" y="3048000"/>
              <a:ext cx="1828800" cy="381000"/>
            </a:xfrm>
            <a:prstGeom prst="rect">
              <a:avLst/>
            </a:prstGeom>
            <a:solidFill>
              <a:schemeClr val="bg1"/>
            </a:solidFill>
            <a:ln w="9525">
              <a:solidFill>
                <a:schemeClr val="tx1"/>
              </a:solidFill>
              <a:miter lim="800000"/>
              <a:headEnd/>
              <a:tailEnd/>
            </a:ln>
            <a:effectLst/>
          </p:spPr>
          <p:txBody>
            <a:bodyPr wrap="none" anchor="ctr"/>
            <a:lstStyle/>
            <a:p>
              <a:pPr algn="ctr"/>
              <a:r>
                <a:rPr lang="en-US" dirty="0"/>
                <a:t>baseball</a:t>
              </a:r>
            </a:p>
          </p:txBody>
        </p:sp>
        <p:sp>
          <p:nvSpPr>
            <p:cNvPr id="29" name="Rectangle 51"/>
            <p:cNvSpPr>
              <a:spLocks noChangeArrowheads="1"/>
            </p:cNvSpPr>
            <p:nvPr/>
          </p:nvSpPr>
          <p:spPr bwMode="auto">
            <a:xfrm>
              <a:off x="4953000" y="3429000"/>
              <a:ext cx="1828800" cy="381000"/>
            </a:xfrm>
            <a:prstGeom prst="rect">
              <a:avLst/>
            </a:prstGeom>
            <a:solidFill>
              <a:schemeClr val="bg1"/>
            </a:solidFill>
            <a:ln w="9525">
              <a:solidFill>
                <a:schemeClr val="tx1"/>
              </a:solidFill>
              <a:miter lim="800000"/>
              <a:headEnd/>
              <a:tailEnd/>
            </a:ln>
            <a:effectLst/>
          </p:spPr>
          <p:txBody>
            <a:bodyPr wrap="none" anchor="ctr"/>
            <a:lstStyle/>
            <a:p>
              <a:pPr algn="ctr"/>
              <a:r>
                <a:rPr lang="en-US" dirty="0"/>
                <a:t>stick</a:t>
              </a:r>
            </a:p>
          </p:txBody>
        </p:sp>
      </p:grpSp>
      <p:grpSp>
        <p:nvGrpSpPr>
          <p:cNvPr id="32" name="Gruppieren 31"/>
          <p:cNvGrpSpPr/>
          <p:nvPr/>
        </p:nvGrpSpPr>
        <p:grpSpPr>
          <a:xfrm>
            <a:off x="685800" y="4419600"/>
            <a:ext cx="7353300" cy="1762125"/>
            <a:chOff x="685800" y="4419600"/>
            <a:chExt cx="7353300" cy="1762125"/>
          </a:xfrm>
        </p:grpSpPr>
        <p:pic>
          <p:nvPicPr>
            <p:cNvPr id="64514" name="Picture 2" descr="C:\Dokumente und Einstellungen\dbaer.NTDOM\Eigene Dateien\Dropbox\Temp\ukp\Bildschirmfoto.png"/>
            <p:cNvPicPr>
              <a:picLocks noChangeAspect="1" noChangeArrowheads="1"/>
            </p:cNvPicPr>
            <p:nvPr/>
          </p:nvPicPr>
          <p:blipFill>
            <a:blip r:embed="rId2" cstate="print"/>
            <a:srcRect/>
            <a:stretch>
              <a:fillRect/>
            </a:stretch>
          </p:blipFill>
          <p:spPr bwMode="auto">
            <a:xfrm>
              <a:off x="685800" y="4962525"/>
              <a:ext cx="3143250" cy="523875"/>
            </a:xfrm>
            <a:prstGeom prst="rect">
              <a:avLst/>
            </a:prstGeom>
            <a:noFill/>
          </p:spPr>
        </p:pic>
        <p:sp>
          <p:nvSpPr>
            <p:cNvPr id="31" name="Textfeld 30"/>
            <p:cNvSpPr txBox="1"/>
            <p:nvPr/>
          </p:nvSpPr>
          <p:spPr>
            <a:xfrm>
              <a:off x="1295400" y="4419600"/>
              <a:ext cx="5942652" cy="369332"/>
            </a:xfrm>
            <a:prstGeom prst="rect">
              <a:avLst/>
            </a:prstGeom>
            <a:noFill/>
          </p:spPr>
          <p:txBody>
            <a:bodyPr wrap="none" rtlCol="0">
              <a:spAutoFit/>
            </a:bodyPr>
            <a:lstStyle/>
            <a:p>
              <a:r>
                <a:rPr lang="de-DE" b="1" dirty="0"/>
                <a:t>e.g. </a:t>
              </a:r>
              <a:r>
                <a:rPr lang="de-DE" b="1" dirty="0" err="1"/>
                <a:t>Arithmetic</a:t>
              </a:r>
              <a:r>
                <a:rPr lang="de-DE" b="1" dirty="0"/>
                <a:t> </a:t>
              </a:r>
              <a:r>
                <a:rPr lang="de-DE" b="1" dirty="0" err="1"/>
                <a:t>Mean</a:t>
              </a:r>
              <a:r>
                <a:rPr lang="de-DE" b="1" dirty="0"/>
                <a:t>		           … </a:t>
              </a:r>
              <a:r>
                <a:rPr lang="de-DE" b="1" dirty="0" err="1"/>
                <a:t>or</a:t>
              </a:r>
              <a:r>
                <a:rPr lang="de-DE" b="1" dirty="0"/>
                <a:t> </a:t>
              </a:r>
              <a:r>
                <a:rPr lang="de-DE" b="1" dirty="0" err="1"/>
                <a:t>others</a:t>
              </a:r>
              <a:endParaRPr lang="de-DE" b="1" dirty="0"/>
            </a:p>
          </p:txBody>
        </p:sp>
        <p:pic>
          <p:nvPicPr>
            <p:cNvPr id="64515" name="Picture 3" descr="C:\Dokumente und Einstellungen\dbaer.NTDOM\Eigene Dateien\Dropbox\Temp\ukp\Bildschirmfoto.png"/>
            <p:cNvPicPr>
              <a:picLocks noChangeAspect="1" noChangeArrowheads="1"/>
            </p:cNvPicPr>
            <p:nvPr/>
          </p:nvPicPr>
          <p:blipFill>
            <a:blip r:embed="rId3" cstate="print"/>
            <a:srcRect/>
            <a:stretch>
              <a:fillRect/>
            </a:stretch>
          </p:blipFill>
          <p:spPr bwMode="auto">
            <a:xfrm>
              <a:off x="685800" y="5638800"/>
              <a:ext cx="3276600" cy="400050"/>
            </a:xfrm>
            <a:prstGeom prst="rect">
              <a:avLst/>
            </a:prstGeom>
            <a:noFill/>
          </p:spPr>
        </p:pic>
        <p:pic>
          <p:nvPicPr>
            <p:cNvPr id="64516" name="Picture 4" descr="C:\Dokumente und Einstellungen\dbaer.NTDOM\Eigene Dateien\Dropbox\Temp\ukp\Bildschirmfoto.png"/>
            <p:cNvPicPr>
              <a:picLocks noChangeAspect="1" noChangeArrowheads="1"/>
            </p:cNvPicPr>
            <p:nvPr/>
          </p:nvPicPr>
          <p:blipFill>
            <a:blip r:embed="rId4" cstate="print"/>
            <a:srcRect/>
            <a:stretch>
              <a:fillRect/>
            </a:stretch>
          </p:blipFill>
          <p:spPr bwMode="auto">
            <a:xfrm>
              <a:off x="5181600" y="4800600"/>
              <a:ext cx="2600325" cy="685800"/>
            </a:xfrm>
            <a:prstGeom prst="rect">
              <a:avLst/>
            </a:prstGeom>
            <a:noFill/>
          </p:spPr>
        </p:pic>
        <p:pic>
          <p:nvPicPr>
            <p:cNvPr id="64517" name="Picture 5" descr="C:\Dokumente und Einstellungen\dbaer.NTDOM\Eigene Dateien\Dropbox\Temp\ukp\Bildschirmfoto.png"/>
            <p:cNvPicPr>
              <a:picLocks noChangeAspect="1" noChangeArrowheads="1"/>
            </p:cNvPicPr>
            <p:nvPr/>
          </p:nvPicPr>
          <p:blipFill>
            <a:blip r:embed="rId5" cstate="print"/>
            <a:srcRect/>
            <a:stretch>
              <a:fillRect/>
            </a:stretch>
          </p:blipFill>
          <p:spPr bwMode="auto">
            <a:xfrm>
              <a:off x="5181600" y="5562600"/>
              <a:ext cx="2857500" cy="619125"/>
            </a:xfrm>
            <a:prstGeom prst="rect">
              <a:avLst/>
            </a:prstGeom>
            <a:noFill/>
          </p:spPr>
        </p:pic>
      </p:grpSp>
    </p:spTree>
    <p:extLst>
      <p:ext uri="{BB962C8B-B14F-4D97-AF65-F5344CB8AC3E}">
        <p14:creationId xmlns:p14="http://schemas.microsoft.com/office/powerpoint/2010/main" val="21676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a:t>Compositional</a:t>
            </a:r>
            <a:r>
              <a:rPr lang="de-DE" dirty="0"/>
              <a:t> </a:t>
            </a:r>
            <a:r>
              <a:rPr lang="de-DE" dirty="0" err="1"/>
              <a:t>Measures</a:t>
            </a:r>
            <a:br>
              <a:rPr lang="de-DE" dirty="0"/>
            </a:br>
            <a:r>
              <a:rPr lang="de-DE" sz="2000" i="1" dirty="0"/>
              <a:t>Summary</a:t>
            </a:r>
            <a:endParaRPr lang="de-DE" i="1" dirty="0"/>
          </a:p>
        </p:txBody>
      </p:sp>
      <p:sp>
        <p:nvSpPr>
          <p:cNvPr id="46" name="Inhaltsplatzhalter 45"/>
          <p:cNvSpPr>
            <a:spLocks noGrp="1"/>
          </p:cNvSpPr>
          <p:nvPr>
            <p:ph idx="1"/>
          </p:nvPr>
        </p:nvSpPr>
        <p:spPr>
          <a:xfrm>
            <a:off x="250825" y="4038600"/>
            <a:ext cx="8640763" cy="2343150"/>
          </a:xfrm>
        </p:spPr>
        <p:txBody>
          <a:bodyPr/>
          <a:lstStyle/>
          <a:p>
            <a:pPr marL="457200" indent="-457200">
              <a:buFont typeface="+mj-lt"/>
              <a:buAutoNum type="arabicPeriod"/>
            </a:pPr>
            <a:r>
              <a:rPr lang="de-DE" dirty="0"/>
              <a:t>Create a </a:t>
            </a:r>
            <a:r>
              <a:rPr lang="de-DE" dirty="0" err="1"/>
              <a:t>Bag</a:t>
            </a:r>
            <a:r>
              <a:rPr lang="de-DE" dirty="0"/>
              <a:t> </a:t>
            </a:r>
            <a:r>
              <a:rPr lang="de-DE" dirty="0" err="1"/>
              <a:t>of</a:t>
            </a:r>
            <a:r>
              <a:rPr lang="de-DE" dirty="0"/>
              <a:t> Words </a:t>
            </a:r>
            <a:r>
              <a:rPr lang="de-DE" dirty="0" err="1"/>
              <a:t>representation</a:t>
            </a:r>
            <a:endParaRPr lang="de-DE" dirty="0"/>
          </a:p>
          <a:p>
            <a:pPr marL="457200" indent="-457200">
              <a:buFont typeface="+mj-lt"/>
              <a:buAutoNum type="arabicPeriod"/>
            </a:pPr>
            <a:r>
              <a:rPr lang="de-DE" dirty="0" err="1"/>
              <a:t>Perform</a:t>
            </a:r>
            <a:r>
              <a:rPr lang="de-DE" dirty="0"/>
              <a:t> a </a:t>
            </a:r>
            <a:r>
              <a:rPr lang="de-DE" dirty="0" err="1"/>
              <a:t>pairwise</a:t>
            </a:r>
            <a:r>
              <a:rPr lang="de-DE" dirty="0"/>
              <a:t> </a:t>
            </a:r>
            <a:r>
              <a:rPr lang="de-DE" dirty="0" err="1"/>
              <a:t>matching</a:t>
            </a:r>
            <a:endParaRPr lang="de-DE" dirty="0"/>
          </a:p>
          <a:p>
            <a:pPr marL="457200" indent="-457200">
              <a:buFont typeface="+mj-lt"/>
              <a:buAutoNum type="arabicPeriod"/>
            </a:pPr>
            <a:r>
              <a:rPr lang="de-DE" dirty="0"/>
              <a:t>Aggregate </a:t>
            </a:r>
            <a:r>
              <a:rPr lang="de-DE" dirty="0" err="1"/>
              <a:t>the</a:t>
            </a:r>
            <a:r>
              <a:rPr lang="de-DE" dirty="0"/>
              <a:t> </a:t>
            </a:r>
            <a:r>
              <a:rPr lang="de-DE" dirty="0" err="1"/>
              <a:t>term</a:t>
            </a:r>
            <a:r>
              <a:rPr lang="de-DE" dirty="0"/>
              <a:t> </a:t>
            </a:r>
            <a:r>
              <a:rPr lang="de-DE" dirty="0" err="1"/>
              <a:t>similarity</a:t>
            </a:r>
            <a:r>
              <a:rPr lang="de-DE" dirty="0"/>
              <a:t> </a:t>
            </a:r>
            <a:r>
              <a:rPr lang="de-DE" dirty="0" err="1"/>
              <a:t>scores</a:t>
            </a:r>
            <a:r>
              <a:rPr lang="de-DE" dirty="0"/>
              <a:t> </a:t>
            </a:r>
            <a:r>
              <a:rPr lang="de-DE" dirty="0" err="1"/>
              <a:t>to</a:t>
            </a:r>
            <a:r>
              <a:rPr lang="de-DE" dirty="0"/>
              <a:t> a </a:t>
            </a:r>
            <a:r>
              <a:rPr lang="de-DE" dirty="0" err="1"/>
              <a:t>single</a:t>
            </a:r>
            <a:r>
              <a:rPr lang="de-DE" dirty="0"/>
              <a:t> </a:t>
            </a:r>
            <a:r>
              <a:rPr lang="de-DE" dirty="0" err="1"/>
              <a:t>text</a:t>
            </a:r>
            <a:r>
              <a:rPr lang="de-DE" dirty="0"/>
              <a:t> </a:t>
            </a:r>
            <a:r>
              <a:rPr lang="de-DE" dirty="0" err="1"/>
              <a:t>similarity</a:t>
            </a:r>
            <a:r>
              <a:rPr lang="de-DE" dirty="0"/>
              <a:t> </a:t>
            </a:r>
            <a:r>
              <a:rPr lang="de-DE" dirty="0" err="1"/>
              <a:t>figure</a:t>
            </a:r>
            <a:endParaRPr lang="de-DE" dirty="0"/>
          </a:p>
          <a:p>
            <a:endParaRPr lang="de-DE" dirty="0"/>
          </a:p>
        </p:txBody>
      </p:sp>
      <p:sp>
        <p:nvSpPr>
          <p:cNvPr id="43" name="Rechteck 42"/>
          <p:cNvSpPr/>
          <p:nvPr/>
        </p:nvSpPr>
        <p:spPr>
          <a:xfrm>
            <a:off x="228600" y="2743200"/>
            <a:ext cx="3733800" cy="609600"/>
          </a:xfrm>
          <a:prstGeom prst="rect">
            <a:avLst/>
          </a:prstGeom>
          <a:solidFill>
            <a:schemeClr val="bg1"/>
          </a:solidFill>
          <a:ln>
            <a:solidFill>
              <a:schemeClr val="accent1">
                <a:lumMod val="2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Tom hit the ball with the bat.</a:t>
            </a:r>
          </a:p>
        </p:txBody>
      </p:sp>
      <p:sp>
        <p:nvSpPr>
          <p:cNvPr id="44" name="Rechteck 43"/>
          <p:cNvSpPr/>
          <p:nvPr/>
        </p:nvSpPr>
        <p:spPr>
          <a:xfrm>
            <a:off x="4876800" y="2743200"/>
            <a:ext cx="4038600" cy="609600"/>
          </a:xfrm>
          <a:prstGeom prst="rect">
            <a:avLst/>
          </a:prstGeom>
          <a:solidFill>
            <a:schemeClr val="bg1"/>
          </a:solidFill>
          <a:ln>
            <a:solidFill>
              <a:schemeClr val="accent1">
                <a:lumMod val="2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The baseball was hit by the stick.</a:t>
            </a:r>
          </a:p>
        </p:txBody>
      </p:sp>
      <p:grpSp>
        <p:nvGrpSpPr>
          <p:cNvPr id="54" name="Gruppieren 53"/>
          <p:cNvGrpSpPr/>
          <p:nvPr/>
        </p:nvGrpSpPr>
        <p:grpSpPr>
          <a:xfrm>
            <a:off x="3962400" y="2057400"/>
            <a:ext cx="914400" cy="992188"/>
            <a:chOff x="3962400" y="2057400"/>
            <a:chExt cx="914400" cy="992188"/>
          </a:xfrm>
        </p:grpSpPr>
        <p:cxnSp>
          <p:nvCxnSpPr>
            <p:cNvPr id="49" name="Gerade Verbindung mit Pfeil 48"/>
            <p:cNvCxnSpPr>
              <a:stCxn id="43" idx="3"/>
              <a:endCxn id="44" idx="1"/>
            </p:cNvCxnSpPr>
            <p:nvPr/>
          </p:nvCxnSpPr>
          <p:spPr>
            <a:xfrm>
              <a:off x="3962400" y="3048000"/>
              <a:ext cx="914400" cy="1588"/>
            </a:xfrm>
            <a:prstGeom prst="straightConnector1">
              <a:avLst/>
            </a:prstGeom>
            <a:ln w="127000">
              <a:solidFill>
                <a:srgbClr val="009242"/>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3962400" y="2057400"/>
              <a:ext cx="914400" cy="838200"/>
            </a:xfrm>
            <a:prstGeom prst="ellipse">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2400" b="1" dirty="0"/>
                <a:t>0.65</a:t>
              </a:r>
            </a:p>
          </p:txBody>
        </p:sp>
      </p:grpSp>
    </p:spTree>
    <p:extLst>
      <p:ext uri="{BB962C8B-B14F-4D97-AF65-F5344CB8AC3E}">
        <p14:creationId xmlns:p14="http://schemas.microsoft.com/office/powerpoint/2010/main" val="173725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dirty="0"/>
              <a:t>Recap: Semantic Relatedness Measures</a:t>
            </a:r>
          </a:p>
        </p:txBody>
      </p:sp>
      <p:sp>
        <p:nvSpPr>
          <p:cNvPr id="120835" name="Rectangle 3"/>
          <p:cNvSpPr>
            <a:spLocks noChangeArrowheads="1"/>
          </p:cNvSpPr>
          <p:nvPr/>
        </p:nvSpPr>
        <p:spPr bwMode="auto">
          <a:xfrm>
            <a:off x="1219200" y="3429000"/>
            <a:ext cx="1524000" cy="457200"/>
          </a:xfrm>
          <a:prstGeom prst="rect">
            <a:avLst/>
          </a:prstGeom>
          <a:noFill/>
          <a:ln w="9525">
            <a:noFill/>
            <a:miter lim="800000"/>
            <a:headEnd/>
            <a:tailEnd/>
          </a:ln>
          <a:effectLst/>
        </p:spPr>
        <p:txBody>
          <a:bodyPr/>
          <a:lstStyle/>
          <a:p>
            <a:pPr marL="179388" indent="-179388" algn="r">
              <a:spcBef>
                <a:spcPct val="20000"/>
              </a:spcBef>
              <a:buFont typeface="Wingdings" pitchFamily="2" charset="2"/>
              <a:buNone/>
            </a:pPr>
            <a:r>
              <a:rPr lang="en-US" sz="2800" dirty="0"/>
              <a:t>tree</a:t>
            </a:r>
          </a:p>
        </p:txBody>
      </p:sp>
      <p:sp>
        <p:nvSpPr>
          <p:cNvPr id="120837" name="Rectangle 5"/>
          <p:cNvSpPr>
            <a:spLocks noChangeArrowheads="1"/>
          </p:cNvSpPr>
          <p:nvPr/>
        </p:nvSpPr>
        <p:spPr bwMode="auto">
          <a:xfrm>
            <a:off x="1600200" y="2514600"/>
            <a:ext cx="1143000" cy="457200"/>
          </a:xfrm>
          <a:prstGeom prst="rect">
            <a:avLst/>
          </a:prstGeom>
          <a:noFill/>
          <a:ln w="9525">
            <a:noFill/>
            <a:miter lim="800000"/>
            <a:headEnd/>
            <a:tailEnd/>
          </a:ln>
          <a:effectLst/>
        </p:spPr>
        <p:txBody>
          <a:bodyPr/>
          <a:lstStyle/>
          <a:p>
            <a:pPr marL="179388" indent="-179388" algn="r">
              <a:spcBef>
                <a:spcPct val="20000"/>
              </a:spcBef>
              <a:buFont typeface="Wingdings" pitchFamily="2" charset="2"/>
              <a:buNone/>
            </a:pPr>
            <a:r>
              <a:rPr lang="en-US" sz="2800" dirty="0"/>
              <a:t>tree</a:t>
            </a:r>
          </a:p>
        </p:txBody>
      </p:sp>
      <p:sp>
        <p:nvSpPr>
          <p:cNvPr id="120840" name="Line 8"/>
          <p:cNvSpPr>
            <a:spLocks noChangeShapeType="1"/>
          </p:cNvSpPr>
          <p:nvPr/>
        </p:nvSpPr>
        <p:spPr bwMode="auto">
          <a:xfrm>
            <a:off x="2971800" y="2787650"/>
            <a:ext cx="2362200" cy="0"/>
          </a:xfrm>
          <a:prstGeom prst="line">
            <a:avLst/>
          </a:prstGeom>
          <a:noFill/>
          <a:ln w="152400">
            <a:solidFill>
              <a:schemeClr val="tx1"/>
            </a:solidFill>
            <a:round/>
            <a:headEnd type="triangle" w="med" len="med"/>
            <a:tailEnd type="triangle" w="med" len="med"/>
          </a:ln>
          <a:effectLst/>
        </p:spPr>
        <p:txBody>
          <a:bodyPr/>
          <a:lstStyle/>
          <a:p>
            <a:endParaRPr lang="de-DE"/>
          </a:p>
        </p:txBody>
      </p:sp>
      <p:sp>
        <p:nvSpPr>
          <p:cNvPr id="120846" name="Line 14"/>
          <p:cNvSpPr>
            <a:spLocks noChangeShapeType="1"/>
          </p:cNvSpPr>
          <p:nvPr/>
        </p:nvSpPr>
        <p:spPr bwMode="auto">
          <a:xfrm>
            <a:off x="2971800" y="3733800"/>
            <a:ext cx="2362200" cy="0"/>
          </a:xfrm>
          <a:prstGeom prst="line">
            <a:avLst/>
          </a:prstGeom>
          <a:noFill/>
          <a:ln w="38100">
            <a:solidFill>
              <a:schemeClr val="tx1"/>
            </a:solidFill>
            <a:round/>
            <a:headEnd type="triangle" w="med" len="med"/>
            <a:tailEnd type="triangle" w="med" len="med"/>
          </a:ln>
          <a:effectLst/>
        </p:spPr>
        <p:txBody>
          <a:bodyPr/>
          <a:lstStyle/>
          <a:p>
            <a:endParaRPr lang="de-DE"/>
          </a:p>
        </p:txBody>
      </p:sp>
      <p:sp>
        <p:nvSpPr>
          <p:cNvPr id="10" name="Text Box 29"/>
          <p:cNvSpPr txBox="1">
            <a:spLocks noChangeArrowheads="1"/>
          </p:cNvSpPr>
          <p:nvPr/>
        </p:nvSpPr>
        <p:spPr bwMode="auto">
          <a:xfrm>
            <a:off x="3810000" y="3214687"/>
            <a:ext cx="1143000" cy="519113"/>
          </a:xfrm>
          <a:prstGeom prst="rect">
            <a:avLst/>
          </a:prstGeom>
          <a:noFill/>
          <a:ln w="9525">
            <a:noFill/>
            <a:miter lim="800000"/>
            <a:headEnd/>
            <a:tailEnd/>
          </a:ln>
          <a:effectLst/>
        </p:spPr>
        <p:txBody>
          <a:bodyPr>
            <a:spAutoFit/>
          </a:bodyPr>
          <a:lstStyle/>
          <a:p>
            <a:pPr>
              <a:spcBef>
                <a:spcPct val="50000"/>
              </a:spcBef>
            </a:pPr>
            <a:r>
              <a:rPr lang="en-US" sz="2800" dirty="0">
                <a:solidFill>
                  <a:schemeClr val="accent2"/>
                </a:solidFill>
              </a:rPr>
              <a:t>0.1</a:t>
            </a:r>
          </a:p>
        </p:txBody>
      </p:sp>
      <p:sp>
        <p:nvSpPr>
          <p:cNvPr id="11" name="Text Box 30"/>
          <p:cNvSpPr txBox="1">
            <a:spLocks noChangeArrowheads="1"/>
          </p:cNvSpPr>
          <p:nvPr/>
        </p:nvSpPr>
        <p:spPr bwMode="auto">
          <a:xfrm>
            <a:off x="3810000" y="2224087"/>
            <a:ext cx="1143000" cy="519113"/>
          </a:xfrm>
          <a:prstGeom prst="rect">
            <a:avLst/>
          </a:prstGeom>
          <a:noFill/>
          <a:ln w="9525">
            <a:noFill/>
            <a:miter lim="800000"/>
            <a:headEnd/>
            <a:tailEnd/>
          </a:ln>
          <a:effectLst/>
        </p:spPr>
        <p:txBody>
          <a:bodyPr>
            <a:spAutoFit/>
          </a:bodyPr>
          <a:lstStyle/>
          <a:p>
            <a:pPr>
              <a:spcBef>
                <a:spcPct val="50000"/>
              </a:spcBef>
            </a:pPr>
            <a:r>
              <a:rPr lang="en-US" sz="2800" dirty="0">
                <a:solidFill>
                  <a:schemeClr val="accent2"/>
                </a:solidFill>
              </a:rPr>
              <a:t>0.9</a:t>
            </a:r>
          </a:p>
        </p:txBody>
      </p:sp>
      <p:sp>
        <p:nvSpPr>
          <p:cNvPr id="15" name="Rectangle 4"/>
          <p:cNvSpPr>
            <a:spLocks noChangeArrowheads="1"/>
          </p:cNvSpPr>
          <p:nvPr/>
        </p:nvSpPr>
        <p:spPr bwMode="auto">
          <a:xfrm>
            <a:off x="5257800" y="3429000"/>
            <a:ext cx="1447800" cy="457200"/>
          </a:xfrm>
          <a:prstGeom prst="rect">
            <a:avLst/>
          </a:prstGeom>
          <a:noFill/>
          <a:ln w="9525">
            <a:noFill/>
            <a:miter lim="800000"/>
            <a:headEnd/>
            <a:tailEnd/>
          </a:ln>
          <a:effectLst/>
        </p:spPr>
        <p:txBody>
          <a:bodyPr/>
          <a:lstStyle/>
          <a:p>
            <a:pPr marL="179388" indent="-179388" algn="ctr">
              <a:spcBef>
                <a:spcPct val="20000"/>
              </a:spcBef>
              <a:buFont typeface="Wingdings" pitchFamily="2" charset="2"/>
              <a:buNone/>
            </a:pPr>
            <a:r>
              <a:rPr lang="en-US" sz="2800" dirty="0"/>
              <a:t>car</a:t>
            </a:r>
          </a:p>
        </p:txBody>
      </p:sp>
      <p:sp>
        <p:nvSpPr>
          <p:cNvPr id="17" name="Rectangle 6"/>
          <p:cNvSpPr>
            <a:spLocks noChangeArrowheads="1"/>
          </p:cNvSpPr>
          <p:nvPr/>
        </p:nvSpPr>
        <p:spPr bwMode="auto">
          <a:xfrm>
            <a:off x="5486400" y="2514600"/>
            <a:ext cx="1447800" cy="457200"/>
          </a:xfrm>
          <a:prstGeom prst="rect">
            <a:avLst/>
          </a:prstGeom>
          <a:noFill/>
          <a:ln w="9525">
            <a:noFill/>
            <a:miter lim="800000"/>
            <a:headEnd/>
            <a:tailEnd/>
          </a:ln>
          <a:effectLst/>
        </p:spPr>
        <p:txBody>
          <a:bodyPr/>
          <a:lstStyle/>
          <a:p>
            <a:pPr marL="179388" indent="-179388" algn="ctr">
              <a:spcBef>
                <a:spcPct val="20000"/>
              </a:spcBef>
              <a:buFont typeface="Wingdings" pitchFamily="2" charset="2"/>
              <a:buNone/>
            </a:pPr>
            <a:r>
              <a:rPr lang="en-US" sz="2800" dirty="0"/>
              <a:t>willow</a:t>
            </a:r>
          </a:p>
        </p:txBody>
      </p:sp>
      <p:sp>
        <p:nvSpPr>
          <p:cNvPr id="18" name="Rectangle 39"/>
          <p:cNvSpPr>
            <a:spLocks noChangeArrowheads="1"/>
          </p:cNvSpPr>
          <p:nvPr/>
        </p:nvSpPr>
        <p:spPr bwMode="auto">
          <a:xfrm>
            <a:off x="381000" y="4419600"/>
            <a:ext cx="8382000" cy="1219200"/>
          </a:xfrm>
          <a:prstGeom prst="rect">
            <a:avLst/>
          </a:prstGeom>
          <a:noFill/>
          <a:ln w="9525">
            <a:noFill/>
            <a:miter lim="800000"/>
            <a:headEnd/>
            <a:tailEnd/>
          </a:ln>
          <a:effectLst/>
        </p:spPr>
        <p:txBody>
          <a:bodyPr/>
          <a:lstStyle/>
          <a:p>
            <a:pPr marL="179388" indent="-179388">
              <a:spcBef>
                <a:spcPct val="20000"/>
              </a:spcBef>
              <a:buFont typeface="Wingdings" pitchFamily="2" charset="2"/>
              <a:buChar char="§"/>
            </a:pPr>
            <a:r>
              <a:rPr lang="en-US" sz="2400" dirty="0"/>
              <a:t>Quantify the strength of semantic relatedness [0,1]</a:t>
            </a:r>
          </a:p>
        </p:txBody>
      </p:sp>
    </p:spTree>
    <p:extLst>
      <p:ext uri="{BB962C8B-B14F-4D97-AF65-F5344CB8AC3E}">
        <p14:creationId xmlns:p14="http://schemas.microsoft.com/office/powerpoint/2010/main" val="1005282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t>Bag of Words Model</a:t>
            </a:r>
            <a:br>
              <a:rPr lang="en-US" dirty="0"/>
            </a:br>
            <a:r>
              <a:rPr lang="en-US" sz="2000" i="1" dirty="0"/>
              <a:t>Drawbacks</a:t>
            </a:r>
            <a:endParaRPr lang="en-US" i="1" dirty="0"/>
          </a:p>
        </p:txBody>
      </p:sp>
      <p:sp>
        <p:nvSpPr>
          <p:cNvPr id="17410" name="Rectangle 2"/>
          <p:cNvSpPr>
            <a:spLocks noGrp="1" noChangeArrowheads="1"/>
          </p:cNvSpPr>
          <p:nvPr>
            <p:ph idx="1"/>
          </p:nvPr>
        </p:nvSpPr>
        <p:spPr>
          <a:ln/>
        </p:spPr>
        <p:txBody>
          <a:bodyPr/>
          <a:lstStyle/>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Common words influence the similarity too much</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i="1" u="sng" dirty="0">
                <a:solidFill>
                  <a:srgbClr val="0070C0"/>
                </a:solidFill>
              </a:rPr>
              <a:t>“The</a:t>
            </a:r>
            <a:r>
              <a:rPr lang="en-US" i="1" dirty="0">
                <a:solidFill>
                  <a:srgbClr val="0070C0"/>
                </a:solidFill>
              </a:rPr>
              <a:t> king </a:t>
            </a:r>
            <a:r>
              <a:rPr lang="en-US" i="1" u="sng" dirty="0">
                <a:solidFill>
                  <a:srgbClr val="0070C0"/>
                </a:solidFill>
              </a:rPr>
              <a:t>is</a:t>
            </a:r>
            <a:r>
              <a:rPr lang="en-US" i="1" dirty="0">
                <a:solidFill>
                  <a:srgbClr val="0070C0"/>
                </a:solidFill>
              </a:rPr>
              <a:t> here.” </a:t>
            </a:r>
            <a:r>
              <a:rPr lang="en-US" i="1" dirty="0"/>
              <a:t>vs.</a:t>
            </a:r>
            <a:r>
              <a:rPr lang="en-US" i="1" dirty="0">
                <a:solidFill>
                  <a:srgbClr val="0070C0"/>
                </a:solidFill>
              </a:rPr>
              <a:t> “</a:t>
            </a:r>
            <a:r>
              <a:rPr lang="en-US" i="1" u="sng" dirty="0">
                <a:solidFill>
                  <a:srgbClr val="0070C0"/>
                </a:solidFill>
              </a:rPr>
              <a:t>The</a:t>
            </a:r>
            <a:r>
              <a:rPr lang="en-US" i="1" dirty="0">
                <a:solidFill>
                  <a:srgbClr val="0070C0"/>
                </a:solidFill>
              </a:rPr>
              <a:t> salad </a:t>
            </a:r>
            <a:r>
              <a:rPr lang="en-US" i="1" u="sng" dirty="0">
                <a:solidFill>
                  <a:srgbClr val="0070C0"/>
                </a:solidFill>
              </a:rPr>
              <a:t>is</a:t>
            </a:r>
            <a:r>
              <a:rPr lang="en-US" i="1" dirty="0">
                <a:solidFill>
                  <a:srgbClr val="0070C0"/>
                </a:solidFill>
              </a:rPr>
              <a:t> cold.”</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Solution: </a:t>
            </a:r>
            <a:r>
              <a:rPr lang="en-US" dirty="0" err="1"/>
              <a:t>Stopword</a:t>
            </a:r>
            <a:r>
              <a:rPr lang="en-US" dirty="0"/>
              <a:t> lists and/or tf.idf ranking</a:t>
            </a:r>
          </a:p>
          <a:p>
            <a:pPr marL="0" indent="0">
              <a:buNone/>
            </a:pPr>
            <a:r>
              <a:rPr lang="en-US" dirty="0"/>
              <a:t>Negation and </a:t>
            </a:r>
            <a:r>
              <a:rPr lang="en-US" dirty="0" err="1"/>
              <a:t>Antonymy</a:t>
            </a:r>
            <a:endParaRPr lang="en-US" dirty="0"/>
          </a:p>
          <a:p>
            <a:pPr lvl="1"/>
            <a:r>
              <a:rPr lang="en-US" dirty="0">
                <a:solidFill>
                  <a:srgbClr val="0070C0"/>
                </a:solidFill>
              </a:rPr>
              <a:t>„I like pizza.“ </a:t>
            </a:r>
            <a:r>
              <a:rPr lang="en-US" dirty="0" err="1"/>
              <a:t>vs</a:t>
            </a:r>
            <a:r>
              <a:rPr lang="en-US" dirty="0"/>
              <a:t> </a:t>
            </a:r>
            <a:r>
              <a:rPr lang="en-US" dirty="0">
                <a:solidFill>
                  <a:srgbClr val="0070C0"/>
                </a:solidFill>
              </a:rPr>
              <a:t>„I don't like pizza.“</a:t>
            </a:r>
          </a:p>
          <a:p>
            <a:pPr lvl="1"/>
            <a:r>
              <a:rPr lang="en-US" dirty="0">
                <a:solidFill>
                  <a:srgbClr val="0070C0"/>
                </a:solidFill>
              </a:rPr>
              <a:t>„I ran the marathon very quickly.“ </a:t>
            </a:r>
            <a:r>
              <a:rPr lang="en-US" dirty="0" err="1"/>
              <a:t>vs</a:t>
            </a:r>
            <a:r>
              <a:rPr lang="en-US" dirty="0"/>
              <a:t> </a:t>
            </a:r>
            <a:r>
              <a:rPr lang="en-US" dirty="0">
                <a:solidFill>
                  <a:srgbClr val="0070C0"/>
                </a:solidFill>
              </a:rPr>
              <a:t>„I ran the marathon slowly.“</a:t>
            </a:r>
          </a:p>
          <a:p>
            <a:pPr marL="0" indent="0">
              <a:buNone/>
            </a:pPr>
            <a:r>
              <a:rPr lang="en-US" dirty="0"/>
              <a:t>Semantic role reversal</a:t>
            </a:r>
          </a:p>
          <a:p>
            <a:pPr lvl="1"/>
            <a:r>
              <a:rPr lang="en-US" dirty="0">
                <a:solidFill>
                  <a:srgbClr val="0070C0"/>
                </a:solidFill>
              </a:rPr>
              <a:t>“Dog bites man.” </a:t>
            </a:r>
            <a:r>
              <a:rPr lang="en-US" dirty="0" err="1"/>
              <a:t>vs</a:t>
            </a:r>
            <a:r>
              <a:rPr lang="en-US" dirty="0"/>
              <a:t> </a:t>
            </a:r>
            <a:r>
              <a:rPr lang="en-US" dirty="0">
                <a:solidFill>
                  <a:srgbClr val="0070C0"/>
                </a:solidFill>
              </a:rPr>
              <a:t>“Man bites dog.”</a:t>
            </a:r>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Ignores semantic similarities</a:t>
            </a:r>
          </a:p>
          <a:p>
            <a:pPr lvl="1">
              <a:spcBef>
                <a:spcPts val="7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solidFill>
                  <a:srgbClr val="0070C0"/>
                </a:solidFill>
              </a:rPr>
              <a:t>“I own a dog.” </a:t>
            </a:r>
            <a:r>
              <a:rPr lang="en-US" dirty="0"/>
              <a:t>vs. </a:t>
            </a:r>
            <a:r>
              <a:rPr lang="en-US" dirty="0">
                <a:solidFill>
                  <a:srgbClr val="0070C0"/>
                </a:solidFill>
              </a:rPr>
              <a:t>“I have a pet.”</a:t>
            </a:r>
          </a:p>
          <a:p>
            <a:pPr marL="0" inden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Ignores semantic frames/roles</a:t>
            </a:r>
          </a:p>
          <a:p>
            <a:pPr lvl="1">
              <a:spcBef>
                <a:spcPts val="7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solidFill>
                  <a:srgbClr val="0070C0"/>
                </a:solidFill>
              </a:rPr>
              <a:t>“Yahoo bought </a:t>
            </a:r>
            <a:r>
              <a:rPr lang="en-US" dirty="0" err="1">
                <a:solidFill>
                  <a:srgbClr val="0070C0"/>
                </a:solidFill>
              </a:rPr>
              <a:t>Flickr</a:t>
            </a:r>
            <a:r>
              <a:rPr lang="en-US" dirty="0">
                <a:solidFill>
                  <a:srgbClr val="0070C0"/>
                </a:solidFill>
              </a:rPr>
              <a:t>.” </a:t>
            </a:r>
            <a:r>
              <a:rPr lang="en-US" dirty="0"/>
              <a:t>vs. </a:t>
            </a:r>
            <a:r>
              <a:rPr lang="en-US" dirty="0">
                <a:solidFill>
                  <a:srgbClr val="0070C0"/>
                </a:solidFill>
              </a:rPr>
              <a:t>“</a:t>
            </a:r>
            <a:r>
              <a:rPr lang="en-US" dirty="0" err="1">
                <a:solidFill>
                  <a:srgbClr val="0070C0"/>
                </a:solidFill>
              </a:rPr>
              <a:t>Flickr</a:t>
            </a:r>
            <a:r>
              <a:rPr lang="en-US" dirty="0">
                <a:solidFill>
                  <a:srgbClr val="0070C0"/>
                </a:solidFill>
              </a:rPr>
              <a:t> was sold to Yahoo.”</a:t>
            </a:r>
          </a:p>
        </p:txBody>
      </p:sp>
    </p:spTree>
    <p:extLst>
      <p:ext uri="{BB962C8B-B14F-4D97-AF65-F5344CB8AC3E}">
        <p14:creationId xmlns:p14="http://schemas.microsoft.com/office/powerpoint/2010/main" val="32553474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410">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410">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410">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4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Gerade Verbindung mit Pfeil 44"/>
          <p:cNvCxnSpPr>
            <a:endCxn id="24" idx="3"/>
          </p:cNvCxnSpPr>
          <p:nvPr/>
        </p:nvCxnSpPr>
        <p:spPr>
          <a:xfrm rot="10800000">
            <a:off x="2037592" y="2787916"/>
            <a:ext cx="6453965" cy="11517"/>
          </a:xfrm>
          <a:prstGeom prst="straightConnector1">
            <a:avLst/>
          </a:prstGeom>
          <a:ln w="127000">
            <a:solidFill>
              <a:srgbClr val="B90F2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 name="Titel 2"/>
          <p:cNvSpPr>
            <a:spLocks noGrp="1"/>
          </p:cNvSpPr>
          <p:nvPr>
            <p:ph type="title"/>
          </p:nvPr>
        </p:nvSpPr>
        <p:spPr/>
        <p:txBody>
          <a:bodyPr/>
          <a:lstStyle/>
          <a:p>
            <a:r>
              <a:rPr lang="en-US" dirty="0"/>
              <a:t>Comparison</a:t>
            </a:r>
          </a:p>
        </p:txBody>
      </p:sp>
      <p:sp>
        <p:nvSpPr>
          <p:cNvPr id="136" name="Inhaltsplatzhalter 135"/>
          <p:cNvSpPr>
            <a:spLocks noGrp="1"/>
          </p:cNvSpPr>
          <p:nvPr>
            <p:ph idx="1"/>
          </p:nvPr>
        </p:nvSpPr>
        <p:spPr/>
        <p:txBody>
          <a:bodyPr/>
          <a:lstStyle/>
          <a:p>
            <a:pPr marL="0" indent="0">
              <a:buNone/>
            </a:pPr>
            <a:r>
              <a:rPr lang="en-US" dirty="0"/>
              <a:t>Compositional Measures</a:t>
            </a:r>
          </a:p>
          <a:p>
            <a:endParaRPr lang="en-US" dirty="0"/>
          </a:p>
          <a:p>
            <a:endParaRPr lang="en-US" dirty="0"/>
          </a:p>
          <a:p>
            <a:endParaRPr lang="en-US" dirty="0"/>
          </a:p>
          <a:p>
            <a:endParaRPr lang="en-US" dirty="0"/>
          </a:p>
          <a:p>
            <a:endParaRPr lang="en-US" dirty="0"/>
          </a:p>
          <a:p>
            <a:endParaRPr lang="en-US" dirty="0"/>
          </a:p>
          <a:p>
            <a:pPr marL="0" indent="0">
              <a:buNone/>
            </a:pPr>
            <a:r>
              <a:rPr lang="en-US" dirty="0"/>
              <a:t>Non-compositional Measures</a:t>
            </a:r>
          </a:p>
        </p:txBody>
      </p:sp>
      <p:grpSp>
        <p:nvGrpSpPr>
          <p:cNvPr id="189" name="Gruppieren 188"/>
          <p:cNvGrpSpPr/>
          <p:nvPr/>
        </p:nvGrpSpPr>
        <p:grpSpPr>
          <a:xfrm>
            <a:off x="947756" y="2166798"/>
            <a:ext cx="1089835" cy="1089834"/>
            <a:chOff x="533400" y="2186766"/>
            <a:chExt cx="1089835" cy="1089834"/>
          </a:xfrm>
        </p:grpSpPr>
        <p:grpSp>
          <p:nvGrpSpPr>
            <p:cNvPr id="93" name="Gruppieren 89"/>
            <p:cNvGrpSpPr/>
            <p:nvPr/>
          </p:nvGrpSpPr>
          <p:grpSpPr>
            <a:xfrm>
              <a:off x="533400" y="2186766"/>
              <a:ext cx="937435" cy="937434"/>
              <a:chOff x="2562600" y="1597005"/>
              <a:chExt cx="1285884" cy="1285884"/>
            </a:xfrm>
          </p:grpSpPr>
          <p:sp>
            <p:nvSpPr>
              <p:cNvPr id="94" name="Gefaltete Ecke 93"/>
              <p:cNvSpPr/>
              <p:nvPr/>
            </p:nvSpPr>
            <p:spPr>
              <a:xfrm>
                <a:off x="2562600" y="1597005"/>
                <a:ext cx="1285884" cy="1285884"/>
              </a:xfrm>
              <a:prstGeom prst="foldedCorner">
                <a:avLst/>
              </a:prstGeom>
              <a:solidFill>
                <a:srgbClr val="FFFFCC"/>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hteck 94"/>
              <p:cNvSpPr/>
              <p:nvPr/>
            </p:nvSpPr>
            <p:spPr>
              <a:xfrm>
                <a:off x="2670550" y="1719230"/>
                <a:ext cx="49844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hteck 95"/>
              <p:cNvSpPr/>
              <p:nvPr/>
            </p:nvSpPr>
            <p:spPr>
              <a:xfrm>
                <a:off x="3249961" y="171923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hteck 96"/>
              <p:cNvSpPr/>
              <p:nvPr/>
            </p:nvSpPr>
            <p:spPr>
              <a:xfrm>
                <a:off x="2670550" y="1838293"/>
                <a:ext cx="100642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hteck 97"/>
              <p:cNvSpPr/>
              <p:nvPr/>
            </p:nvSpPr>
            <p:spPr>
              <a:xfrm>
                <a:off x="2670550" y="1957356"/>
                <a:ext cx="21269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hteck 98"/>
              <p:cNvSpPr/>
              <p:nvPr/>
            </p:nvSpPr>
            <p:spPr>
              <a:xfrm>
                <a:off x="2954685" y="1957356"/>
                <a:ext cx="72228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hteck 99"/>
              <p:cNvSpPr/>
              <p:nvPr/>
            </p:nvSpPr>
            <p:spPr>
              <a:xfrm>
                <a:off x="2669741" y="207642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hteck 100"/>
              <p:cNvSpPr/>
              <p:nvPr/>
            </p:nvSpPr>
            <p:spPr>
              <a:xfrm>
                <a:off x="2670550" y="2290734"/>
                <a:ext cx="4571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hteck 101"/>
              <p:cNvSpPr/>
              <p:nvPr/>
            </p:nvSpPr>
            <p:spPr>
              <a:xfrm>
                <a:off x="2772087" y="2290734"/>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hteck 102"/>
              <p:cNvSpPr/>
              <p:nvPr/>
            </p:nvSpPr>
            <p:spPr>
              <a:xfrm>
                <a:off x="3043739" y="2290734"/>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hteck 103"/>
              <p:cNvSpPr/>
              <p:nvPr/>
            </p:nvSpPr>
            <p:spPr>
              <a:xfrm>
                <a:off x="3526190" y="2290734"/>
                <a:ext cx="154508"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hteck 104"/>
              <p:cNvSpPr/>
              <p:nvPr/>
            </p:nvSpPr>
            <p:spPr>
              <a:xfrm>
                <a:off x="2669741" y="2409746"/>
                <a:ext cx="580220"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hteck 105"/>
              <p:cNvSpPr/>
              <p:nvPr/>
            </p:nvSpPr>
            <p:spPr>
              <a:xfrm>
                <a:off x="2669741" y="2576486"/>
                <a:ext cx="101095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hteck 106"/>
              <p:cNvSpPr/>
              <p:nvPr/>
            </p:nvSpPr>
            <p:spPr>
              <a:xfrm>
                <a:off x="2669742" y="2692932"/>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hteck 107"/>
              <p:cNvSpPr/>
              <p:nvPr/>
            </p:nvSpPr>
            <p:spPr>
              <a:xfrm>
                <a:off x="2928895" y="2692932"/>
                <a:ext cx="32106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uppieren 89"/>
            <p:cNvGrpSpPr/>
            <p:nvPr/>
          </p:nvGrpSpPr>
          <p:grpSpPr>
            <a:xfrm>
              <a:off x="685800" y="2339166"/>
              <a:ext cx="937435" cy="937434"/>
              <a:chOff x="2562600" y="1597005"/>
              <a:chExt cx="1285884" cy="1285884"/>
            </a:xfrm>
          </p:grpSpPr>
          <p:sp>
            <p:nvSpPr>
              <p:cNvPr id="24" name="Gefaltete Ecke 23"/>
              <p:cNvSpPr/>
              <p:nvPr/>
            </p:nvSpPr>
            <p:spPr>
              <a:xfrm>
                <a:off x="2562600" y="1597005"/>
                <a:ext cx="1285884" cy="1285884"/>
              </a:xfrm>
              <a:prstGeom prst="foldedCorner">
                <a:avLst/>
              </a:prstGeom>
              <a:solidFill>
                <a:srgbClr val="FFFFCC"/>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hteck 24"/>
              <p:cNvSpPr/>
              <p:nvPr/>
            </p:nvSpPr>
            <p:spPr>
              <a:xfrm>
                <a:off x="2670550" y="1719230"/>
                <a:ext cx="49844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hteck 25"/>
              <p:cNvSpPr/>
              <p:nvPr/>
            </p:nvSpPr>
            <p:spPr>
              <a:xfrm>
                <a:off x="3249961" y="171923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hteck 26"/>
              <p:cNvSpPr/>
              <p:nvPr/>
            </p:nvSpPr>
            <p:spPr>
              <a:xfrm>
                <a:off x="2670550" y="1838293"/>
                <a:ext cx="100642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hteck 27"/>
              <p:cNvSpPr/>
              <p:nvPr/>
            </p:nvSpPr>
            <p:spPr>
              <a:xfrm>
                <a:off x="2670550" y="1957356"/>
                <a:ext cx="21269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hteck 28"/>
              <p:cNvSpPr/>
              <p:nvPr/>
            </p:nvSpPr>
            <p:spPr>
              <a:xfrm>
                <a:off x="2954685" y="1957356"/>
                <a:ext cx="72228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hteck 29"/>
              <p:cNvSpPr/>
              <p:nvPr/>
            </p:nvSpPr>
            <p:spPr>
              <a:xfrm>
                <a:off x="2669741" y="207642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hteck 30"/>
              <p:cNvSpPr/>
              <p:nvPr/>
            </p:nvSpPr>
            <p:spPr>
              <a:xfrm>
                <a:off x="2670550" y="2290734"/>
                <a:ext cx="4571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hteck 31"/>
              <p:cNvSpPr/>
              <p:nvPr/>
            </p:nvSpPr>
            <p:spPr>
              <a:xfrm>
                <a:off x="2772087" y="2290734"/>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hteck 32"/>
              <p:cNvSpPr/>
              <p:nvPr/>
            </p:nvSpPr>
            <p:spPr>
              <a:xfrm>
                <a:off x="3043739" y="2290734"/>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hteck 33"/>
              <p:cNvSpPr/>
              <p:nvPr/>
            </p:nvSpPr>
            <p:spPr>
              <a:xfrm>
                <a:off x="3526190" y="2290734"/>
                <a:ext cx="154508"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hteck 34"/>
              <p:cNvSpPr/>
              <p:nvPr/>
            </p:nvSpPr>
            <p:spPr>
              <a:xfrm>
                <a:off x="2669741" y="2409746"/>
                <a:ext cx="580220"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hteck 35"/>
              <p:cNvSpPr/>
              <p:nvPr/>
            </p:nvSpPr>
            <p:spPr>
              <a:xfrm>
                <a:off x="2669741" y="2576486"/>
                <a:ext cx="101095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hteck 36"/>
              <p:cNvSpPr/>
              <p:nvPr/>
            </p:nvSpPr>
            <p:spPr>
              <a:xfrm>
                <a:off x="2669742" y="2692932"/>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hteck 37"/>
              <p:cNvSpPr/>
              <p:nvPr/>
            </p:nvSpPr>
            <p:spPr>
              <a:xfrm>
                <a:off x="2928895" y="2692932"/>
                <a:ext cx="32106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0" name="Ellipse 39"/>
          <p:cNvSpPr/>
          <p:nvPr/>
        </p:nvSpPr>
        <p:spPr>
          <a:xfrm>
            <a:off x="3733800" y="2133600"/>
            <a:ext cx="685800" cy="381000"/>
          </a:xfrm>
          <a:prstGeom prst="ellipse">
            <a:avLst/>
          </a:prstGeom>
          <a:solidFill>
            <a:srgbClr val="0092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0.8</a:t>
            </a:r>
          </a:p>
        </p:txBody>
      </p:sp>
      <p:sp>
        <p:nvSpPr>
          <p:cNvPr id="41" name="Ellipse 40"/>
          <p:cNvSpPr/>
          <p:nvPr/>
        </p:nvSpPr>
        <p:spPr>
          <a:xfrm>
            <a:off x="3886200" y="2438400"/>
            <a:ext cx="685800" cy="381000"/>
          </a:xfrm>
          <a:prstGeom prst="ellipse">
            <a:avLst/>
          </a:prstGeom>
          <a:solidFill>
            <a:srgbClr val="0092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0.6</a:t>
            </a:r>
          </a:p>
        </p:txBody>
      </p:sp>
      <p:sp>
        <p:nvSpPr>
          <p:cNvPr id="42" name="Ellipse 41"/>
          <p:cNvSpPr/>
          <p:nvPr/>
        </p:nvSpPr>
        <p:spPr>
          <a:xfrm>
            <a:off x="3733800" y="2667000"/>
            <a:ext cx="685800" cy="381000"/>
          </a:xfrm>
          <a:prstGeom prst="ellipse">
            <a:avLst/>
          </a:prstGeom>
          <a:solidFill>
            <a:srgbClr val="0092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0.3</a:t>
            </a:r>
          </a:p>
        </p:txBody>
      </p:sp>
      <p:sp>
        <p:nvSpPr>
          <p:cNvPr id="43" name="Ellipse 42"/>
          <p:cNvSpPr/>
          <p:nvPr/>
        </p:nvSpPr>
        <p:spPr>
          <a:xfrm>
            <a:off x="3810000" y="2971800"/>
            <a:ext cx="685800" cy="381000"/>
          </a:xfrm>
          <a:prstGeom prst="ellipse">
            <a:avLst/>
          </a:prstGeom>
          <a:solidFill>
            <a:srgbClr val="0092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0.9</a:t>
            </a:r>
          </a:p>
        </p:txBody>
      </p:sp>
      <p:sp>
        <p:nvSpPr>
          <p:cNvPr id="46" name="Inhaltsplatzhalter 14"/>
          <p:cNvSpPr txBox="1">
            <a:spLocks/>
          </p:cNvSpPr>
          <p:nvPr/>
        </p:nvSpPr>
        <p:spPr>
          <a:xfrm>
            <a:off x="990600" y="3505200"/>
            <a:ext cx="6858000" cy="304800"/>
          </a:xfrm>
          <a:prstGeom prst="rect">
            <a:avLst/>
          </a:prstGeom>
          <a:solidFill>
            <a:srgbClr val="B90F22"/>
          </a:solidFill>
          <a:ln>
            <a:solidFill>
              <a:schemeClr val="bg1"/>
            </a:solidFill>
          </a:ln>
          <a:effectLst/>
        </p:spPr>
        <p:txBody>
          <a:bodyPr anchor="ctr" anchorCtr="0"/>
          <a:lstStyle/>
          <a:p>
            <a:pPr marL="179388" lvl="0" indent="-179388" eaLnBrk="0" hangingPunct="0">
              <a:spcBef>
                <a:spcPct val="20000"/>
              </a:spcBef>
            </a:pPr>
            <a:r>
              <a:rPr lang="en-US" kern="0" dirty="0">
                <a:solidFill>
                  <a:schemeClr val="bg1"/>
                </a:solidFill>
                <a:latin typeface="+mn-lt"/>
              </a:rPr>
              <a:t>Bag of Words        Pairwise Matching          Aggregation</a:t>
            </a:r>
          </a:p>
        </p:txBody>
      </p:sp>
      <p:grpSp>
        <p:nvGrpSpPr>
          <p:cNvPr id="188" name="Gruppieren 187"/>
          <p:cNvGrpSpPr/>
          <p:nvPr/>
        </p:nvGrpSpPr>
        <p:grpSpPr>
          <a:xfrm>
            <a:off x="5105400" y="2209800"/>
            <a:ext cx="990600" cy="1066800"/>
            <a:chOff x="5105400" y="2209800"/>
            <a:chExt cx="990600" cy="1066800"/>
          </a:xfrm>
        </p:grpSpPr>
        <p:sp>
          <p:nvSpPr>
            <p:cNvPr id="187" name="Rechteck 186"/>
            <p:cNvSpPr/>
            <p:nvPr/>
          </p:nvSpPr>
          <p:spPr>
            <a:xfrm>
              <a:off x="5105400" y="2362200"/>
              <a:ext cx="990600" cy="8382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2" descr="C:\Dokumente und Einstellungen\dbaer.NTDOM\Eigene Dateien\Dropbox\Temp\ukp\Bildschirmfoto.png"/>
            <p:cNvPicPr>
              <a:picLocks noChangeAspect="1" noChangeArrowheads="1"/>
            </p:cNvPicPr>
            <p:nvPr/>
          </p:nvPicPr>
          <p:blipFill>
            <a:blip r:embed="rId2" cstate="print"/>
            <a:srcRect l="24242" t="-60000" r="53940" b="-43637"/>
            <a:stretch>
              <a:fillRect/>
            </a:stretch>
          </p:blipFill>
          <p:spPr bwMode="auto">
            <a:xfrm>
              <a:off x="5257800" y="2209800"/>
              <a:ext cx="685800" cy="1066800"/>
            </a:xfrm>
            <a:prstGeom prst="rect">
              <a:avLst/>
            </a:prstGeom>
            <a:noFill/>
          </p:spPr>
        </p:pic>
      </p:grpSp>
      <p:sp>
        <p:nvSpPr>
          <p:cNvPr id="50" name="Ellipse 49"/>
          <p:cNvSpPr/>
          <p:nvPr/>
        </p:nvSpPr>
        <p:spPr>
          <a:xfrm>
            <a:off x="6248400" y="2514600"/>
            <a:ext cx="990600" cy="609600"/>
          </a:xfrm>
          <a:prstGeom prst="ellipse">
            <a:avLst/>
          </a:prstGeom>
          <a:solidFill>
            <a:srgbClr val="0092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0.8</a:t>
            </a:r>
          </a:p>
        </p:txBody>
      </p:sp>
      <p:grpSp>
        <p:nvGrpSpPr>
          <p:cNvPr id="190" name="Gruppieren 189"/>
          <p:cNvGrpSpPr/>
          <p:nvPr/>
        </p:nvGrpSpPr>
        <p:grpSpPr>
          <a:xfrm>
            <a:off x="533400" y="4692503"/>
            <a:ext cx="1089835" cy="1089834"/>
            <a:chOff x="533400" y="4692503"/>
            <a:chExt cx="1089835" cy="1089834"/>
          </a:xfrm>
        </p:grpSpPr>
        <p:grpSp>
          <p:nvGrpSpPr>
            <p:cNvPr id="109" name="Gruppieren 89"/>
            <p:cNvGrpSpPr/>
            <p:nvPr/>
          </p:nvGrpSpPr>
          <p:grpSpPr>
            <a:xfrm>
              <a:off x="533400" y="4692503"/>
              <a:ext cx="937435" cy="937434"/>
              <a:chOff x="2562600" y="1597005"/>
              <a:chExt cx="1285884" cy="1285884"/>
            </a:xfrm>
          </p:grpSpPr>
          <p:sp>
            <p:nvSpPr>
              <p:cNvPr id="110" name="Gefaltete Ecke 109"/>
              <p:cNvSpPr/>
              <p:nvPr/>
            </p:nvSpPr>
            <p:spPr>
              <a:xfrm>
                <a:off x="2562600" y="1597005"/>
                <a:ext cx="1285884" cy="1285884"/>
              </a:xfrm>
              <a:prstGeom prst="foldedCorner">
                <a:avLst/>
              </a:prstGeom>
              <a:solidFill>
                <a:srgbClr val="FFFFCC"/>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hteck 110"/>
              <p:cNvSpPr/>
              <p:nvPr/>
            </p:nvSpPr>
            <p:spPr>
              <a:xfrm>
                <a:off x="2670550" y="1719230"/>
                <a:ext cx="49844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hteck 111"/>
              <p:cNvSpPr/>
              <p:nvPr/>
            </p:nvSpPr>
            <p:spPr>
              <a:xfrm>
                <a:off x="3249961" y="171923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hteck 112"/>
              <p:cNvSpPr/>
              <p:nvPr/>
            </p:nvSpPr>
            <p:spPr>
              <a:xfrm>
                <a:off x="2670550" y="1838293"/>
                <a:ext cx="100642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hteck 113"/>
              <p:cNvSpPr/>
              <p:nvPr/>
            </p:nvSpPr>
            <p:spPr>
              <a:xfrm>
                <a:off x="2670550" y="1957356"/>
                <a:ext cx="21269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hteck 114"/>
              <p:cNvSpPr/>
              <p:nvPr/>
            </p:nvSpPr>
            <p:spPr>
              <a:xfrm>
                <a:off x="2954685" y="1957356"/>
                <a:ext cx="72228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hteck 115"/>
              <p:cNvSpPr/>
              <p:nvPr/>
            </p:nvSpPr>
            <p:spPr>
              <a:xfrm>
                <a:off x="2669741" y="207642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hteck 116"/>
              <p:cNvSpPr/>
              <p:nvPr/>
            </p:nvSpPr>
            <p:spPr>
              <a:xfrm>
                <a:off x="2670550" y="2290734"/>
                <a:ext cx="4571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hteck 117"/>
              <p:cNvSpPr/>
              <p:nvPr/>
            </p:nvSpPr>
            <p:spPr>
              <a:xfrm>
                <a:off x="2772087" y="2290734"/>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hteck 118"/>
              <p:cNvSpPr/>
              <p:nvPr/>
            </p:nvSpPr>
            <p:spPr>
              <a:xfrm>
                <a:off x="3043739" y="2290734"/>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hteck 119"/>
              <p:cNvSpPr/>
              <p:nvPr/>
            </p:nvSpPr>
            <p:spPr>
              <a:xfrm>
                <a:off x="3526190" y="2290734"/>
                <a:ext cx="154508"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hteck 120"/>
              <p:cNvSpPr/>
              <p:nvPr/>
            </p:nvSpPr>
            <p:spPr>
              <a:xfrm>
                <a:off x="2669741" y="2409746"/>
                <a:ext cx="580220"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hteck 121"/>
              <p:cNvSpPr/>
              <p:nvPr/>
            </p:nvSpPr>
            <p:spPr>
              <a:xfrm>
                <a:off x="2669741" y="2576486"/>
                <a:ext cx="101095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hteck 122"/>
              <p:cNvSpPr/>
              <p:nvPr/>
            </p:nvSpPr>
            <p:spPr>
              <a:xfrm>
                <a:off x="2669742" y="2692932"/>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hteck 123"/>
              <p:cNvSpPr/>
              <p:nvPr/>
            </p:nvSpPr>
            <p:spPr>
              <a:xfrm>
                <a:off x="2928895" y="2692932"/>
                <a:ext cx="32106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 name="Gruppieren 89"/>
            <p:cNvGrpSpPr/>
            <p:nvPr/>
          </p:nvGrpSpPr>
          <p:grpSpPr>
            <a:xfrm>
              <a:off x="685800" y="4844903"/>
              <a:ext cx="937435" cy="937434"/>
              <a:chOff x="2562600" y="1597005"/>
              <a:chExt cx="1285884" cy="1285884"/>
            </a:xfrm>
          </p:grpSpPr>
          <p:sp>
            <p:nvSpPr>
              <p:cNvPr id="52" name="Gefaltete Ecke 51"/>
              <p:cNvSpPr/>
              <p:nvPr/>
            </p:nvSpPr>
            <p:spPr>
              <a:xfrm>
                <a:off x="2562600" y="1597005"/>
                <a:ext cx="1285884" cy="1285884"/>
              </a:xfrm>
              <a:prstGeom prst="foldedCorner">
                <a:avLst/>
              </a:prstGeom>
              <a:solidFill>
                <a:srgbClr val="FFFFCC"/>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p:cNvSpPr/>
              <p:nvPr/>
            </p:nvSpPr>
            <p:spPr>
              <a:xfrm>
                <a:off x="2670550" y="1719230"/>
                <a:ext cx="49844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hteck 53"/>
              <p:cNvSpPr/>
              <p:nvPr/>
            </p:nvSpPr>
            <p:spPr>
              <a:xfrm>
                <a:off x="3249961" y="171923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hteck 54"/>
              <p:cNvSpPr/>
              <p:nvPr/>
            </p:nvSpPr>
            <p:spPr>
              <a:xfrm>
                <a:off x="2670550" y="1838293"/>
                <a:ext cx="100642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hteck 55"/>
              <p:cNvSpPr/>
              <p:nvPr/>
            </p:nvSpPr>
            <p:spPr>
              <a:xfrm>
                <a:off x="2670550" y="1957356"/>
                <a:ext cx="21269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hteck 56"/>
              <p:cNvSpPr/>
              <p:nvPr/>
            </p:nvSpPr>
            <p:spPr>
              <a:xfrm>
                <a:off x="2954685" y="1957356"/>
                <a:ext cx="72228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hteck 57"/>
              <p:cNvSpPr/>
              <p:nvPr/>
            </p:nvSpPr>
            <p:spPr>
              <a:xfrm>
                <a:off x="2669741" y="207642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hteck 58"/>
              <p:cNvSpPr/>
              <p:nvPr/>
            </p:nvSpPr>
            <p:spPr>
              <a:xfrm>
                <a:off x="2670550" y="2290734"/>
                <a:ext cx="4571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hteck 59"/>
              <p:cNvSpPr/>
              <p:nvPr/>
            </p:nvSpPr>
            <p:spPr>
              <a:xfrm>
                <a:off x="2772087" y="2290734"/>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hteck 60"/>
              <p:cNvSpPr/>
              <p:nvPr/>
            </p:nvSpPr>
            <p:spPr>
              <a:xfrm>
                <a:off x="3043739" y="2290734"/>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hteck 61"/>
              <p:cNvSpPr/>
              <p:nvPr/>
            </p:nvSpPr>
            <p:spPr>
              <a:xfrm>
                <a:off x="3526190" y="2290734"/>
                <a:ext cx="154508"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hteck 62"/>
              <p:cNvSpPr/>
              <p:nvPr/>
            </p:nvSpPr>
            <p:spPr>
              <a:xfrm>
                <a:off x="2669741" y="2409746"/>
                <a:ext cx="580220"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hteck 63"/>
              <p:cNvSpPr/>
              <p:nvPr/>
            </p:nvSpPr>
            <p:spPr>
              <a:xfrm>
                <a:off x="2669741" y="2576486"/>
                <a:ext cx="101095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hteck 64"/>
              <p:cNvSpPr/>
              <p:nvPr/>
            </p:nvSpPr>
            <p:spPr>
              <a:xfrm>
                <a:off x="2669742" y="2692932"/>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hteck 65"/>
              <p:cNvSpPr/>
              <p:nvPr/>
            </p:nvSpPr>
            <p:spPr>
              <a:xfrm>
                <a:off x="2928895" y="2692932"/>
                <a:ext cx="32106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67" name="Gerade Verbindung mit Pfeil 66"/>
          <p:cNvCxnSpPr/>
          <p:nvPr/>
        </p:nvCxnSpPr>
        <p:spPr>
          <a:xfrm rot="10800000">
            <a:off x="1623235" y="5302103"/>
            <a:ext cx="6453965" cy="11517"/>
          </a:xfrm>
          <a:prstGeom prst="straightConnector1">
            <a:avLst/>
          </a:prstGeom>
          <a:ln w="127000">
            <a:solidFill>
              <a:srgbClr val="B90F2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7" name="Inhaltsplatzhalter 14"/>
          <p:cNvSpPr txBox="1">
            <a:spLocks/>
          </p:cNvSpPr>
          <p:nvPr/>
        </p:nvSpPr>
        <p:spPr>
          <a:xfrm>
            <a:off x="609600" y="5943600"/>
            <a:ext cx="7543800" cy="304800"/>
          </a:xfrm>
          <a:prstGeom prst="rect">
            <a:avLst/>
          </a:prstGeom>
          <a:solidFill>
            <a:srgbClr val="B90F22"/>
          </a:solidFill>
          <a:ln>
            <a:solidFill>
              <a:schemeClr val="bg1"/>
            </a:solidFill>
          </a:ln>
          <a:effectLst/>
        </p:spPr>
        <p:txBody>
          <a:bodyPr anchor="ctr" anchorCtr="0"/>
          <a:lstStyle/>
          <a:p>
            <a:pPr marL="179388" lvl="0" indent="-179388" eaLnBrk="0" hangingPunct="0">
              <a:spcBef>
                <a:spcPct val="20000"/>
              </a:spcBef>
            </a:pPr>
            <a:r>
              <a:rPr lang="en-US" kern="0" dirty="0">
                <a:solidFill>
                  <a:schemeClr val="bg1"/>
                </a:solidFill>
                <a:latin typeface="+mn-lt"/>
              </a:rPr>
              <a:t>Representation of whole texts                            Similarity computation</a:t>
            </a:r>
          </a:p>
        </p:txBody>
      </p:sp>
      <p:grpSp>
        <p:nvGrpSpPr>
          <p:cNvPr id="153" name="Gruppieren 152"/>
          <p:cNvGrpSpPr/>
          <p:nvPr/>
        </p:nvGrpSpPr>
        <p:grpSpPr>
          <a:xfrm>
            <a:off x="5803392" y="4648200"/>
            <a:ext cx="1511808" cy="1219200"/>
            <a:chOff x="2133600" y="3505200"/>
            <a:chExt cx="2362200" cy="1905000"/>
          </a:xfrm>
        </p:grpSpPr>
        <p:sp>
          <p:nvSpPr>
            <p:cNvPr id="152" name="Rechteck 151"/>
            <p:cNvSpPr/>
            <p:nvPr/>
          </p:nvSpPr>
          <p:spPr>
            <a:xfrm>
              <a:off x="2133600" y="3505200"/>
              <a:ext cx="2362200" cy="19050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0" name="Group 4"/>
            <p:cNvGrpSpPr>
              <a:grpSpLocks/>
            </p:cNvGrpSpPr>
            <p:nvPr/>
          </p:nvGrpSpPr>
          <p:grpSpPr bwMode="auto">
            <a:xfrm>
              <a:off x="2209800" y="3581400"/>
              <a:ext cx="2230313" cy="1677675"/>
              <a:chOff x="972" y="1295"/>
              <a:chExt cx="3499" cy="2632"/>
            </a:xfrm>
          </p:grpSpPr>
          <p:sp>
            <p:nvSpPr>
              <p:cNvPr id="142" name="Line 6"/>
              <p:cNvSpPr>
                <a:spLocks noChangeShapeType="1"/>
              </p:cNvSpPr>
              <p:nvPr/>
            </p:nvSpPr>
            <p:spPr bwMode="auto">
              <a:xfrm>
                <a:off x="2574" y="2919"/>
                <a:ext cx="1897" cy="1"/>
              </a:xfrm>
              <a:prstGeom prst="line">
                <a:avLst/>
              </a:prstGeom>
              <a:noFill/>
              <a:ln w="9360">
                <a:solidFill>
                  <a:srgbClr val="000000"/>
                </a:solidFill>
                <a:miter lim="800000"/>
                <a:headEnd/>
                <a:tailEnd type="triangle" w="med" len="med"/>
              </a:ln>
              <a:effectLst/>
            </p:spPr>
            <p:txBody>
              <a:bodyPr/>
              <a:lstStyle/>
              <a:p>
                <a:endParaRPr lang="en-US" sz="1600" dirty="0"/>
              </a:p>
            </p:txBody>
          </p:sp>
          <p:sp>
            <p:nvSpPr>
              <p:cNvPr id="143" name="Line 7"/>
              <p:cNvSpPr>
                <a:spLocks noChangeShapeType="1"/>
              </p:cNvSpPr>
              <p:nvPr/>
            </p:nvSpPr>
            <p:spPr bwMode="auto">
              <a:xfrm flipH="1">
                <a:off x="972" y="2917"/>
                <a:ext cx="1589" cy="1010"/>
              </a:xfrm>
              <a:prstGeom prst="line">
                <a:avLst/>
              </a:prstGeom>
              <a:noFill/>
              <a:ln w="9360">
                <a:solidFill>
                  <a:srgbClr val="000000"/>
                </a:solidFill>
                <a:miter lim="800000"/>
                <a:headEnd/>
                <a:tailEnd type="triangle" w="med" len="med"/>
              </a:ln>
              <a:effectLst/>
            </p:spPr>
            <p:txBody>
              <a:bodyPr/>
              <a:lstStyle/>
              <a:p>
                <a:endParaRPr lang="en-US" sz="1600" dirty="0"/>
              </a:p>
            </p:txBody>
          </p:sp>
          <p:sp>
            <p:nvSpPr>
              <p:cNvPr id="144" name="Line 8"/>
              <p:cNvSpPr>
                <a:spLocks noChangeShapeType="1"/>
              </p:cNvSpPr>
              <p:nvPr/>
            </p:nvSpPr>
            <p:spPr bwMode="auto">
              <a:xfrm flipV="1">
                <a:off x="2560" y="1295"/>
                <a:ext cx="1" cy="1623"/>
              </a:xfrm>
              <a:prstGeom prst="line">
                <a:avLst/>
              </a:prstGeom>
              <a:noFill/>
              <a:ln w="9360">
                <a:solidFill>
                  <a:srgbClr val="000000"/>
                </a:solidFill>
                <a:miter lim="800000"/>
                <a:headEnd/>
                <a:tailEnd type="triangle" w="med" len="med"/>
              </a:ln>
              <a:effectLst/>
            </p:spPr>
            <p:txBody>
              <a:bodyPr/>
              <a:lstStyle/>
              <a:p>
                <a:endParaRPr lang="en-US" sz="1600" dirty="0"/>
              </a:p>
            </p:txBody>
          </p:sp>
          <p:sp>
            <p:nvSpPr>
              <p:cNvPr id="145" name="Freeform 9"/>
              <p:cNvSpPr>
                <a:spLocks noChangeArrowheads="1"/>
              </p:cNvSpPr>
              <p:nvPr/>
            </p:nvSpPr>
            <p:spPr bwMode="auto">
              <a:xfrm>
                <a:off x="2736" y="3744"/>
                <a:ext cx="1" cy="1"/>
              </a:xfrm>
              <a:custGeom>
                <a:avLst/>
                <a:gdLst/>
                <a:ahLst/>
                <a:cxnLst>
                  <a:cxn ang="0">
                    <a:pos x="0" y="0"/>
                  </a:cxn>
                  <a:cxn ang="0">
                    <a:pos x="0" y="0"/>
                  </a:cxn>
                </a:cxnLst>
                <a:rect l="0" t="0" r="r" b="b"/>
                <a:pathLst>
                  <a:path w="1" h="1">
                    <a:moveTo>
                      <a:pt x="0" y="0"/>
                    </a:moveTo>
                    <a:lnTo>
                      <a:pt x="0" y="0"/>
                    </a:lnTo>
                  </a:path>
                </a:pathLst>
              </a:custGeom>
              <a:noFill/>
              <a:ln w="9360">
                <a:solidFill>
                  <a:srgbClr val="000000"/>
                </a:solidFill>
                <a:prstDash val="dash"/>
                <a:miter lim="800000"/>
                <a:headEnd/>
                <a:tailEnd/>
              </a:ln>
              <a:effectLst/>
            </p:spPr>
            <p:txBody>
              <a:bodyPr/>
              <a:lstStyle/>
              <a:p>
                <a:endParaRPr lang="en-US" sz="1600" dirty="0"/>
              </a:p>
            </p:txBody>
          </p:sp>
          <p:sp>
            <p:nvSpPr>
              <p:cNvPr id="146" name="Line 10"/>
              <p:cNvSpPr>
                <a:spLocks noChangeShapeType="1"/>
              </p:cNvSpPr>
              <p:nvPr/>
            </p:nvSpPr>
            <p:spPr bwMode="auto">
              <a:xfrm flipH="1" flipV="1">
                <a:off x="1226" y="2109"/>
                <a:ext cx="1335" cy="779"/>
              </a:xfrm>
              <a:prstGeom prst="line">
                <a:avLst/>
              </a:prstGeom>
              <a:noFill/>
              <a:ln w="57240">
                <a:solidFill>
                  <a:srgbClr val="330066"/>
                </a:solidFill>
                <a:miter lim="800000"/>
                <a:headEnd/>
                <a:tailEnd type="triangle" w="med" len="med"/>
              </a:ln>
              <a:effectLst/>
            </p:spPr>
            <p:txBody>
              <a:bodyPr/>
              <a:lstStyle/>
              <a:p>
                <a:endParaRPr lang="en-US" sz="1600" dirty="0"/>
              </a:p>
            </p:txBody>
          </p:sp>
          <p:sp>
            <p:nvSpPr>
              <p:cNvPr id="147" name="Line 11"/>
              <p:cNvSpPr>
                <a:spLocks noChangeShapeType="1"/>
              </p:cNvSpPr>
              <p:nvPr/>
            </p:nvSpPr>
            <p:spPr bwMode="auto">
              <a:xfrm flipH="1">
                <a:off x="2160" y="2906"/>
                <a:ext cx="389" cy="885"/>
              </a:xfrm>
              <a:prstGeom prst="line">
                <a:avLst/>
              </a:prstGeom>
              <a:noFill/>
              <a:ln w="57240">
                <a:solidFill>
                  <a:srgbClr val="F83F24"/>
                </a:solidFill>
                <a:miter lim="800000"/>
                <a:headEnd/>
                <a:tailEnd type="triangle" w="med" len="med"/>
              </a:ln>
              <a:effectLst/>
            </p:spPr>
            <p:txBody>
              <a:bodyPr/>
              <a:lstStyle/>
              <a:p>
                <a:endParaRPr lang="en-US" sz="1600" dirty="0"/>
              </a:p>
            </p:txBody>
          </p:sp>
        </p:grpSp>
      </p:grpSp>
      <p:grpSp>
        <p:nvGrpSpPr>
          <p:cNvPr id="164" name="Gruppieren 163"/>
          <p:cNvGrpSpPr/>
          <p:nvPr/>
        </p:nvGrpSpPr>
        <p:grpSpPr>
          <a:xfrm>
            <a:off x="2895600" y="4597400"/>
            <a:ext cx="1905000" cy="1270000"/>
            <a:chOff x="2895600" y="4597400"/>
            <a:chExt cx="1905000" cy="1270000"/>
          </a:xfrm>
        </p:grpSpPr>
        <p:sp>
          <p:nvSpPr>
            <p:cNvPr id="155" name="Rechteck 154"/>
            <p:cNvSpPr/>
            <p:nvPr/>
          </p:nvSpPr>
          <p:spPr>
            <a:xfrm>
              <a:off x="2895600" y="4648200"/>
              <a:ext cx="1905000" cy="12192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0" name="Gruppierung 88"/>
            <p:cNvGrpSpPr/>
            <p:nvPr/>
          </p:nvGrpSpPr>
          <p:grpSpPr>
            <a:xfrm rot="7265374">
              <a:off x="2851373" y="4841872"/>
              <a:ext cx="1088657" cy="599714"/>
              <a:chOff x="3276600" y="2514600"/>
              <a:chExt cx="1676400" cy="914400"/>
            </a:xfrm>
          </p:grpSpPr>
          <p:sp>
            <p:nvSpPr>
              <p:cNvPr id="83" name="Oval 54"/>
              <p:cNvSpPr/>
              <p:nvPr/>
            </p:nvSpPr>
            <p:spPr>
              <a:xfrm>
                <a:off x="3276600" y="2514600"/>
                <a:ext cx="228600" cy="22860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Oval 56"/>
              <p:cNvSpPr/>
              <p:nvPr/>
            </p:nvSpPr>
            <p:spPr>
              <a:xfrm>
                <a:off x="4038600" y="2590800"/>
                <a:ext cx="228600" cy="22860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Oval 57"/>
              <p:cNvSpPr/>
              <p:nvPr/>
            </p:nvSpPr>
            <p:spPr>
              <a:xfrm>
                <a:off x="3581400" y="3200400"/>
                <a:ext cx="228600" cy="22860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Oval 58"/>
              <p:cNvSpPr/>
              <p:nvPr/>
            </p:nvSpPr>
            <p:spPr>
              <a:xfrm>
                <a:off x="4343400" y="3200400"/>
                <a:ext cx="228600" cy="22860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Oval 59"/>
              <p:cNvSpPr/>
              <p:nvPr/>
            </p:nvSpPr>
            <p:spPr>
              <a:xfrm>
                <a:off x="4724400" y="2667000"/>
                <a:ext cx="228600" cy="22860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8" name="Gerade Verbindung 87"/>
              <p:cNvCxnSpPr>
                <a:stCxn id="83" idx="6"/>
                <a:endCxn id="84" idx="2"/>
              </p:cNvCxnSpPr>
              <p:nvPr/>
            </p:nvCxnSpPr>
            <p:spPr>
              <a:xfrm>
                <a:off x="3505200" y="2628900"/>
                <a:ext cx="533400" cy="76200"/>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9" name="Gerade Verbindung 88"/>
              <p:cNvCxnSpPr>
                <a:stCxn id="86" idx="1"/>
                <a:endCxn id="84" idx="4"/>
              </p:cNvCxnSpPr>
              <p:nvPr/>
            </p:nvCxnSpPr>
            <p:spPr>
              <a:xfrm rot="16200000" flipV="1">
                <a:off x="4057650" y="2914650"/>
                <a:ext cx="414478" cy="223978"/>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0" name="Gerade Verbindung 89"/>
              <p:cNvCxnSpPr>
                <a:stCxn id="87" idx="3"/>
                <a:endCxn id="86" idx="7"/>
              </p:cNvCxnSpPr>
              <p:nvPr/>
            </p:nvCxnSpPr>
            <p:spPr>
              <a:xfrm rot="5400000">
                <a:off x="4462322" y="2938322"/>
                <a:ext cx="371756" cy="219356"/>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1" name="Gerade Verbindung 90"/>
              <p:cNvCxnSpPr>
                <a:stCxn id="85" idx="7"/>
                <a:endCxn id="86" idx="2"/>
              </p:cNvCxnSpPr>
              <p:nvPr/>
            </p:nvCxnSpPr>
            <p:spPr>
              <a:xfrm rot="16200000" flipH="1">
                <a:off x="4019550" y="2990850"/>
                <a:ext cx="80822" cy="566878"/>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2" name="Gerade Verbindung 91"/>
              <p:cNvCxnSpPr>
                <a:stCxn id="85" idx="7"/>
                <a:endCxn id="84" idx="4"/>
              </p:cNvCxnSpPr>
              <p:nvPr/>
            </p:nvCxnSpPr>
            <p:spPr>
              <a:xfrm rot="5400000" flipH="1" flipV="1">
                <a:off x="3757472" y="2838450"/>
                <a:ext cx="414478" cy="376378"/>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grpSp>
      </p:grpSp>
      <p:grpSp>
        <p:nvGrpSpPr>
          <p:cNvPr id="125" name="Gruppierung 88"/>
          <p:cNvGrpSpPr/>
          <p:nvPr/>
        </p:nvGrpSpPr>
        <p:grpSpPr>
          <a:xfrm rot="19704887">
            <a:off x="3692725" y="5053767"/>
            <a:ext cx="1136336" cy="599714"/>
            <a:chOff x="3276600" y="2514600"/>
            <a:chExt cx="1721116" cy="914400"/>
          </a:xfrm>
        </p:grpSpPr>
        <p:sp>
          <p:nvSpPr>
            <p:cNvPr id="126" name="Oval 54"/>
            <p:cNvSpPr/>
            <p:nvPr/>
          </p:nvSpPr>
          <p:spPr>
            <a:xfrm>
              <a:off x="3276600" y="2514600"/>
              <a:ext cx="228600" cy="228600"/>
            </a:xfrm>
            <a:prstGeom prst="ellipse">
              <a:avLst/>
            </a:prstGeom>
            <a:solidFill>
              <a:schemeClr val="accent2">
                <a:lumMod val="75000"/>
              </a:scheme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7" name="Oval 56"/>
            <p:cNvSpPr/>
            <p:nvPr/>
          </p:nvSpPr>
          <p:spPr>
            <a:xfrm>
              <a:off x="4038600" y="2590800"/>
              <a:ext cx="228600" cy="228600"/>
            </a:xfrm>
            <a:prstGeom prst="ellipse">
              <a:avLst/>
            </a:prstGeom>
            <a:solidFill>
              <a:schemeClr val="accent2">
                <a:lumMod val="75000"/>
              </a:scheme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8" name="Oval 57"/>
            <p:cNvSpPr/>
            <p:nvPr/>
          </p:nvSpPr>
          <p:spPr>
            <a:xfrm>
              <a:off x="3581400" y="3200400"/>
              <a:ext cx="228600" cy="228600"/>
            </a:xfrm>
            <a:prstGeom prst="ellipse">
              <a:avLst/>
            </a:prstGeom>
            <a:solidFill>
              <a:schemeClr val="accent2">
                <a:lumMod val="75000"/>
              </a:scheme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Oval 58"/>
            <p:cNvSpPr/>
            <p:nvPr/>
          </p:nvSpPr>
          <p:spPr>
            <a:xfrm>
              <a:off x="4343400" y="3200400"/>
              <a:ext cx="228600" cy="228600"/>
            </a:xfrm>
            <a:prstGeom prst="ellipse">
              <a:avLst/>
            </a:prstGeom>
            <a:solidFill>
              <a:schemeClr val="accent2">
                <a:lumMod val="75000"/>
              </a:scheme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0" name="Oval 59"/>
            <p:cNvSpPr/>
            <p:nvPr/>
          </p:nvSpPr>
          <p:spPr>
            <a:xfrm>
              <a:off x="4769116" y="2593788"/>
              <a:ext cx="228600" cy="228601"/>
            </a:xfrm>
            <a:prstGeom prst="ellipse">
              <a:avLst/>
            </a:prstGeom>
            <a:solidFill>
              <a:schemeClr val="accent2">
                <a:lumMod val="75000"/>
              </a:scheme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1" name="Gerade Verbindung 130"/>
            <p:cNvCxnSpPr>
              <a:stCxn id="126" idx="6"/>
              <a:endCxn id="127" idx="2"/>
            </p:cNvCxnSpPr>
            <p:nvPr/>
          </p:nvCxnSpPr>
          <p:spPr>
            <a:xfrm>
              <a:off x="3505200" y="2628900"/>
              <a:ext cx="533400" cy="76200"/>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2" name="Gerade Verbindung 131"/>
            <p:cNvCxnSpPr>
              <a:stCxn id="129" idx="1"/>
              <a:endCxn id="127" idx="4"/>
            </p:cNvCxnSpPr>
            <p:nvPr/>
          </p:nvCxnSpPr>
          <p:spPr>
            <a:xfrm rot="16200000" flipV="1">
              <a:off x="4057650" y="2914650"/>
              <a:ext cx="414478" cy="223978"/>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3" name="Gerade Verbindung 132"/>
            <p:cNvCxnSpPr>
              <a:stCxn id="130" idx="3"/>
              <a:endCxn id="129" idx="7"/>
            </p:cNvCxnSpPr>
            <p:nvPr/>
          </p:nvCxnSpPr>
          <p:spPr>
            <a:xfrm rot="18095113" flipH="1">
              <a:off x="4411415" y="3008112"/>
              <a:ext cx="518285" cy="6563"/>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4" name="Gerade Verbindung 133"/>
            <p:cNvCxnSpPr>
              <a:stCxn id="128" idx="7"/>
              <a:endCxn id="129" idx="2"/>
            </p:cNvCxnSpPr>
            <p:nvPr/>
          </p:nvCxnSpPr>
          <p:spPr>
            <a:xfrm rot="16200000" flipH="1">
              <a:off x="4019550" y="2990850"/>
              <a:ext cx="80822" cy="566878"/>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5" name="Gerade Verbindung 134"/>
            <p:cNvCxnSpPr>
              <a:stCxn id="128" idx="7"/>
              <a:endCxn id="127" idx="4"/>
            </p:cNvCxnSpPr>
            <p:nvPr/>
          </p:nvCxnSpPr>
          <p:spPr>
            <a:xfrm rot="5400000" flipH="1" flipV="1">
              <a:off x="3757472" y="2838450"/>
              <a:ext cx="414478" cy="376378"/>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179" name="Rechteck 178"/>
          <p:cNvSpPr/>
          <p:nvPr/>
        </p:nvSpPr>
        <p:spPr>
          <a:xfrm>
            <a:off x="2514600" y="2362200"/>
            <a:ext cx="1143000" cy="8382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Freeform 9"/>
          <p:cNvSpPr>
            <a:spLocks noChangeArrowheads="1"/>
          </p:cNvSpPr>
          <p:nvPr/>
        </p:nvSpPr>
        <p:spPr bwMode="auto">
          <a:xfrm>
            <a:off x="2978183" y="3256632"/>
            <a:ext cx="408" cy="408"/>
          </a:xfrm>
          <a:custGeom>
            <a:avLst/>
            <a:gdLst/>
            <a:ahLst/>
            <a:cxnLst>
              <a:cxn ang="0">
                <a:pos x="0" y="0"/>
              </a:cxn>
              <a:cxn ang="0">
                <a:pos x="0" y="0"/>
              </a:cxn>
            </a:cxnLst>
            <a:rect l="0" t="0" r="r" b="b"/>
            <a:pathLst>
              <a:path w="1" h="1">
                <a:moveTo>
                  <a:pt x="0" y="0"/>
                </a:moveTo>
                <a:lnTo>
                  <a:pt x="0" y="0"/>
                </a:lnTo>
              </a:path>
            </a:pathLst>
          </a:custGeom>
          <a:noFill/>
          <a:ln w="9360">
            <a:solidFill>
              <a:srgbClr val="000000"/>
            </a:solidFill>
            <a:prstDash val="dash"/>
            <a:miter lim="800000"/>
            <a:headEnd/>
            <a:tailEnd/>
          </a:ln>
          <a:effectLst/>
        </p:spPr>
        <p:txBody>
          <a:bodyPr/>
          <a:lstStyle/>
          <a:p>
            <a:endParaRPr lang="en-US" sz="1600" dirty="0"/>
          </a:p>
        </p:txBody>
      </p:sp>
      <p:grpSp>
        <p:nvGrpSpPr>
          <p:cNvPr id="39" name="Gruppieren 38"/>
          <p:cNvGrpSpPr/>
          <p:nvPr/>
        </p:nvGrpSpPr>
        <p:grpSpPr>
          <a:xfrm>
            <a:off x="2584300" y="2538720"/>
            <a:ext cx="920900" cy="509280"/>
            <a:chOff x="2431900" y="2514600"/>
            <a:chExt cx="920900" cy="509280"/>
          </a:xfrm>
        </p:grpSpPr>
        <p:sp>
          <p:nvSpPr>
            <p:cNvPr id="10" name="Rechteck 9"/>
            <p:cNvSpPr/>
            <p:nvPr/>
          </p:nvSpPr>
          <p:spPr>
            <a:xfrm>
              <a:off x="2431900" y="2514600"/>
              <a:ext cx="363379"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hteck 10"/>
            <p:cNvSpPr/>
            <p:nvPr/>
          </p:nvSpPr>
          <p:spPr>
            <a:xfrm>
              <a:off x="3041500" y="2514600"/>
              <a:ext cx="311300"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hteck 13"/>
            <p:cNvSpPr/>
            <p:nvPr/>
          </p:nvSpPr>
          <p:spPr>
            <a:xfrm>
              <a:off x="2431900" y="2971800"/>
              <a:ext cx="526562"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hteck 14"/>
            <p:cNvSpPr/>
            <p:nvPr/>
          </p:nvSpPr>
          <p:spPr>
            <a:xfrm>
              <a:off x="2431900" y="2819400"/>
              <a:ext cx="311300"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hteck 17"/>
            <p:cNvSpPr/>
            <p:nvPr/>
          </p:nvSpPr>
          <p:spPr>
            <a:xfrm>
              <a:off x="3041500" y="2819400"/>
              <a:ext cx="311300"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hteck 19"/>
            <p:cNvSpPr/>
            <p:nvPr/>
          </p:nvSpPr>
          <p:spPr>
            <a:xfrm>
              <a:off x="2431900" y="2667000"/>
              <a:ext cx="422992"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hteck 21"/>
            <p:cNvSpPr/>
            <p:nvPr/>
          </p:nvSpPr>
          <p:spPr>
            <a:xfrm>
              <a:off x="3041500" y="2971800"/>
              <a:ext cx="155650"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hteck 22"/>
            <p:cNvSpPr/>
            <p:nvPr/>
          </p:nvSpPr>
          <p:spPr>
            <a:xfrm>
              <a:off x="3041500" y="2667000"/>
              <a:ext cx="234064"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09911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Non-compositional Measures</a:t>
            </a:r>
          </a:p>
        </p:txBody>
      </p:sp>
      <p:sp>
        <p:nvSpPr>
          <p:cNvPr id="46" name="Inhaltsplatzhalter 45"/>
          <p:cNvSpPr>
            <a:spLocks noGrp="1"/>
          </p:cNvSpPr>
          <p:nvPr>
            <p:ph idx="1"/>
          </p:nvPr>
        </p:nvSpPr>
        <p:spPr>
          <a:xfrm>
            <a:off x="239712" y="4039787"/>
            <a:ext cx="8664575" cy="2209800"/>
          </a:xfrm>
        </p:spPr>
        <p:txBody>
          <a:bodyPr/>
          <a:lstStyle/>
          <a:p>
            <a:pPr marL="0" indent="0">
              <a:buNone/>
            </a:pPr>
            <a:r>
              <a:rPr lang="en-US" i="1" dirty="0"/>
              <a:t>Step 1:</a:t>
            </a:r>
            <a:r>
              <a:rPr lang="en-US" b="1" dirty="0"/>
              <a:t> </a:t>
            </a:r>
            <a:r>
              <a:rPr lang="en-US" dirty="0"/>
              <a:t>Abstract whole texts to a global representation</a:t>
            </a:r>
          </a:p>
          <a:p>
            <a:pPr marL="0" indent="0">
              <a:buNone/>
            </a:pPr>
            <a:r>
              <a:rPr lang="en-US" i="1" dirty="0"/>
              <a:t>Step 2:</a:t>
            </a:r>
            <a:r>
              <a:rPr lang="en-US" dirty="0"/>
              <a:t> Compute text similarity on these representations</a:t>
            </a:r>
          </a:p>
          <a:p>
            <a:endParaRPr lang="en-US" dirty="0"/>
          </a:p>
        </p:txBody>
      </p:sp>
      <p:grpSp>
        <p:nvGrpSpPr>
          <p:cNvPr id="4" name="Gruppieren 93"/>
          <p:cNvGrpSpPr/>
          <p:nvPr/>
        </p:nvGrpSpPr>
        <p:grpSpPr>
          <a:xfrm>
            <a:off x="3375515" y="1684450"/>
            <a:ext cx="2572399" cy="942006"/>
            <a:chOff x="6155331" y="2474913"/>
            <a:chExt cx="3528570" cy="1292155"/>
          </a:xfrm>
        </p:grpSpPr>
        <p:grpSp>
          <p:nvGrpSpPr>
            <p:cNvPr id="5" name="Gruppieren 89"/>
            <p:cNvGrpSpPr/>
            <p:nvPr/>
          </p:nvGrpSpPr>
          <p:grpSpPr>
            <a:xfrm>
              <a:off x="6155331" y="2481184"/>
              <a:ext cx="1285884" cy="1285884"/>
              <a:chOff x="2562600" y="1597005"/>
              <a:chExt cx="1285884" cy="1285884"/>
            </a:xfrm>
          </p:grpSpPr>
          <p:sp>
            <p:nvSpPr>
              <p:cNvPr id="23" name="Gefaltete Ecke 22"/>
              <p:cNvSpPr/>
              <p:nvPr/>
            </p:nvSpPr>
            <p:spPr>
              <a:xfrm>
                <a:off x="2562600" y="1597005"/>
                <a:ext cx="1285884" cy="1285884"/>
              </a:xfrm>
              <a:prstGeom prst="foldedCorner">
                <a:avLst/>
              </a:prstGeom>
              <a:solidFill>
                <a:srgbClr val="FFFFCC"/>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hteck 23"/>
              <p:cNvSpPr/>
              <p:nvPr/>
            </p:nvSpPr>
            <p:spPr>
              <a:xfrm>
                <a:off x="2670550" y="1719230"/>
                <a:ext cx="49844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hteck 24"/>
              <p:cNvSpPr/>
              <p:nvPr/>
            </p:nvSpPr>
            <p:spPr>
              <a:xfrm>
                <a:off x="3249961" y="171923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hteck 25"/>
              <p:cNvSpPr/>
              <p:nvPr/>
            </p:nvSpPr>
            <p:spPr>
              <a:xfrm>
                <a:off x="2670550" y="1838293"/>
                <a:ext cx="100642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hteck 26"/>
              <p:cNvSpPr/>
              <p:nvPr/>
            </p:nvSpPr>
            <p:spPr>
              <a:xfrm>
                <a:off x="2670550" y="1957356"/>
                <a:ext cx="21269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hteck 27"/>
              <p:cNvSpPr/>
              <p:nvPr/>
            </p:nvSpPr>
            <p:spPr>
              <a:xfrm>
                <a:off x="2954685" y="1957356"/>
                <a:ext cx="72228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hteck 28"/>
              <p:cNvSpPr/>
              <p:nvPr/>
            </p:nvSpPr>
            <p:spPr>
              <a:xfrm>
                <a:off x="2669741" y="207642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hteck 29"/>
              <p:cNvSpPr/>
              <p:nvPr/>
            </p:nvSpPr>
            <p:spPr>
              <a:xfrm>
                <a:off x="2670550" y="2290734"/>
                <a:ext cx="4571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hteck 30"/>
              <p:cNvSpPr/>
              <p:nvPr/>
            </p:nvSpPr>
            <p:spPr>
              <a:xfrm>
                <a:off x="2772087" y="2290734"/>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hteck 31"/>
              <p:cNvSpPr/>
              <p:nvPr/>
            </p:nvSpPr>
            <p:spPr>
              <a:xfrm>
                <a:off x="3043739" y="2290734"/>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hteck 32"/>
              <p:cNvSpPr/>
              <p:nvPr/>
            </p:nvSpPr>
            <p:spPr>
              <a:xfrm>
                <a:off x="3526190" y="2290734"/>
                <a:ext cx="154508"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hteck 33"/>
              <p:cNvSpPr/>
              <p:nvPr/>
            </p:nvSpPr>
            <p:spPr>
              <a:xfrm>
                <a:off x="2669741" y="2409746"/>
                <a:ext cx="580220"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hteck 34"/>
              <p:cNvSpPr/>
              <p:nvPr/>
            </p:nvSpPr>
            <p:spPr>
              <a:xfrm>
                <a:off x="2669741" y="2576486"/>
                <a:ext cx="101095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hteck 35"/>
              <p:cNvSpPr/>
              <p:nvPr/>
            </p:nvSpPr>
            <p:spPr>
              <a:xfrm>
                <a:off x="2669742" y="2692932"/>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hteck 36"/>
              <p:cNvSpPr/>
              <p:nvPr/>
            </p:nvSpPr>
            <p:spPr>
              <a:xfrm>
                <a:off x="2928895" y="2692932"/>
                <a:ext cx="32106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uppieren 87"/>
            <p:cNvGrpSpPr/>
            <p:nvPr/>
          </p:nvGrpSpPr>
          <p:grpSpPr>
            <a:xfrm>
              <a:off x="8398017" y="2474913"/>
              <a:ext cx="1285884" cy="1285884"/>
              <a:chOff x="4775379" y="1597005"/>
              <a:chExt cx="1285884" cy="1285884"/>
            </a:xfrm>
          </p:grpSpPr>
          <p:sp>
            <p:nvSpPr>
              <p:cNvPr id="8" name="Gefaltete Ecke 7"/>
              <p:cNvSpPr/>
              <p:nvPr/>
            </p:nvSpPr>
            <p:spPr>
              <a:xfrm>
                <a:off x="4775379" y="1597005"/>
                <a:ext cx="1285884" cy="1285884"/>
              </a:xfrm>
              <a:prstGeom prst="foldedCorner">
                <a:avLst/>
              </a:prstGeom>
              <a:solidFill>
                <a:srgbClr val="FFFFCC"/>
              </a:solidFill>
              <a:ln w="9525">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hteck 8"/>
              <p:cNvSpPr/>
              <p:nvPr/>
            </p:nvSpPr>
            <p:spPr>
              <a:xfrm>
                <a:off x="4883329" y="1719230"/>
                <a:ext cx="49844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hteck 9"/>
              <p:cNvSpPr/>
              <p:nvPr/>
            </p:nvSpPr>
            <p:spPr>
              <a:xfrm>
                <a:off x="5462740" y="171923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hteck 10"/>
              <p:cNvSpPr/>
              <p:nvPr/>
            </p:nvSpPr>
            <p:spPr>
              <a:xfrm>
                <a:off x="4883329" y="1838293"/>
                <a:ext cx="100642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hteck 11"/>
              <p:cNvSpPr/>
              <p:nvPr/>
            </p:nvSpPr>
            <p:spPr>
              <a:xfrm>
                <a:off x="4883329" y="1957356"/>
                <a:ext cx="21269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hteck 12"/>
              <p:cNvSpPr/>
              <p:nvPr/>
            </p:nvSpPr>
            <p:spPr>
              <a:xfrm>
                <a:off x="5167464" y="1957356"/>
                <a:ext cx="72228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hteck 13"/>
              <p:cNvSpPr/>
              <p:nvPr/>
            </p:nvSpPr>
            <p:spPr>
              <a:xfrm>
                <a:off x="4882520" y="207642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hteck 14"/>
              <p:cNvSpPr/>
              <p:nvPr/>
            </p:nvSpPr>
            <p:spPr>
              <a:xfrm>
                <a:off x="4883329" y="2290734"/>
                <a:ext cx="4571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hteck 15"/>
              <p:cNvSpPr/>
              <p:nvPr/>
            </p:nvSpPr>
            <p:spPr>
              <a:xfrm>
                <a:off x="4984866" y="2290734"/>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hteck 16"/>
              <p:cNvSpPr/>
              <p:nvPr/>
            </p:nvSpPr>
            <p:spPr>
              <a:xfrm>
                <a:off x="5256518" y="2290734"/>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hteck 17"/>
              <p:cNvSpPr/>
              <p:nvPr/>
            </p:nvSpPr>
            <p:spPr>
              <a:xfrm>
                <a:off x="5738969" y="2290734"/>
                <a:ext cx="154508"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hteck 18"/>
              <p:cNvSpPr/>
              <p:nvPr/>
            </p:nvSpPr>
            <p:spPr>
              <a:xfrm>
                <a:off x="4882520" y="2409746"/>
                <a:ext cx="580220"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hteck 19"/>
              <p:cNvSpPr/>
              <p:nvPr/>
            </p:nvSpPr>
            <p:spPr>
              <a:xfrm>
                <a:off x="4882520" y="2576486"/>
                <a:ext cx="101095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hteck 20"/>
              <p:cNvSpPr/>
              <p:nvPr/>
            </p:nvSpPr>
            <p:spPr>
              <a:xfrm>
                <a:off x="4882521" y="2692932"/>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hteck 21"/>
              <p:cNvSpPr/>
              <p:nvPr/>
            </p:nvSpPr>
            <p:spPr>
              <a:xfrm>
                <a:off x="5141674" y="2692932"/>
                <a:ext cx="32106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7" name="Gruppieren 76"/>
          <p:cNvGrpSpPr/>
          <p:nvPr/>
        </p:nvGrpSpPr>
        <p:grpSpPr>
          <a:xfrm>
            <a:off x="2743200" y="2667000"/>
            <a:ext cx="3733800" cy="1126067"/>
            <a:chOff x="2209800" y="2626456"/>
            <a:chExt cx="4800600" cy="1716944"/>
          </a:xfrm>
        </p:grpSpPr>
        <p:cxnSp>
          <p:nvCxnSpPr>
            <p:cNvPr id="44" name="Gerade Verbindung mit Pfeil 43"/>
            <p:cNvCxnSpPr/>
            <p:nvPr/>
          </p:nvCxnSpPr>
          <p:spPr>
            <a:xfrm rot="5400000">
              <a:off x="3213573" y="2896313"/>
              <a:ext cx="726345" cy="186633"/>
            </a:xfrm>
            <a:prstGeom prst="straightConnector1">
              <a:avLst/>
            </a:prstGeom>
            <a:ln w="38100">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nvGrpSpPr>
            <p:cNvPr id="45" name="Gruppierung 88"/>
            <p:cNvGrpSpPr/>
            <p:nvPr/>
          </p:nvGrpSpPr>
          <p:grpSpPr>
            <a:xfrm>
              <a:off x="2209800" y="3429000"/>
              <a:ext cx="1676400" cy="914400"/>
              <a:chOff x="3276600" y="2514600"/>
              <a:chExt cx="1676400" cy="914400"/>
            </a:xfrm>
          </p:grpSpPr>
          <p:sp>
            <p:nvSpPr>
              <p:cNvPr id="48" name="Oval 54"/>
              <p:cNvSpPr/>
              <p:nvPr/>
            </p:nvSpPr>
            <p:spPr>
              <a:xfrm>
                <a:off x="3276600" y="2514600"/>
                <a:ext cx="228600" cy="22860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56"/>
              <p:cNvSpPr/>
              <p:nvPr/>
            </p:nvSpPr>
            <p:spPr>
              <a:xfrm>
                <a:off x="4038600" y="2590800"/>
                <a:ext cx="228600" cy="22860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57"/>
              <p:cNvSpPr/>
              <p:nvPr/>
            </p:nvSpPr>
            <p:spPr>
              <a:xfrm>
                <a:off x="3581400" y="3200400"/>
                <a:ext cx="228600" cy="22860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8"/>
              <p:cNvSpPr/>
              <p:nvPr/>
            </p:nvSpPr>
            <p:spPr>
              <a:xfrm>
                <a:off x="4343400" y="3200400"/>
                <a:ext cx="228600" cy="22860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Oval 59"/>
              <p:cNvSpPr/>
              <p:nvPr/>
            </p:nvSpPr>
            <p:spPr>
              <a:xfrm>
                <a:off x="4724400" y="2667000"/>
                <a:ext cx="228600" cy="22860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Gerade Verbindung 52"/>
              <p:cNvCxnSpPr>
                <a:stCxn id="48" idx="6"/>
                <a:endCxn id="49" idx="2"/>
              </p:cNvCxnSpPr>
              <p:nvPr/>
            </p:nvCxnSpPr>
            <p:spPr>
              <a:xfrm>
                <a:off x="3505200" y="2628900"/>
                <a:ext cx="533400" cy="76200"/>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4" name="Gerade Verbindung 53"/>
              <p:cNvCxnSpPr>
                <a:stCxn id="51" idx="1"/>
                <a:endCxn id="49" idx="4"/>
              </p:cNvCxnSpPr>
              <p:nvPr/>
            </p:nvCxnSpPr>
            <p:spPr>
              <a:xfrm rot="16200000" flipV="1">
                <a:off x="4057650" y="2914650"/>
                <a:ext cx="414478" cy="223978"/>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Gerade Verbindung 54"/>
              <p:cNvCxnSpPr>
                <a:stCxn id="52" idx="3"/>
                <a:endCxn id="51" idx="7"/>
              </p:cNvCxnSpPr>
              <p:nvPr/>
            </p:nvCxnSpPr>
            <p:spPr>
              <a:xfrm rot="5400000">
                <a:off x="4462322" y="2938322"/>
                <a:ext cx="371756" cy="219356"/>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6" name="Gerade Verbindung 55"/>
              <p:cNvCxnSpPr>
                <a:stCxn id="50" idx="7"/>
                <a:endCxn id="51" idx="2"/>
              </p:cNvCxnSpPr>
              <p:nvPr/>
            </p:nvCxnSpPr>
            <p:spPr>
              <a:xfrm rot="16200000" flipH="1">
                <a:off x="4019550" y="2990850"/>
                <a:ext cx="80822" cy="566878"/>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7" name="Gerade Verbindung 56"/>
              <p:cNvCxnSpPr>
                <a:stCxn id="50" idx="7"/>
                <a:endCxn id="49" idx="4"/>
              </p:cNvCxnSpPr>
              <p:nvPr/>
            </p:nvCxnSpPr>
            <p:spPr>
              <a:xfrm rot="5400000" flipH="1" flipV="1">
                <a:off x="3757472" y="2838450"/>
                <a:ext cx="414478" cy="376378"/>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grpSp>
        <p:cxnSp>
          <p:nvCxnSpPr>
            <p:cNvPr id="58" name="Gerade Verbindung mit Pfeil 57"/>
            <p:cNvCxnSpPr/>
            <p:nvPr/>
          </p:nvCxnSpPr>
          <p:spPr>
            <a:xfrm rot="16200000" flipH="1">
              <a:off x="5640299" y="2820899"/>
              <a:ext cx="726343" cy="337458"/>
            </a:xfrm>
            <a:prstGeom prst="straightConnector1">
              <a:avLst/>
            </a:prstGeom>
            <a:ln w="38100">
              <a:solidFill>
                <a:srgbClr val="009242"/>
              </a:solidFill>
              <a:tailEnd type="arrow"/>
            </a:ln>
          </p:spPr>
          <p:style>
            <a:lnRef idx="1">
              <a:schemeClr val="accent1"/>
            </a:lnRef>
            <a:fillRef idx="0">
              <a:schemeClr val="accent1"/>
            </a:fillRef>
            <a:effectRef idx="0">
              <a:schemeClr val="accent1"/>
            </a:effectRef>
            <a:fontRef idx="minor">
              <a:schemeClr val="tx1"/>
            </a:fontRef>
          </p:style>
        </p:cxnSp>
        <p:grpSp>
          <p:nvGrpSpPr>
            <p:cNvPr id="59" name="Gruppierung 88"/>
            <p:cNvGrpSpPr/>
            <p:nvPr/>
          </p:nvGrpSpPr>
          <p:grpSpPr>
            <a:xfrm>
              <a:off x="5334000" y="3429000"/>
              <a:ext cx="1676400" cy="914400"/>
              <a:chOff x="3276600" y="2514600"/>
              <a:chExt cx="1676400" cy="914400"/>
            </a:xfrm>
          </p:grpSpPr>
          <p:sp>
            <p:nvSpPr>
              <p:cNvPr id="60" name="Oval 54"/>
              <p:cNvSpPr/>
              <p:nvPr/>
            </p:nvSpPr>
            <p:spPr>
              <a:xfrm>
                <a:off x="3276600" y="2514600"/>
                <a:ext cx="228600" cy="22860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Oval 56"/>
              <p:cNvSpPr/>
              <p:nvPr/>
            </p:nvSpPr>
            <p:spPr>
              <a:xfrm>
                <a:off x="4038600" y="2590800"/>
                <a:ext cx="228600" cy="22860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Oval 57"/>
              <p:cNvSpPr/>
              <p:nvPr/>
            </p:nvSpPr>
            <p:spPr>
              <a:xfrm>
                <a:off x="3581400" y="3200400"/>
                <a:ext cx="228600" cy="22860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Oval 58"/>
              <p:cNvSpPr/>
              <p:nvPr/>
            </p:nvSpPr>
            <p:spPr>
              <a:xfrm>
                <a:off x="4343400" y="3200400"/>
                <a:ext cx="228600" cy="22860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Oval 59"/>
              <p:cNvSpPr/>
              <p:nvPr/>
            </p:nvSpPr>
            <p:spPr>
              <a:xfrm>
                <a:off x="4724400" y="2667000"/>
                <a:ext cx="228600" cy="22860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5" name="Gerade Verbindung 64"/>
              <p:cNvCxnSpPr>
                <a:stCxn id="60" idx="6"/>
                <a:endCxn id="61" idx="2"/>
              </p:cNvCxnSpPr>
              <p:nvPr/>
            </p:nvCxnSpPr>
            <p:spPr>
              <a:xfrm>
                <a:off x="3505200" y="2628900"/>
                <a:ext cx="533400" cy="76200"/>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6" name="Gerade Verbindung 65"/>
              <p:cNvCxnSpPr>
                <a:stCxn id="63" idx="1"/>
                <a:endCxn id="61" idx="4"/>
              </p:cNvCxnSpPr>
              <p:nvPr/>
            </p:nvCxnSpPr>
            <p:spPr>
              <a:xfrm rot="16200000" flipV="1">
                <a:off x="4057650" y="2914650"/>
                <a:ext cx="414478" cy="223978"/>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7" name="Gerade Verbindung 66"/>
              <p:cNvCxnSpPr>
                <a:stCxn id="64" idx="3"/>
                <a:endCxn id="63" idx="7"/>
              </p:cNvCxnSpPr>
              <p:nvPr/>
            </p:nvCxnSpPr>
            <p:spPr>
              <a:xfrm rot="5400000">
                <a:off x="4462322" y="2938322"/>
                <a:ext cx="371756" cy="219356"/>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8" name="Gerade Verbindung 67"/>
              <p:cNvCxnSpPr>
                <a:stCxn id="62" idx="7"/>
                <a:endCxn id="63" idx="2"/>
              </p:cNvCxnSpPr>
              <p:nvPr/>
            </p:nvCxnSpPr>
            <p:spPr>
              <a:xfrm rot="16200000" flipH="1">
                <a:off x="4019550" y="2990850"/>
                <a:ext cx="80822" cy="566878"/>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9" name="Gerade Verbindung 68"/>
              <p:cNvCxnSpPr>
                <a:stCxn id="62" idx="7"/>
                <a:endCxn id="61" idx="4"/>
              </p:cNvCxnSpPr>
              <p:nvPr/>
            </p:nvCxnSpPr>
            <p:spPr>
              <a:xfrm rot="5400000" flipH="1" flipV="1">
                <a:off x="3757472" y="2838450"/>
                <a:ext cx="414478" cy="376378"/>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grpSp>
      </p:grpSp>
      <p:grpSp>
        <p:nvGrpSpPr>
          <p:cNvPr id="78" name="Gruppieren 77"/>
          <p:cNvGrpSpPr/>
          <p:nvPr/>
        </p:nvGrpSpPr>
        <p:grpSpPr>
          <a:xfrm>
            <a:off x="4191000" y="2743201"/>
            <a:ext cx="948267" cy="769441"/>
            <a:chOff x="4038600" y="2928252"/>
            <a:chExt cx="1219200" cy="989281"/>
          </a:xfrm>
        </p:grpSpPr>
        <p:cxnSp>
          <p:nvCxnSpPr>
            <p:cNvPr id="73" name="Gerade Verbindung mit Pfeil 72"/>
            <p:cNvCxnSpPr/>
            <p:nvPr/>
          </p:nvCxnSpPr>
          <p:spPr>
            <a:xfrm rot="10800000">
              <a:off x="4038600" y="3886200"/>
              <a:ext cx="1219200" cy="1588"/>
            </a:xfrm>
            <a:prstGeom prst="straightConnector1">
              <a:avLst/>
            </a:prstGeom>
            <a:ln w="63500">
              <a:solidFill>
                <a:srgbClr val="B90F2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76" name="Textfeld 75"/>
            <p:cNvSpPr txBox="1"/>
            <p:nvPr/>
          </p:nvSpPr>
          <p:spPr>
            <a:xfrm>
              <a:off x="4293059" y="2928252"/>
              <a:ext cx="680544" cy="989281"/>
            </a:xfrm>
            <a:prstGeom prst="rect">
              <a:avLst/>
            </a:prstGeom>
            <a:noFill/>
          </p:spPr>
          <p:txBody>
            <a:bodyPr wrap="none" rtlCol="0">
              <a:spAutoFit/>
            </a:bodyPr>
            <a:lstStyle/>
            <a:p>
              <a:r>
                <a:rPr lang="en-US" sz="4400" b="1" dirty="0">
                  <a:solidFill>
                    <a:srgbClr val="B90F22"/>
                  </a:solidFill>
                </a:rPr>
                <a:t>?</a:t>
              </a:r>
            </a:p>
          </p:txBody>
        </p:sp>
      </p:grpSp>
    </p:spTree>
    <p:extLst>
      <p:ext uri="{BB962C8B-B14F-4D97-AF65-F5344CB8AC3E}">
        <p14:creationId xmlns:p14="http://schemas.microsoft.com/office/powerpoint/2010/main" val="263008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dirty="0"/>
              <a:t>Explicit Semantic Analysis for Texts (I)</a:t>
            </a:r>
          </a:p>
        </p:txBody>
      </p:sp>
      <p:graphicFrame>
        <p:nvGraphicFramePr>
          <p:cNvPr id="15" name="Tabelle 14"/>
          <p:cNvGraphicFramePr>
            <a:graphicFrameLocks noGrp="1"/>
          </p:cNvGraphicFramePr>
          <p:nvPr/>
        </p:nvGraphicFramePr>
        <p:xfrm>
          <a:off x="1524000" y="3271520"/>
          <a:ext cx="6095999" cy="2595880"/>
        </p:xfrm>
        <a:graphic>
          <a:graphicData uri="http://schemas.openxmlformats.org/drawingml/2006/table">
            <a:tbl>
              <a:tblPr firstRow="1" bandRow="1">
                <a:tableStyleId>{21E4AEA4-8DFA-4A89-87EB-49C32662AFE0}</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endParaRPr lang="de-DE" dirty="0"/>
                    </a:p>
                  </a:txBody>
                  <a:tcPr>
                    <a:solidFill>
                      <a:schemeClr val="bg1"/>
                    </a:solidFill>
                  </a:tcPr>
                </a:tc>
                <a:tc>
                  <a:txBody>
                    <a:bodyPr/>
                    <a:lstStyle/>
                    <a:p>
                      <a:pPr algn="ctr"/>
                      <a:r>
                        <a:rPr lang="de-DE" dirty="0"/>
                        <a:t>t</a:t>
                      </a:r>
                      <a:r>
                        <a:rPr lang="de-DE" baseline="-25000"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dirty="0"/>
                        <a:t>t</a:t>
                      </a:r>
                      <a:r>
                        <a:rPr lang="de-DE" baseline="-25000" dirty="0"/>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dirty="0"/>
                        <a:t>t</a:t>
                      </a:r>
                      <a:r>
                        <a:rPr lang="de-DE" baseline="-25000" dirty="0"/>
                        <a:t>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baseline="-25000"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dirty="0"/>
                        <a:t>t</a:t>
                      </a:r>
                      <a:r>
                        <a:rPr lang="de-DE" baseline="-25000" dirty="0"/>
                        <a:t>m-1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dirty="0" err="1"/>
                        <a:t>t</a:t>
                      </a:r>
                      <a:r>
                        <a:rPr lang="de-DE" baseline="-25000" dirty="0" err="1"/>
                        <a:t>m</a:t>
                      </a:r>
                      <a:endParaRPr lang="de-DE" dirty="0"/>
                    </a:p>
                  </a:txBody>
                  <a:tcPr/>
                </a:tc>
                <a:extLst>
                  <a:ext uri="{0D108BD9-81ED-4DB2-BD59-A6C34878D82A}">
                    <a16:rowId xmlns:a16="http://schemas.microsoft.com/office/drawing/2014/main" val="10000"/>
                  </a:ext>
                </a:extLst>
              </a:tr>
              <a:tr h="370840">
                <a:tc>
                  <a:txBody>
                    <a:bodyPr/>
                    <a:lstStyle/>
                    <a:p>
                      <a:pPr algn="ctr"/>
                      <a:r>
                        <a:rPr lang="de-DE" b="1" dirty="0">
                          <a:solidFill>
                            <a:schemeClr val="bg1"/>
                          </a:solidFill>
                        </a:rPr>
                        <a:t>d</a:t>
                      </a:r>
                      <a:r>
                        <a:rPr lang="de-DE" b="1" baseline="-25000" dirty="0">
                          <a:solidFill>
                            <a:schemeClr val="bg1"/>
                          </a:solidFill>
                        </a:rPr>
                        <a:t>1</a:t>
                      </a:r>
                    </a:p>
                  </a:txBody>
                  <a:tcPr>
                    <a:solidFill>
                      <a:schemeClr val="accent2">
                        <a:lumMod val="60000"/>
                        <a:lumOff val="40000"/>
                      </a:schemeClr>
                    </a:solidFill>
                  </a:tcPr>
                </a:tc>
                <a:tc>
                  <a:txBody>
                    <a:bodyPr/>
                    <a:lstStyle/>
                    <a:p>
                      <a:pPr algn="ctr"/>
                      <a:r>
                        <a:rPr lang="de-DE" dirty="0">
                          <a:solidFill>
                            <a:schemeClr val="bg1"/>
                          </a:solidFill>
                        </a:rPr>
                        <a:t>3</a:t>
                      </a:r>
                    </a:p>
                  </a:txBody>
                  <a:tcPr>
                    <a:solidFill>
                      <a:srgbClr val="C00000"/>
                    </a:solidFill>
                  </a:tcPr>
                </a:tc>
                <a:tc>
                  <a:txBody>
                    <a:bodyPr/>
                    <a:lstStyle/>
                    <a:p>
                      <a:pPr algn="ctr"/>
                      <a:r>
                        <a:rPr lang="de-DE" dirty="0">
                          <a:solidFill>
                            <a:schemeClr val="bg1"/>
                          </a:solidFill>
                        </a:rPr>
                        <a:t>1</a:t>
                      </a:r>
                    </a:p>
                  </a:txBody>
                  <a:tcPr>
                    <a:solidFill>
                      <a:srgbClr val="C00000"/>
                    </a:solidFill>
                  </a:tcPr>
                </a:tc>
                <a:tc>
                  <a:txBody>
                    <a:bodyPr/>
                    <a:lstStyle/>
                    <a:p>
                      <a:pPr algn="ctr"/>
                      <a:r>
                        <a:rPr lang="de-DE" dirty="0">
                          <a:solidFill>
                            <a:schemeClr val="tx1"/>
                          </a:solidFill>
                        </a:rPr>
                        <a:t>0</a:t>
                      </a:r>
                    </a:p>
                  </a:txBody>
                  <a:tcPr>
                    <a:solidFill>
                      <a:schemeClr val="bg1">
                        <a:lumMod val="95000"/>
                      </a:schemeClr>
                    </a:solidFill>
                  </a:tcPr>
                </a:tc>
                <a:tc>
                  <a:txBody>
                    <a:bodyPr/>
                    <a:lstStyle/>
                    <a:p>
                      <a:pPr algn="ctr"/>
                      <a:r>
                        <a:rPr lang="de-DE" dirty="0"/>
                        <a:t>…</a:t>
                      </a:r>
                    </a:p>
                  </a:txBody>
                  <a:tcPr>
                    <a:solidFill>
                      <a:schemeClr val="bg1">
                        <a:lumMod val="95000"/>
                      </a:schemeClr>
                    </a:solidFill>
                  </a:tcPr>
                </a:tc>
                <a:tc>
                  <a:txBody>
                    <a:bodyPr/>
                    <a:lstStyle/>
                    <a:p>
                      <a:pPr algn="ctr"/>
                      <a:r>
                        <a:rPr lang="de-DE" dirty="0"/>
                        <a:t>0</a:t>
                      </a:r>
                    </a:p>
                  </a:txBody>
                  <a:tcPr>
                    <a:solidFill>
                      <a:schemeClr val="bg1">
                        <a:lumMod val="95000"/>
                      </a:schemeClr>
                    </a:solidFill>
                  </a:tcPr>
                </a:tc>
                <a:tc>
                  <a:txBody>
                    <a:bodyPr/>
                    <a:lstStyle/>
                    <a:p>
                      <a:pPr algn="ctr"/>
                      <a:r>
                        <a:rPr lang="de-DE" dirty="0">
                          <a:solidFill>
                            <a:schemeClr val="bg1"/>
                          </a:solidFill>
                        </a:rPr>
                        <a:t>0</a:t>
                      </a:r>
                    </a:p>
                  </a:txBody>
                  <a:tcPr>
                    <a:solidFill>
                      <a:srgbClr val="C00000"/>
                    </a:solidFill>
                  </a:tcPr>
                </a:tc>
                <a:extLst>
                  <a:ext uri="{0D108BD9-81ED-4DB2-BD59-A6C34878D82A}">
                    <a16:rowId xmlns:a16="http://schemas.microsoft.com/office/drawing/2014/main" val="10001"/>
                  </a:ext>
                </a:extLst>
              </a:tr>
              <a:tr h="370840">
                <a:tc>
                  <a:txBody>
                    <a:bodyPr/>
                    <a:lstStyle/>
                    <a:p>
                      <a:pPr algn="ctr"/>
                      <a:r>
                        <a:rPr lang="de-DE" b="1" dirty="0">
                          <a:solidFill>
                            <a:schemeClr val="bg1"/>
                          </a:solidFill>
                        </a:rPr>
                        <a:t>d</a:t>
                      </a:r>
                      <a:r>
                        <a:rPr lang="de-DE" b="1" baseline="-25000" dirty="0">
                          <a:solidFill>
                            <a:schemeClr val="bg1"/>
                          </a:solidFill>
                        </a:rPr>
                        <a:t>2</a:t>
                      </a:r>
                    </a:p>
                  </a:txBody>
                  <a:tcPr>
                    <a:solidFill>
                      <a:schemeClr val="accent2">
                        <a:lumMod val="60000"/>
                        <a:lumOff val="40000"/>
                      </a:schemeClr>
                    </a:solidFill>
                  </a:tcPr>
                </a:tc>
                <a:tc>
                  <a:txBody>
                    <a:bodyPr/>
                    <a:lstStyle/>
                    <a:p>
                      <a:pPr algn="ctr"/>
                      <a:r>
                        <a:rPr lang="de-DE" dirty="0">
                          <a:solidFill>
                            <a:schemeClr val="bg1"/>
                          </a:solidFill>
                        </a:rPr>
                        <a:t>0</a:t>
                      </a:r>
                    </a:p>
                  </a:txBody>
                  <a:tcPr>
                    <a:solidFill>
                      <a:srgbClr val="C00000"/>
                    </a:solidFill>
                  </a:tcPr>
                </a:tc>
                <a:tc>
                  <a:txBody>
                    <a:bodyPr/>
                    <a:lstStyle/>
                    <a:p>
                      <a:pPr algn="ctr"/>
                      <a:r>
                        <a:rPr lang="de-DE" dirty="0">
                          <a:solidFill>
                            <a:schemeClr val="bg1"/>
                          </a:solidFill>
                        </a:rPr>
                        <a:t>5</a:t>
                      </a:r>
                    </a:p>
                  </a:txBody>
                  <a:tcPr>
                    <a:solidFill>
                      <a:srgbClr val="C00000"/>
                    </a:solidFill>
                  </a:tcPr>
                </a:tc>
                <a:tc>
                  <a:txBody>
                    <a:bodyPr/>
                    <a:lstStyle/>
                    <a:p>
                      <a:pPr algn="ctr"/>
                      <a:r>
                        <a:rPr lang="de-DE" dirty="0">
                          <a:solidFill>
                            <a:schemeClr val="tx1"/>
                          </a:solidFill>
                        </a:rPr>
                        <a:t>0</a:t>
                      </a:r>
                    </a:p>
                  </a:txBody>
                  <a:tcPr>
                    <a:solidFill>
                      <a:schemeClr val="bg1">
                        <a:lumMod val="95000"/>
                      </a:schemeClr>
                    </a:solidFill>
                  </a:tcPr>
                </a:tc>
                <a:tc>
                  <a:txBody>
                    <a:bodyPr/>
                    <a:lstStyle/>
                    <a:p>
                      <a:pPr algn="ctr"/>
                      <a:r>
                        <a:rPr lang="de-DE" dirty="0"/>
                        <a:t>…</a:t>
                      </a:r>
                    </a:p>
                  </a:txBody>
                  <a:tcPr>
                    <a:solidFill>
                      <a:schemeClr val="bg1">
                        <a:lumMod val="95000"/>
                      </a:schemeClr>
                    </a:solidFill>
                  </a:tcPr>
                </a:tc>
                <a:tc>
                  <a:txBody>
                    <a:bodyPr/>
                    <a:lstStyle/>
                    <a:p>
                      <a:pPr algn="ctr"/>
                      <a:r>
                        <a:rPr lang="de-DE" dirty="0"/>
                        <a:t>1</a:t>
                      </a:r>
                    </a:p>
                  </a:txBody>
                  <a:tcPr>
                    <a:solidFill>
                      <a:schemeClr val="bg1">
                        <a:lumMod val="95000"/>
                      </a:schemeClr>
                    </a:solidFill>
                  </a:tcPr>
                </a:tc>
                <a:tc>
                  <a:txBody>
                    <a:bodyPr/>
                    <a:lstStyle/>
                    <a:p>
                      <a:pPr algn="ctr"/>
                      <a:r>
                        <a:rPr lang="de-DE" dirty="0">
                          <a:solidFill>
                            <a:schemeClr val="bg1"/>
                          </a:solidFill>
                        </a:rPr>
                        <a:t>0</a:t>
                      </a:r>
                    </a:p>
                  </a:txBody>
                  <a:tcPr>
                    <a:solidFill>
                      <a:srgbClr val="C00000"/>
                    </a:solidFill>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b="1" dirty="0">
                          <a:solidFill>
                            <a:schemeClr val="bg1"/>
                          </a:solidFill>
                        </a:rPr>
                        <a:t>d</a:t>
                      </a:r>
                      <a:r>
                        <a:rPr lang="de-DE" b="1" baseline="-25000" dirty="0">
                          <a:solidFill>
                            <a:schemeClr val="bg1"/>
                          </a:solidFill>
                        </a:rPr>
                        <a:t>3</a:t>
                      </a:r>
                    </a:p>
                  </a:txBody>
                  <a:tcPr>
                    <a:solidFill>
                      <a:schemeClr val="accent2">
                        <a:lumMod val="60000"/>
                        <a:lumOff val="40000"/>
                      </a:schemeClr>
                    </a:solidFill>
                  </a:tcPr>
                </a:tc>
                <a:tc>
                  <a:txBody>
                    <a:bodyPr/>
                    <a:lstStyle/>
                    <a:p>
                      <a:pPr algn="ctr"/>
                      <a:r>
                        <a:rPr lang="de-DE" dirty="0">
                          <a:solidFill>
                            <a:schemeClr val="bg1"/>
                          </a:solidFill>
                        </a:rPr>
                        <a:t>1</a:t>
                      </a:r>
                    </a:p>
                  </a:txBody>
                  <a:tcPr>
                    <a:solidFill>
                      <a:srgbClr val="C00000"/>
                    </a:solidFill>
                  </a:tcPr>
                </a:tc>
                <a:tc>
                  <a:txBody>
                    <a:bodyPr/>
                    <a:lstStyle/>
                    <a:p>
                      <a:pPr algn="ctr"/>
                      <a:r>
                        <a:rPr lang="de-DE" dirty="0">
                          <a:solidFill>
                            <a:schemeClr val="bg1"/>
                          </a:solidFill>
                        </a:rPr>
                        <a:t>0</a:t>
                      </a:r>
                    </a:p>
                  </a:txBody>
                  <a:tcPr>
                    <a:solidFill>
                      <a:srgbClr val="C00000"/>
                    </a:solidFill>
                  </a:tcPr>
                </a:tc>
                <a:tc>
                  <a:txBody>
                    <a:bodyPr/>
                    <a:lstStyle/>
                    <a:p>
                      <a:pPr algn="ctr"/>
                      <a:r>
                        <a:rPr lang="de-DE" dirty="0">
                          <a:solidFill>
                            <a:schemeClr val="tx1"/>
                          </a:solidFill>
                        </a:rPr>
                        <a:t>2</a:t>
                      </a:r>
                    </a:p>
                  </a:txBody>
                  <a:tcPr>
                    <a:solidFill>
                      <a:schemeClr val="bg1">
                        <a:lumMod val="95000"/>
                      </a:schemeClr>
                    </a:solidFill>
                  </a:tcPr>
                </a:tc>
                <a:tc>
                  <a:txBody>
                    <a:bodyPr/>
                    <a:lstStyle/>
                    <a:p>
                      <a:pPr algn="ctr"/>
                      <a:r>
                        <a:rPr lang="de-DE" dirty="0"/>
                        <a:t>…</a:t>
                      </a:r>
                    </a:p>
                  </a:txBody>
                  <a:tcPr>
                    <a:solidFill>
                      <a:schemeClr val="bg1">
                        <a:lumMod val="95000"/>
                      </a:schemeClr>
                    </a:solidFill>
                  </a:tcPr>
                </a:tc>
                <a:tc>
                  <a:txBody>
                    <a:bodyPr/>
                    <a:lstStyle/>
                    <a:p>
                      <a:pPr algn="ctr"/>
                      <a:r>
                        <a:rPr lang="de-DE" dirty="0"/>
                        <a:t>3</a:t>
                      </a:r>
                    </a:p>
                  </a:txBody>
                  <a:tcPr>
                    <a:solidFill>
                      <a:schemeClr val="bg1">
                        <a:lumMod val="95000"/>
                      </a:schemeClr>
                    </a:solidFill>
                  </a:tcPr>
                </a:tc>
                <a:tc>
                  <a:txBody>
                    <a:bodyPr/>
                    <a:lstStyle/>
                    <a:p>
                      <a:pPr algn="ctr"/>
                      <a:r>
                        <a:rPr lang="de-DE" dirty="0">
                          <a:solidFill>
                            <a:schemeClr val="bg1"/>
                          </a:solidFill>
                        </a:rPr>
                        <a:t>3</a:t>
                      </a:r>
                    </a:p>
                  </a:txBody>
                  <a:tcPr>
                    <a:solidFill>
                      <a:srgbClr val="C00000"/>
                    </a:solidFill>
                  </a:tcPr>
                </a:tc>
                <a:extLst>
                  <a:ext uri="{0D108BD9-81ED-4DB2-BD59-A6C34878D82A}">
                    <a16:rowId xmlns:a16="http://schemas.microsoft.com/office/drawing/2014/main" val="10003"/>
                  </a:ext>
                </a:extLst>
              </a:tr>
              <a:tr h="370840">
                <a:tc>
                  <a:txBody>
                    <a:bodyPr/>
                    <a:lstStyle/>
                    <a:p>
                      <a:pPr algn="ctr"/>
                      <a:r>
                        <a:rPr lang="de-DE" b="1" dirty="0">
                          <a:solidFill>
                            <a:schemeClr val="bg1"/>
                          </a:solidFill>
                        </a:rPr>
                        <a:t>…</a:t>
                      </a:r>
                    </a:p>
                  </a:txBody>
                  <a:tcPr>
                    <a:solidFill>
                      <a:schemeClr val="accent2">
                        <a:lumMod val="60000"/>
                        <a:lumOff val="40000"/>
                      </a:schemeClr>
                    </a:solidFill>
                  </a:tcPr>
                </a:tc>
                <a:tc>
                  <a:txBody>
                    <a:bodyPr/>
                    <a:lstStyle/>
                    <a:p>
                      <a:pPr algn="ctr"/>
                      <a:r>
                        <a:rPr lang="de-DE" dirty="0">
                          <a:solidFill>
                            <a:schemeClr val="bg1"/>
                          </a:solidFill>
                        </a:rPr>
                        <a:t>…</a:t>
                      </a:r>
                    </a:p>
                  </a:txBody>
                  <a:tcPr>
                    <a:solidFill>
                      <a:srgbClr val="C00000"/>
                    </a:solidFill>
                  </a:tcPr>
                </a:tc>
                <a:tc>
                  <a:txBody>
                    <a:bodyPr/>
                    <a:lstStyle/>
                    <a:p>
                      <a:pPr algn="ctr"/>
                      <a:r>
                        <a:rPr lang="de-DE" dirty="0">
                          <a:solidFill>
                            <a:schemeClr val="bg1"/>
                          </a:solidFill>
                        </a:rPr>
                        <a:t>…</a:t>
                      </a:r>
                    </a:p>
                  </a:txBody>
                  <a:tcPr>
                    <a:solidFill>
                      <a:srgbClr val="C00000"/>
                    </a:solidFill>
                  </a:tcPr>
                </a:tc>
                <a:tc>
                  <a:txBody>
                    <a:bodyPr/>
                    <a:lstStyle/>
                    <a:p>
                      <a:pPr algn="ctr"/>
                      <a:r>
                        <a:rPr lang="de-DE" dirty="0">
                          <a:solidFill>
                            <a:schemeClr val="tx1"/>
                          </a:solidFill>
                        </a:rPr>
                        <a:t>…</a:t>
                      </a:r>
                    </a:p>
                  </a:txBody>
                  <a:tcPr>
                    <a:solidFill>
                      <a:schemeClr val="bg1">
                        <a:lumMod val="95000"/>
                      </a:schemeClr>
                    </a:solidFill>
                  </a:tcPr>
                </a:tc>
                <a:tc>
                  <a:txBody>
                    <a:bodyPr/>
                    <a:lstStyle/>
                    <a:p>
                      <a:pPr algn="ctr"/>
                      <a:r>
                        <a:rPr lang="de-DE" dirty="0"/>
                        <a:t>…</a:t>
                      </a:r>
                    </a:p>
                  </a:txBody>
                  <a:tcPr>
                    <a:solidFill>
                      <a:schemeClr val="bg1">
                        <a:lumMod val="95000"/>
                      </a:schemeClr>
                    </a:solidFill>
                  </a:tcPr>
                </a:tc>
                <a:tc>
                  <a:txBody>
                    <a:bodyPr/>
                    <a:lstStyle/>
                    <a:p>
                      <a:pPr algn="ctr"/>
                      <a:r>
                        <a:rPr lang="de-DE" dirty="0"/>
                        <a:t>…</a:t>
                      </a:r>
                    </a:p>
                  </a:txBody>
                  <a:tcPr>
                    <a:solidFill>
                      <a:schemeClr val="bg1">
                        <a:lumMod val="95000"/>
                      </a:schemeClr>
                    </a:solidFill>
                  </a:tcPr>
                </a:tc>
                <a:tc>
                  <a:txBody>
                    <a:bodyPr/>
                    <a:lstStyle/>
                    <a:p>
                      <a:pPr algn="ctr"/>
                      <a:r>
                        <a:rPr lang="de-DE" dirty="0">
                          <a:solidFill>
                            <a:schemeClr val="bg1"/>
                          </a:solidFill>
                        </a:rPr>
                        <a:t>…</a:t>
                      </a:r>
                    </a:p>
                  </a:txBody>
                  <a:tcPr>
                    <a:solidFill>
                      <a:srgbClr val="C00000"/>
                    </a:solidFill>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b="1" dirty="0">
                          <a:solidFill>
                            <a:schemeClr val="bg1"/>
                          </a:solidFill>
                        </a:rPr>
                        <a:t>d</a:t>
                      </a:r>
                      <a:r>
                        <a:rPr lang="de-DE" b="1" baseline="-25000" dirty="0">
                          <a:solidFill>
                            <a:schemeClr val="bg1"/>
                          </a:solidFill>
                        </a:rPr>
                        <a:t>n-1</a:t>
                      </a:r>
                      <a:endParaRPr lang="de-DE" b="1" dirty="0">
                        <a:solidFill>
                          <a:schemeClr val="bg1"/>
                        </a:solidFill>
                      </a:endParaRPr>
                    </a:p>
                  </a:txBody>
                  <a:tcPr>
                    <a:solidFill>
                      <a:schemeClr val="accent2">
                        <a:lumMod val="60000"/>
                        <a:lumOff val="40000"/>
                      </a:schemeClr>
                    </a:solidFill>
                  </a:tcPr>
                </a:tc>
                <a:tc>
                  <a:txBody>
                    <a:bodyPr/>
                    <a:lstStyle/>
                    <a:p>
                      <a:pPr algn="ctr"/>
                      <a:r>
                        <a:rPr lang="de-DE" dirty="0">
                          <a:solidFill>
                            <a:schemeClr val="bg1"/>
                          </a:solidFill>
                        </a:rPr>
                        <a:t>0</a:t>
                      </a:r>
                    </a:p>
                  </a:txBody>
                  <a:tcPr>
                    <a:solidFill>
                      <a:srgbClr val="C00000"/>
                    </a:solidFill>
                  </a:tcPr>
                </a:tc>
                <a:tc>
                  <a:txBody>
                    <a:bodyPr/>
                    <a:lstStyle/>
                    <a:p>
                      <a:pPr algn="ctr"/>
                      <a:r>
                        <a:rPr lang="de-DE" dirty="0">
                          <a:solidFill>
                            <a:schemeClr val="bg1"/>
                          </a:solidFill>
                        </a:rPr>
                        <a:t>2</a:t>
                      </a:r>
                    </a:p>
                  </a:txBody>
                  <a:tcPr>
                    <a:solidFill>
                      <a:srgbClr val="C00000"/>
                    </a:solidFill>
                  </a:tcPr>
                </a:tc>
                <a:tc>
                  <a:txBody>
                    <a:bodyPr/>
                    <a:lstStyle/>
                    <a:p>
                      <a:pPr algn="ctr"/>
                      <a:r>
                        <a:rPr lang="de-DE" dirty="0">
                          <a:solidFill>
                            <a:schemeClr val="tx1"/>
                          </a:solidFill>
                        </a:rPr>
                        <a:t>3</a:t>
                      </a:r>
                    </a:p>
                  </a:txBody>
                  <a:tcPr>
                    <a:solidFill>
                      <a:schemeClr val="bg1">
                        <a:lumMod val="95000"/>
                      </a:schemeClr>
                    </a:solidFill>
                  </a:tcPr>
                </a:tc>
                <a:tc>
                  <a:txBody>
                    <a:bodyPr/>
                    <a:lstStyle/>
                    <a:p>
                      <a:pPr algn="ctr"/>
                      <a:r>
                        <a:rPr lang="de-DE" dirty="0"/>
                        <a:t>…</a:t>
                      </a:r>
                    </a:p>
                  </a:txBody>
                  <a:tcPr>
                    <a:solidFill>
                      <a:schemeClr val="bg1">
                        <a:lumMod val="95000"/>
                      </a:schemeClr>
                    </a:solidFill>
                  </a:tcPr>
                </a:tc>
                <a:tc>
                  <a:txBody>
                    <a:bodyPr/>
                    <a:lstStyle/>
                    <a:p>
                      <a:pPr algn="ctr"/>
                      <a:r>
                        <a:rPr lang="de-DE" dirty="0"/>
                        <a:t>2</a:t>
                      </a:r>
                    </a:p>
                  </a:txBody>
                  <a:tcPr>
                    <a:solidFill>
                      <a:schemeClr val="bg1">
                        <a:lumMod val="95000"/>
                      </a:schemeClr>
                    </a:solidFill>
                  </a:tcPr>
                </a:tc>
                <a:tc>
                  <a:txBody>
                    <a:bodyPr/>
                    <a:lstStyle/>
                    <a:p>
                      <a:pPr algn="ctr"/>
                      <a:r>
                        <a:rPr lang="de-DE" dirty="0">
                          <a:solidFill>
                            <a:schemeClr val="bg1"/>
                          </a:solidFill>
                        </a:rPr>
                        <a:t>1</a:t>
                      </a:r>
                    </a:p>
                  </a:txBody>
                  <a:tcPr>
                    <a:solidFill>
                      <a:srgbClr val="C00000"/>
                    </a:solidFill>
                  </a:tcPr>
                </a:tc>
                <a:extLst>
                  <a:ext uri="{0D108BD9-81ED-4DB2-BD59-A6C34878D82A}">
                    <a16:rowId xmlns:a16="http://schemas.microsoft.com/office/drawing/2014/main" val="10005"/>
                  </a:ext>
                </a:extLst>
              </a:tr>
              <a:tr h="370840">
                <a:tc>
                  <a:txBody>
                    <a:bodyPr/>
                    <a:lstStyle/>
                    <a:p>
                      <a:pPr algn="ctr"/>
                      <a:r>
                        <a:rPr lang="de-DE" b="1" dirty="0" err="1">
                          <a:solidFill>
                            <a:schemeClr val="bg1"/>
                          </a:solidFill>
                        </a:rPr>
                        <a:t>d</a:t>
                      </a:r>
                      <a:r>
                        <a:rPr lang="de-DE" b="1" baseline="-25000" dirty="0" err="1">
                          <a:solidFill>
                            <a:schemeClr val="bg1"/>
                          </a:solidFill>
                        </a:rPr>
                        <a:t>n</a:t>
                      </a:r>
                      <a:endParaRPr lang="de-DE" b="1" baseline="-25000" dirty="0">
                        <a:solidFill>
                          <a:schemeClr val="bg1"/>
                        </a:solidFill>
                      </a:endParaRPr>
                    </a:p>
                  </a:txBody>
                  <a:tcPr>
                    <a:solidFill>
                      <a:schemeClr val="accent2">
                        <a:lumMod val="60000"/>
                        <a:lumOff val="40000"/>
                      </a:schemeClr>
                    </a:solidFill>
                  </a:tcPr>
                </a:tc>
                <a:tc>
                  <a:txBody>
                    <a:bodyPr/>
                    <a:lstStyle/>
                    <a:p>
                      <a:pPr algn="ctr"/>
                      <a:r>
                        <a:rPr lang="de-DE" dirty="0">
                          <a:solidFill>
                            <a:schemeClr val="bg1"/>
                          </a:solidFill>
                        </a:rPr>
                        <a:t>2</a:t>
                      </a:r>
                    </a:p>
                  </a:txBody>
                  <a:tcPr>
                    <a:solidFill>
                      <a:srgbClr val="C00000"/>
                    </a:solidFill>
                  </a:tcPr>
                </a:tc>
                <a:tc>
                  <a:txBody>
                    <a:bodyPr/>
                    <a:lstStyle/>
                    <a:p>
                      <a:pPr algn="ctr"/>
                      <a:r>
                        <a:rPr lang="de-DE" dirty="0">
                          <a:solidFill>
                            <a:schemeClr val="bg1"/>
                          </a:solidFill>
                        </a:rPr>
                        <a:t>3</a:t>
                      </a:r>
                    </a:p>
                  </a:txBody>
                  <a:tcPr>
                    <a:solidFill>
                      <a:srgbClr val="C00000"/>
                    </a:solidFill>
                  </a:tcPr>
                </a:tc>
                <a:tc>
                  <a:txBody>
                    <a:bodyPr/>
                    <a:lstStyle/>
                    <a:p>
                      <a:pPr algn="ctr"/>
                      <a:r>
                        <a:rPr lang="de-DE" dirty="0">
                          <a:solidFill>
                            <a:schemeClr val="tx1"/>
                          </a:solidFill>
                        </a:rPr>
                        <a:t>0</a:t>
                      </a:r>
                    </a:p>
                  </a:txBody>
                  <a:tcPr>
                    <a:solidFill>
                      <a:schemeClr val="bg1">
                        <a:lumMod val="95000"/>
                      </a:schemeClr>
                    </a:solidFill>
                  </a:tcPr>
                </a:tc>
                <a:tc>
                  <a:txBody>
                    <a:bodyPr/>
                    <a:lstStyle/>
                    <a:p>
                      <a:pPr algn="ctr"/>
                      <a:r>
                        <a:rPr lang="de-DE" dirty="0"/>
                        <a:t>…</a:t>
                      </a:r>
                    </a:p>
                  </a:txBody>
                  <a:tcPr>
                    <a:solidFill>
                      <a:schemeClr val="bg1">
                        <a:lumMod val="95000"/>
                      </a:schemeClr>
                    </a:solidFill>
                  </a:tcPr>
                </a:tc>
                <a:tc>
                  <a:txBody>
                    <a:bodyPr/>
                    <a:lstStyle/>
                    <a:p>
                      <a:pPr algn="ctr"/>
                      <a:r>
                        <a:rPr lang="de-DE" dirty="0"/>
                        <a:t>5</a:t>
                      </a:r>
                    </a:p>
                  </a:txBody>
                  <a:tcPr>
                    <a:solidFill>
                      <a:schemeClr val="bg1">
                        <a:lumMod val="95000"/>
                      </a:schemeClr>
                    </a:solidFill>
                  </a:tcPr>
                </a:tc>
                <a:tc>
                  <a:txBody>
                    <a:bodyPr/>
                    <a:lstStyle/>
                    <a:p>
                      <a:pPr algn="ctr"/>
                      <a:r>
                        <a:rPr lang="de-DE" dirty="0">
                          <a:solidFill>
                            <a:schemeClr val="bg1"/>
                          </a:solidFill>
                        </a:rPr>
                        <a:t>0</a:t>
                      </a:r>
                    </a:p>
                  </a:txBody>
                  <a:tcPr>
                    <a:solidFill>
                      <a:srgbClr val="C00000"/>
                    </a:solidFill>
                  </a:tcPr>
                </a:tc>
                <a:extLst>
                  <a:ext uri="{0D108BD9-81ED-4DB2-BD59-A6C34878D82A}">
                    <a16:rowId xmlns:a16="http://schemas.microsoft.com/office/drawing/2014/main" val="10006"/>
                  </a:ext>
                </a:extLst>
              </a:tr>
            </a:tbl>
          </a:graphicData>
        </a:graphic>
      </p:graphicFrame>
      <p:cxnSp>
        <p:nvCxnSpPr>
          <p:cNvPr id="36" name="Gerade Verbindung mit Pfeil 35"/>
          <p:cNvCxnSpPr/>
          <p:nvPr/>
        </p:nvCxnSpPr>
        <p:spPr>
          <a:xfrm rot="5400000">
            <a:off x="2552700" y="2781300"/>
            <a:ext cx="685800" cy="158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8" name="Gerade Verbindung mit Pfeil 37"/>
          <p:cNvCxnSpPr/>
          <p:nvPr/>
        </p:nvCxnSpPr>
        <p:spPr>
          <a:xfrm rot="5400000">
            <a:off x="3544094" y="2780506"/>
            <a:ext cx="685800" cy="158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9" name="Gerade Verbindung mit Pfeil 38"/>
          <p:cNvCxnSpPr/>
          <p:nvPr/>
        </p:nvCxnSpPr>
        <p:spPr>
          <a:xfrm>
            <a:off x="5564188" y="2438400"/>
            <a:ext cx="1522412" cy="685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35" name="Abgerundetes Rechteck 34"/>
          <p:cNvSpPr/>
          <p:nvPr/>
        </p:nvSpPr>
        <p:spPr>
          <a:xfrm>
            <a:off x="2209800" y="1905000"/>
            <a:ext cx="4572000" cy="609600"/>
          </a:xfrm>
          <a:prstGeom prst="roundRect">
            <a:avLst/>
          </a:prstGeom>
          <a:solidFill>
            <a:srgbClr val="F8F8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solidFill>
                  <a:schemeClr val="tx1"/>
                </a:solidFill>
              </a:rPr>
              <a:t>He </a:t>
            </a:r>
            <a:r>
              <a:rPr lang="de-DE" sz="2400" dirty="0" err="1">
                <a:solidFill>
                  <a:schemeClr val="tx1"/>
                </a:solidFill>
              </a:rPr>
              <a:t>hit</a:t>
            </a:r>
            <a:r>
              <a:rPr lang="de-DE" sz="2400" dirty="0">
                <a:solidFill>
                  <a:schemeClr val="tx1"/>
                </a:solidFill>
              </a:rPr>
              <a:t> </a:t>
            </a:r>
            <a:r>
              <a:rPr lang="de-DE" sz="2400" dirty="0" err="1">
                <a:solidFill>
                  <a:schemeClr val="tx1"/>
                </a:solidFill>
              </a:rPr>
              <a:t>the</a:t>
            </a:r>
            <a:r>
              <a:rPr lang="de-DE" sz="2400" dirty="0">
                <a:solidFill>
                  <a:schemeClr val="tx1"/>
                </a:solidFill>
              </a:rPr>
              <a:t> ball </a:t>
            </a:r>
            <a:r>
              <a:rPr lang="de-DE" sz="2400" dirty="0" err="1">
                <a:solidFill>
                  <a:schemeClr val="tx1"/>
                </a:solidFill>
              </a:rPr>
              <a:t>with</a:t>
            </a:r>
            <a:r>
              <a:rPr lang="de-DE" sz="2400" dirty="0">
                <a:solidFill>
                  <a:schemeClr val="tx1"/>
                </a:solidFill>
              </a:rPr>
              <a:t> </a:t>
            </a:r>
            <a:r>
              <a:rPr lang="de-DE" sz="2400" dirty="0" err="1">
                <a:solidFill>
                  <a:schemeClr val="tx1"/>
                </a:solidFill>
              </a:rPr>
              <a:t>the</a:t>
            </a:r>
            <a:r>
              <a:rPr lang="de-DE" sz="2400" dirty="0">
                <a:solidFill>
                  <a:schemeClr val="tx1"/>
                </a:solidFill>
              </a:rPr>
              <a:t> bat.</a:t>
            </a:r>
          </a:p>
        </p:txBody>
      </p:sp>
      <p:sp>
        <p:nvSpPr>
          <p:cNvPr id="2" name="TextBox 1">
            <a:extLst>
              <a:ext uri="{FF2B5EF4-FFF2-40B4-BE49-F238E27FC236}">
                <a16:creationId xmlns:a16="http://schemas.microsoft.com/office/drawing/2014/main" id="{4DDDE7A5-303F-9948-AA3F-244A8B6F0375}"/>
              </a:ext>
            </a:extLst>
          </p:cNvPr>
          <p:cNvSpPr txBox="1"/>
          <p:nvPr/>
        </p:nvSpPr>
        <p:spPr>
          <a:xfrm>
            <a:off x="3429000" y="1090444"/>
            <a:ext cx="3531736" cy="646331"/>
          </a:xfrm>
          <a:prstGeom prst="rect">
            <a:avLst/>
          </a:prstGeom>
          <a:noFill/>
        </p:spPr>
        <p:txBody>
          <a:bodyPr wrap="none" rtlCol="0">
            <a:spAutoFit/>
          </a:bodyPr>
          <a:lstStyle/>
          <a:p>
            <a:r>
              <a:rPr lang="en-US" dirty="0"/>
              <a:t>(</a:t>
            </a:r>
            <a:r>
              <a:rPr lang="en-US" dirty="0" err="1"/>
              <a:t>Gabrilovich</a:t>
            </a:r>
            <a:r>
              <a:rPr lang="en-US" dirty="0"/>
              <a:t> &amp; </a:t>
            </a:r>
            <a:r>
              <a:rPr lang="en-US" dirty="0" err="1"/>
              <a:t>Markovitch</a:t>
            </a:r>
            <a:r>
              <a:rPr lang="en-US" dirty="0"/>
              <a:t>, 2007)</a:t>
            </a:r>
          </a:p>
          <a:p>
            <a:endParaRPr lang="de-DE" dirty="0"/>
          </a:p>
        </p:txBody>
      </p:sp>
    </p:spTree>
    <p:extLst>
      <p:ext uri="{BB962C8B-B14F-4D97-AF65-F5344CB8AC3E}">
        <p14:creationId xmlns:p14="http://schemas.microsoft.com/office/powerpoint/2010/main" val="3844484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dirty="0"/>
              <a:t>Explicit Semantic Analysis for Texts (II)</a:t>
            </a:r>
          </a:p>
        </p:txBody>
      </p:sp>
      <p:sp>
        <p:nvSpPr>
          <p:cNvPr id="13" name="Text Box 13"/>
          <p:cNvSpPr txBox="1">
            <a:spLocks noChangeArrowheads="1"/>
          </p:cNvSpPr>
          <p:nvPr/>
        </p:nvSpPr>
        <p:spPr bwMode="auto">
          <a:xfrm>
            <a:off x="457200" y="1833880"/>
            <a:ext cx="550861" cy="400110"/>
          </a:xfrm>
          <a:prstGeom prst="rect">
            <a:avLst/>
          </a:prstGeom>
          <a:noFill/>
          <a:ln w="9525">
            <a:noFill/>
            <a:miter lim="800000"/>
            <a:headEnd/>
            <a:tailEnd/>
          </a:ln>
          <a:effectLst/>
        </p:spPr>
        <p:txBody>
          <a:bodyPr wrap="square">
            <a:spAutoFit/>
          </a:bodyPr>
          <a:lstStyle/>
          <a:p>
            <a:pPr defTabSz="957263">
              <a:spcBef>
                <a:spcPct val="50000"/>
              </a:spcBef>
            </a:pPr>
            <a:r>
              <a:rPr lang="en-US" sz="2000" dirty="0"/>
              <a:t>c</a:t>
            </a:r>
            <a:r>
              <a:rPr lang="en-US" sz="2000" baseline="-25000" dirty="0"/>
              <a:t>1</a:t>
            </a:r>
          </a:p>
        </p:txBody>
      </p:sp>
      <p:cxnSp>
        <p:nvCxnSpPr>
          <p:cNvPr id="14" name="Gerade Verbindung mit Pfeil 13"/>
          <p:cNvCxnSpPr/>
          <p:nvPr/>
        </p:nvCxnSpPr>
        <p:spPr>
          <a:xfrm flipV="1">
            <a:off x="990600" y="2062480"/>
            <a:ext cx="3048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15" name="Tabelle 14"/>
          <p:cNvGraphicFramePr>
            <a:graphicFrameLocks noGrp="1"/>
          </p:cNvGraphicFramePr>
          <p:nvPr/>
        </p:nvGraphicFramePr>
        <p:xfrm>
          <a:off x="1524000" y="1524000"/>
          <a:ext cx="6095999" cy="2595880"/>
        </p:xfrm>
        <a:graphic>
          <a:graphicData uri="http://schemas.openxmlformats.org/drawingml/2006/table">
            <a:tbl>
              <a:tblPr firstRow="1" bandRow="1">
                <a:tableStyleId>{21E4AEA4-8DFA-4A89-87EB-49C32662AFE0}</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endParaRPr lang="de-DE" dirty="0"/>
                    </a:p>
                  </a:txBody>
                  <a:tcPr>
                    <a:solidFill>
                      <a:schemeClr val="bg1"/>
                    </a:solidFill>
                  </a:tcPr>
                </a:tc>
                <a:tc>
                  <a:txBody>
                    <a:bodyPr/>
                    <a:lstStyle/>
                    <a:p>
                      <a:pPr algn="ctr"/>
                      <a:r>
                        <a:rPr lang="de-DE" dirty="0"/>
                        <a:t>t</a:t>
                      </a:r>
                      <a:r>
                        <a:rPr lang="de-DE" baseline="-25000"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dirty="0"/>
                        <a:t>t</a:t>
                      </a:r>
                      <a:r>
                        <a:rPr lang="de-DE" baseline="-25000" dirty="0"/>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dirty="0"/>
                        <a:t>t</a:t>
                      </a:r>
                      <a:r>
                        <a:rPr lang="de-DE" baseline="-25000" dirty="0"/>
                        <a:t>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baseline="-25000"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dirty="0"/>
                        <a:t>t</a:t>
                      </a:r>
                      <a:r>
                        <a:rPr lang="de-DE" baseline="-25000" dirty="0"/>
                        <a:t>m-1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dirty="0" err="1"/>
                        <a:t>t</a:t>
                      </a:r>
                      <a:r>
                        <a:rPr lang="de-DE" baseline="-25000" dirty="0" err="1"/>
                        <a:t>m</a:t>
                      </a:r>
                      <a:endParaRPr lang="de-DE" dirty="0"/>
                    </a:p>
                  </a:txBody>
                  <a:tcPr/>
                </a:tc>
                <a:extLst>
                  <a:ext uri="{0D108BD9-81ED-4DB2-BD59-A6C34878D82A}">
                    <a16:rowId xmlns:a16="http://schemas.microsoft.com/office/drawing/2014/main" val="10000"/>
                  </a:ext>
                </a:extLst>
              </a:tr>
              <a:tr h="370840">
                <a:tc>
                  <a:txBody>
                    <a:bodyPr/>
                    <a:lstStyle/>
                    <a:p>
                      <a:pPr algn="ctr"/>
                      <a:r>
                        <a:rPr lang="de-DE" b="1" dirty="0">
                          <a:solidFill>
                            <a:schemeClr val="bg1"/>
                          </a:solidFill>
                        </a:rPr>
                        <a:t>d</a:t>
                      </a:r>
                      <a:r>
                        <a:rPr lang="de-DE" b="1" baseline="-25000" dirty="0">
                          <a:solidFill>
                            <a:schemeClr val="bg1"/>
                          </a:solidFill>
                        </a:rPr>
                        <a:t>1</a:t>
                      </a:r>
                    </a:p>
                  </a:txBody>
                  <a:tcPr>
                    <a:solidFill>
                      <a:schemeClr val="accent2">
                        <a:lumMod val="60000"/>
                        <a:lumOff val="40000"/>
                      </a:schemeClr>
                    </a:solidFill>
                  </a:tcPr>
                </a:tc>
                <a:tc>
                  <a:txBody>
                    <a:bodyPr/>
                    <a:lstStyle/>
                    <a:p>
                      <a:pPr algn="ctr"/>
                      <a:r>
                        <a:rPr lang="de-DE" dirty="0">
                          <a:solidFill>
                            <a:schemeClr val="bg1"/>
                          </a:solidFill>
                        </a:rPr>
                        <a:t>3</a:t>
                      </a:r>
                    </a:p>
                  </a:txBody>
                  <a:tcPr>
                    <a:solidFill>
                      <a:srgbClr val="C00000"/>
                    </a:solidFill>
                  </a:tcPr>
                </a:tc>
                <a:tc>
                  <a:txBody>
                    <a:bodyPr/>
                    <a:lstStyle/>
                    <a:p>
                      <a:pPr algn="ctr"/>
                      <a:r>
                        <a:rPr lang="de-DE" dirty="0">
                          <a:solidFill>
                            <a:schemeClr val="bg1"/>
                          </a:solidFill>
                        </a:rPr>
                        <a:t>1</a:t>
                      </a:r>
                    </a:p>
                  </a:txBody>
                  <a:tcPr>
                    <a:solidFill>
                      <a:srgbClr val="C00000"/>
                    </a:solidFill>
                  </a:tcPr>
                </a:tc>
                <a:tc>
                  <a:txBody>
                    <a:bodyPr/>
                    <a:lstStyle/>
                    <a:p>
                      <a:pPr algn="ctr"/>
                      <a:r>
                        <a:rPr lang="de-DE" dirty="0">
                          <a:solidFill>
                            <a:schemeClr val="tx1"/>
                          </a:solidFill>
                        </a:rPr>
                        <a:t>0</a:t>
                      </a:r>
                    </a:p>
                  </a:txBody>
                  <a:tcPr>
                    <a:solidFill>
                      <a:schemeClr val="bg1">
                        <a:lumMod val="95000"/>
                      </a:schemeClr>
                    </a:solidFill>
                  </a:tcPr>
                </a:tc>
                <a:tc>
                  <a:txBody>
                    <a:bodyPr/>
                    <a:lstStyle/>
                    <a:p>
                      <a:pPr algn="ctr"/>
                      <a:r>
                        <a:rPr lang="de-DE" dirty="0"/>
                        <a:t>…</a:t>
                      </a:r>
                    </a:p>
                  </a:txBody>
                  <a:tcPr>
                    <a:solidFill>
                      <a:schemeClr val="bg1">
                        <a:lumMod val="95000"/>
                      </a:schemeClr>
                    </a:solidFill>
                  </a:tcPr>
                </a:tc>
                <a:tc>
                  <a:txBody>
                    <a:bodyPr/>
                    <a:lstStyle/>
                    <a:p>
                      <a:pPr algn="ctr"/>
                      <a:r>
                        <a:rPr lang="de-DE" dirty="0"/>
                        <a:t>0</a:t>
                      </a:r>
                    </a:p>
                  </a:txBody>
                  <a:tcPr>
                    <a:solidFill>
                      <a:schemeClr val="bg1">
                        <a:lumMod val="95000"/>
                      </a:schemeClr>
                    </a:solidFill>
                  </a:tcPr>
                </a:tc>
                <a:tc>
                  <a:txBody>
                    <a:bodyPr/>
                    <a:lstStyle/>
                    <a:p>
                      <a:pPr algn="ctr"/>
                      <a:r>
                        <a:rPr lang="de-DE" dirty="0">
                          <a:solidFill>
                            <a:schemeClr val="bg1"/>
                          </a:solidFill>
                        </a:rPr>
                        <a:t>0</a:t>
                      </a:r>
                    </a:p>
                  </a:txBody>
                  <a:tcPr>
                    <a:solidFill>
                      <a:srgbClr val="C00000"/>
                    </a:solidFill>
                  </a:tcPr>
                </a:tc>
                <a:extLst>
                  <a:ext uri="{0D108BD9-81ED-4DB2-BD59-A6C34878D82A}">
                    <a16:rowId xmlns:a16="http://schemas.microsoft.com/office/drawing/2014/main" val="10001"/>
                  </a:ext>
                </a:extLst>
              </a:tr>
              <a:tr h="370840">
                <a:tc>
                  <a:txBody>
                    <a:bodyPr/>
                    <a:lstStyle/>
                    <a:p>
                      <a:pPr algn="ctr"/>
                      <a:r>
                        <a:rPr lang="de-DE" b="1" dirty="0">
                          <a:solidFill>
                            <a:schemeClr val="bg1"/>
                          </a:solidFill>
                        </a:rPr>
                        <a:t>d</a:t>
                      </a:r>
                      <a:r>
                        <a:rPr lang="de-DE" b="1" baseline="-25000" dirty="0">
                          <a:solidFill>
                            <a:schemeClr val="bg1"/>
                          </a:solidFill>
                        </a:rPr>
                        <a:t>2</a:t>
                      </a:r>
                    </a:p>
                  </a:txBody>
                  <a:tcPr>
                    <a:solidFill>
                      <a:schemeClr val="accent2">
                        <a:lumMod val="60000"/>
                        <a:lumOff val="40000"/>
                      </a:schemeClr>
                    </a:solidFill>
                  </a:tcPr>
                </a:tc>
                <a:tc>
                  <a:txBody>
                    <a:bodyPr/>
                    <a:lstStyle/>
                    <a:p>
                      <a:pPr algn="ctr"/>
                      <a:r>
                        <a:rPr lang="de-DE" dirty="0">
                          <a:solidFill>
                            <a:schemeClr val="bg1"/>
                          </a:solidFill>
                        </a:rPr>
                        <a:t>0</a:t>
                      </a:r>
                    </a:p>
                  </a:txBody>
                  <a:tcPr>
                    <a:solidFill>
                      <a:srgbClr val="C00000"/>
                    </a:solidFill>
                  </a:tcPr>
                </a:tc>
                <a:tc>
                  <a:txBody>
                    <a:bodyPr/>
                    <a:lstStyle/>
                    <a:p>
                      <a:pPr algn="ctr"/>
                      <a:r>
                        <a:rPr lang="de-DE" dirty="0">
                          <a:solidFill>
                            <a:schemeClr val="bg1"/>
                          </a:solidFill>
                        </a:rPr>
                        <a:t>5</a:t>
                      </a:r>
                    </a:p>
                  </a:txBody>
                  <a:tcPr>
                    <a:solidFill>
                      <a:srgbClr val="C00000"/>
                    </a:solidFill>
                  </a:tcPr>
                </a:tc>
                <a:tc>
                  <a:txBody>
                    <a:bodyPr/>
                    <a:lstStyle/>
                    <a:p>
                      <a:pPr algn="ctr"/>
                      <a:r>
                        <a:rPr lang="de-DE" dirty="0">
                          <a:solidFill>
                            <a:schemeClr val="tx1"/>
                          </a:solidFill>
                        </a:rPr>
                        <a:t>0</a:t>
                      </a:r>
                    </a:p>
                  </a:txBody>
                  <a:tcPr>
                    <a:solidFill>
                      <a:schemeClr val="bg1">
                        <a:lumMod val="95000"/>
                      </a:schemeClr>
                    </a:solidFill>
                  </a:tcPr>
                </a:tc>
                <a:tc>
                  <a:txBody>
                    <a:bodyPr/>
                    <a:lstStyle/>
                    <a:p>
                      <a:pPr algn="ctr"/>
                      <a:r>
                        <a:rPr lang="de-DE" dirty="0"/>
                        <a:t>…</a:t>
                      </a:r>
                    </a:p>
                  </a:txBody>
                  <a:tcPr>
                    <a:solidFill>
                      <a:schemeClr val="bg1">
                        <a:lumMod val="95000"/>
                      </a:schemeClr>
                    </a:solidFill>
                  </a:tcPr>
                </a:tc>
                <a:tc>
                  <a:txBody>
                    <a:bodyPr/>
                    <a:lstStyle/>
                    <a:p>
                      <a:pPr algn="ctr"/>
                      <a:r>
                        <a:rPr lang="de-DE" dirty="0"/>
                        <a:t>1</a:t>
                      </a:r>
                    </a:p>
                  </a:txBody>
                  <a:tcPr>
                    <a:solidFill>
                      <a:schemeClr val="bg1">
                        <a:lumMod val="95000"/>
                      </a:schemeClr>
                    </a:solidFill>
                  </a:tcPr>
                </a:tc>
                <a:tc>
                  <a:txBody>
                    <a:bodyPr/>
                    <a:lstStyle/>
                    <a:p>
                      <a:pPr algn="ctr"/>
                      <a:r>
                        <a:rPr lang="de-DE" dirty="0">
                          <a:solidFill>
                            <a:schemeClr val="bg1"/>
                          </a:solidFill>
                        </a:rPr>
                        <a:t>0</a:t>
                      </a:r>
                    </a:p>
                  </a:txBody>
                  <a:tcPr>
                    <a:solidFill>
                      <a:srgbClr val="C00000"/>
                    </a:solidFill>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b="1" dirty="0">
                          <a:solidFill>
                            <a:schemeClr val="bg1"/>
                          </a:solidFill>
                        </a:rPr>
                        <a:t>d</a:t>
                      </a:r>
                      <a:r>
                        <a:rPr lang="de-DE" b="1" baseline="-25000" dirty="0">
                          <a:solidFill>
                            <a:schemeClr val="bg1"/>
                          </a:solidFill>
                        </a:rPr>
                        <a:t>3</a:t>
                      </a:r>
                    </a:p>
                  </a:txBody>
                  <a:tcPr>
                    <a:solidFill>
                      <a:schemeClr val="accent2">
                        <a:lumMod val="60000"/>
                        <a:lumOff val="40000"/>
                      </a:schemeClr>
                    </a:solidFill>
                  </a:tcPr>
                </a:tc>
                <a:tc>
                  <a:txBody>
                    <a:bodyPr/>
                    <a:lstStyle/>
                    <a:p>
                      <a:pPr algn="ctr"/>
                      <a:r>
                        <a:rPr lang="de-DE" dirty="0">
                          <a:solidFill>
                            <a:schemeClr val="bg1"/>
                          </a:solidFill>
                        </a:rPr>
                        <a:t>1</a:t>
                      </a:r>
                    </a:p>
                  </a:txBody>
                  <a:tcPr>
                    <a:solidFill>
                      <a:srgbClr val="C00000"/>
                    </a:solidFill>
                  </a:tcPr>
                </a:tc>
                <a:tc>
                  <a:txBody>
                    <a:bodyPr/>
                    <a:lstStyle/>
                    <a:p>
                      <a:pPr algn="ctr"/>
                      <a:r>
                        <a:rPr lang="de-DE" dirty="0">
                          <a:solidFill>
                            <a:schemeClr val="bg1"/>
                          </a:solidFill>
                        </a:rPr>
                        <a:t>0</a:t>
                      </a:r>
                    </a:p>
                  </a:txBody>
                  <a:tcPr>
                    <a:solidFill>
                      <a:srgbClr val="C00000"/>
                    </a:solidFill>
                  </a:tcPr>
                </a:tc>
                <a:tc>
                  <a:txBody>
                    <a:bodyPr/>
                    <a:lstStyle/>
                    <a:p>
                      <a:pPr algn="ctr"/>
                      <a:r>
                        <a:rPr lang="de-DE" dirty="0">
                          <a:solidFill>
                            <a:schemeClr val="tx1"/>
                          </a:solidFill>
                        </a:rPr>
                        <a:t>2</a:t>
                      </a:r>
                    </a:p>
                  </a:txBody>
                  <a:tcPr>
                    <a:solidFill>
                      <a:schemeClr val="bg1">
                        <a:lumMod val="95000"/>
                      </a:schemeClr>
                    </a:solidFill>
                  </a:tcPr>
                </a:tc>
                <a:tc>
                  <a:txBody>
                    <a:bodyPr/>
                    <a:lstStyle/>
                    <a:p>
                      <a:pPr algn="ctr"/>
                      <a:r>
                        <a:rPr lang="de-DE" dirty="0"/>
                        <a:t>…</a:t>
                      </a:r>
                    </a:p>
                  </a:txBody>
                  <a:tcPr>
                    <a:solidFill>
                      <a:schemeClr val="bg1">
                        <a:lumMod val="95000"/>
                      </a:schemeClr>
                    </a:solidFill>
                  </a:tcPr>
                </a:tc>
                <a:tc>
                  <a:txBody>
                    <a:bodyPr/>
                    <a:lstStyle/>
                    <a:p>
                      <a:pPr algn="ctr"/>
                      <a:r>
                        <a:rPr lang="de-DE" dirty="0"/>
                        <a:t>3</a:t>
                      </a:r>
                    </a:p>
                  </a:txBody>
                  <a:tcPr>
                    <a:solidFill>
                      <a:schemeClr val="bg1">
                        <a:lumMod val="95000"/>
                      </a:schemeClr>
                    </a:solidFill>
                  </a:tcPr>
                </a:tc>
                <a:tc>
                  <a:txBody>
                    <a:bodyPr/>
                    <a:lstStyle/>
                    <a:p>
                      <a:pPr algn="ctr"/>
                      <a:r>
                        <a:rPr lang="de-DE" dirty="0">
                          <a:solidFill>
                            <a:schemeClr val="bg1"/>
                          </a:solidFill>
                        </a:rPr>
                        <a:t>3</a:t>
                      </a:r>
                    </a:p>
                  </a:txBody>
                  <a:tcPr>
                    <a:solidFill>
                      <a:srgbClr val="C00000"/>
                    </a:solidFill>
                  </a:tcPr>
                </a:tc>
                <a:extLst>
                  <a:ext uri="{0D108BD9-81ED-4DB2-BD59-A6C34878D82A}">
                    <a16:rowId xmlns:a16="http://schemas.microsoft.com/office/drawing/2014/main" val="10003"/>
                  </a:ext>
                </a:extLst>
              </a:tr>
              <a:tr h="370840">
                <a:tc>
                  <a:txBody>
                    <a:bodyPr/>
                    <a:lstStyle/>
                    <a:p>
                      <a:pPr algn="ctr"/>
                      <a:r>
                        <a:rPr lang="de-DE" b="1" dirty="0">
                          <a:solidFill>
                            <a:schemeClr val="bg1"/>
                          </a:solidFill>
                        </a:rPr>
                        <a:t>…</a:t>
                      </a:r>
                    </a:p>
                  </a:txBody>
                  <a:tcPr>
                    <a:solidFill>
                      <a:schemeClr val="accent2">
                        <a:lumMod val="60000"/>
                        <a:lumOff val="40000"/>
                      </a:schemeClr>
                    </a:solidFill>
                  </a:tcPr>
                </a:tc>
                <a:tc>
                  <a:txBody>
                    <a:bodyPr/>
                    <a:lstStyle/>
                    <a:p>
                      <a:pPr algn="ctr"/>
                      <a:r>
                        <a:rPr lang="de-DE" dirty="0">
                          <a:solidFill>
                            <a:schemeClr val="bg1"/>
                          </a:solidFill>
                        </a:rPr>
                        <a:t>…</a:t>
                      </a:r>
                    </a:p>
                  </a:txBody>
                  <a:tcPr>
                    <a:solidFill>
                      <a:srgbClr val="C00000"/>
                    </a:solidFill>
                  </a:tcPr>
                </a:tc>
                <a:tc>
                  <a:txBody>
                    <a:bodyPr/>
                    <a:lstStyle/>
                    <a:p>
                      <a:pPr algn="ctr"/>
                      <a:r>
                        <a:rPr lang="de-DE" dirty="0">
                          <a:solidFill>
                            <a:schemeClr val="bg1"/>
                          </a:solidFill>
                        </a:rPr>
                        <a:t>…</a:t>
                      </a:r>
                    </a:p>
                  </a:txBody>
                  <a:tcPr>
                    <a:solidFill>
                      <a:srgbClr val="C00000"/>
                    </a:solidFill>
                  </a:tcPr>
                </a:tc>
                <a:tc>
                  <a:txBody>
                    <a:bodyPr/>
                    <a:lstStyle/>
                    <a:p>
                      <a:pPr algn="ctr"/>
                      <a:r>
                        <a:rPr lang="de-DE" dirty="0">
                          <a:solidFill>
                            <a:schemeClr val="tx1"/>
                          </a:solidFill>
                        </a:rPr>
                        <a:t>…</a:t>
                      </a:r>
                    </a:p>
                  </a:txBody>
                  <a:tcPr>
                    <a:solidFill>
                      <a:schemeClr val="bg1">
                        <a:lumMod val="95000"/>
                      </a:schemeClr>
                    </a:solidFill>
                  </a:tcPr>
                </a:tc>
                <a:tc>
                  <a:txBody>
                    <a:bodyPr/>
                    <a:lstStyle/>
                    <a:p>
                      <a:pPr algn="ctr"/>
                      <a:r>
                        <a:rPr lang="de-DE" dirty="0"/>
                        <a:t>…</a:t>
                      </a:r>
                    </a:p>
                  </a:txBody>
                  <a:tcPr>
                    <a:solidFill>
                      <a:schemeClr val="bg1">
                        <a:lumMod val="95000"/>
                      </a:schemeClr>
                    </a:solidFill>
                  </a:tcPr>
                </a:tc>
                <a:tc>
                  <a:txBody>
                    <a:bodyPr/>
                    <a:lstStyle/>
                    <a:p>
                      <a:pPr algn="ctr"/>
                      <a:r>
                        <a:rPr lang="de-DE" dirty="0"/>
                        <a:t>…</a:t>
                      </a:r>
                    </a:p>
                  </a:txBody>
                  <a:tcPr>
                    <a:solidFill>
                      <a:schemeClr val="bg1">
                        <a:lumMod val="95000"/>
                      </a:schemeClr>
                    </a:solidFill>
                  </a:tcPr>
                </a:tc>
                <a:tc>
                  <a:txBody>
                    <a:bodyPr/>
                    <a:lstStyle/>
                    <a:p>
                      <a:pPr algn="ctr"/>
                      <a:r>
                        <a:rPr lang="de-DE" dirty="0">
                          <a:solidFill>
                            <a:schemeClr val="bg1"/>
                          </a:solidFill>
                        </a:rPr>
                        <a:t>…</a:t>
                      </a:r>
                    </a:p>
                  </a:txBody>
                  <a:tcPr>
                    <a:solidFill>
                      <a:srgbClr val="C00000"/>
                    </a:solidFill>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b="1" dirty="0">
                          <a:solidFill>
                            <a:schemeClr val="bg1"/>
                          </a:solidFill>
                        </a:rPr>
                        <a:t>d</a:t>
                      </a:r>
                      <a:r>
                        <a:rPr lang="de-DE" b="1" baseline="-25000" dirty="0">
                          <a:solidFill>
                            <a:schemeClr val="bg1"/>
                          </a:solidFill>
                        </a:rPr>
                        <a:t>n-1</a:t>
                      </a:r>
                      <a:endParaRPr lang="de-DE" b="1" dirty="0">
                        <a:solidFill>
                          <a:schemeClr val="bg1"/>
                        </a:solidFill>
                      </a:endParaRPr>
                    </a:p>
                  </a:txBody>
                  <a:tcPr>
                    <a:solidFill>
                      <a:schemeClr val="accent2">
                        <a:lumMod val="60000"/>
                        <a:lumOff val="40000"/>
                      </a:schemeClr>
                    </a:solidFill>
                  </a:tcPr>
                </a:tc>
                <a:tc>
                  <a:txBody>
                    <a:bodyPr/>
                    <a:lstStyle/>
                    <a:p>
                      <a:pPr algn="ctr"/>
                      <a:r>
                        <a:rPr lang="de-DE" dirty="0">
                          <a:solidFill>
                            <a:schemeClr val="bg1"/>
                          </a:solidFill>
                        </a:rPr>
                        <a:t>0</a:t>
                      </a:r>
                    </a:p>
                  </a:txBody>
                  <a:tcPr>
                    <a:solidFill>
                      <a:srgbClr val="C00000"/>
                    </a:solidFill>
                  </a:tcPr>
                </a:tc>
                <a:tc>
                  <a:txBody>
                    <a:bodyPr/>
                    <a:lstStyle/>
                    <a:p>
                      <a:pPr algn="ctr"/>
                      <a:r>
                        <a:rPr lang="de-DE" dirty="0">
                          <a:solidFill>
                            <a:schemeClr val="bg1"/>
                          </a:solidFill>
                        </a:rPr>
                        <a:t>2</a:t>
                      </a:r>
                    </a:p>
                  </a:txBody>
                  <a:tcPr>
                    <a:solidFill>
                      <a:srgbClr val="C00000"/>
                    </a:solidFill>
                  </a:tcPr>
                </a:tc>
                <a:tc>
                  <a:txBody>
                    <a:bodyPr/>
                    <a:lstStyle/>
                    <a:p>
                      <a:pPr algn="ctr"/>
                      <a:r>
                        <a:rPr lang="de-DE" dirty="0">
                          <a:solidFill>
                            <a:schemeClr val="tx1"/>
                          </a:solidFill>
                        </a:rPr>
                        <a:t>3</a:t>
                      </a:r>
                    </a:p>
                  </a:txBody>
                  <a:tcPr>
                    <a:solidFill>
                      <a:schemeClr val="bg1">
                        <a:lumMod val="95000"/>
                      </a:schemeClr>
                    </a:solidFill>
                  </a:tcPr>
                </a:tc>
                <a:tc>
                  <a:txBody>
                    <a:bodyPr/>
                    <a:lstStyle/>
                    <a:p>
                      <a:pPr algn="ctr"/>
                      <a:r>
                        <a:rPr lang="de-DE" dirty="0"/>
                        <a:t>…</a:t>
                      </a:r>
                    </a:p>
                  </a:txBody>
                  <a:tcPr>
                    <a:solidFill>
                      <a:schemeClr val="bg1">
                        <a:lumMod val="95000"/>
                      </a:schemeClr>
                    </a:solidFill>
                  </a:tcPr>
                </a:tc>
                <a:tc>
                  <a:txBody>
                    <a:bodyPr/>
                    <a:lstStyle/>
                    <a:p>
                      <a:pPr algn="ctr"/>
                      <a:r>
                        <a:rPr lang="de-DE" dirty="0"/>
                        <a:t>2</a:t>
                      </a:r>
                    </a:p>
                  </a:txBody>
                  <a:tcPr>
                    <a:solidFill>
                      <a:schemeClr val="bg1">
                        <a:lumMod val="95000"/>
                      </a:schemeClr>
                    </a:solidFill>
                  </a:tcPr>
                </a:tc>
                <a:tc>
                  <a:txBody>
                    <a:bodyPr/>
                    <a:lstStyle/>
                    <a:p>
                      <a:pPr algn="ctr"/>
                      <a:r>
                        <a:rPr lang="de-DE" dirty="0">
                          <a:solidFill>
                            <a:schemeClr val="bg1"/>
                          </a:solidFill>
                        </a:rPr>
                        <a:t>1</a:t>
                      </a:r>
                    </a:p>
                  </a:txBody>
                  <a:tcPr>
                    <a:solidFill>
                      <a:srgbClr val="C00000"/>
                    </a:solidFill>
                  </a:tcPr>
                </a:tc>
                <a:extLst>
                  <a:ext uri="{0D108BD9-81ED-4DB2-BD59-A6C34878D82A}">
                    <a16:rowId xmlns:a16="http://schemas.microsoft.com/office/drawing/2014/main" val="10005"/>
                  </a:ext>
                </a:extLst>
              </a:tr>
              <a:tr h="370840">
                <a:tc>
                  <a:txBody>
                    <a:bodyPr/>
                    <a:lstStyle/>
                    <a:p>
                      <a:pPr algn="ctr"/>
                      <a:r>
                        <a:rPr lang="de-DE" b="1" dirty="0" err="1">
                          <a:solidFill>
                            <a:schemeClr val="bg1"/>
                          </a:solidFill>
                        </a:rPr>
                        <a:t>d</a:t>
                      </a:r>
                      <a:r>
                        <a:rPr lang="de-DE" b="1" baseline="-25000" dirty="0" err="1">
                          <a:solidFill>
                            <a:schemeClr val="bg1"/>
                          </a:solidFill>
                        </a:rPr>
                        <a:t>n</a:t>
                      </a:r>
                      <a:endParaRPr lang="de-DE" b="1" baseline="-25000" dirty="0">
                        <a:solidFill>
                          <a:schemeClr val="bg1"/>
                        </a:solidFill>
                      </a:endParaRPr>
                    </a:p>
                  </a:txBody>
                  <a:tcPr>
                    <a:solidFill>
                      <a:schemeClr val="accent2">
                        <a:lumMod val="60000"/>
                        <a:lumOff val="40000"/>
                      </a:schemeClr>
                    </a:solidFill>
                  </a:tcPr>
                </a:tc>
                <a:tc>
                  <a:txBody>
                    <a:bodyPr/>
                    <a:lstStyle/>
                    <a:p>
                      <a:pPr algn="ctr"/>
                      <a:r>
                        <a:rPr lang="de-DE" dirty="0">
                          <a:solidFill>
                            <a:schemeClr val="bg1"/>
                          </a:solidFill>
                        </a:rPr>
                        <a:t>2</a:t>
                      </a:r>
                    </a:p>
                  </a:txBody>
                  <a:tcPr>
                    <a:solidFill>
                      <a:srgbClr val="C00000"/>
                    </a:solidFill>
                  </a:tcPr>
                </a:tc>
                <a:tc>
                  <a:txBody>
                    <a:bodyPr/>
                    <a:lstStyle/>
                    <a:p>
                      <a:pPr algn="ctr"/>
                      <a:r>
                        <a:rPr lang="de-DE" dirty="0">
                          <a:solidFill>
                            <a:schemeClr val="bg1"/>
                          </a:solidFill>
                        </a:rPr>
                        <a:t>3</a:t>
                      </a:r>
                    </a:p>
                  </a:txBody>
                  <a:tcPr>
                    <a:solidFill>
                      <a:srgbClr val="C00000"/>
                    </a:solidFill>
                  </a:tcPr>
                </a:tc>
                <a:tc>
                  <a:txBody>
                    <a:bodyPr/>
                    <a:lstStyle/>
                    <a:p>
                      <a:pPr algn="ctr"/>
                      <a:r>
                        <a:rPr lang="de-DE" dirty="0">
                          <a:solidFill>
                            <a:schemeClr val="tx1"/>
                          </a:solidFill>
                        </a:rPr>
                        <a:t>0</a:t>
                      </a:r>
                    </a:p>
                  </a:txBody>
                  <a:tcPr>
                    <a:solidFill>
                      <a:schemeClr val="bg1">
                        <a:lumMod val="95000"/>
                      </a:schemeClr>
                    </a:solidFill>
                  </a:tcPr>
                </a:tc>
                <a:tc>
                  <a:txBody>
                    <a:bodyPr/>
                    <a:lstStyle/>
                    <a:p>
                      <a:pPr algn="ctr"/>
                      <a:r>
                        <a:rPr lang="de-DE" dirty="0"/>
                        <a:t>…</a:t>
                      </a:r>
                    </a:p>
                  </a:txBody>
                  <a:tcPr>
                    <a:solidFill>
                      <a:schemeClr val="bg1">
                        <a:lumMod val="95000"/>
                      </a:schemeClr>
                    </a:solidFill>
                  </a:tcPr>
                </a:tc>
                <a:tc>
                  <a:txBody>
                    <a:bodyPr/>
                    <a:lstStyle/>
                    <a:p>
                      <a:pPr algn="ctr"/>
                      <a:r>
                        <a:rPr lang="de-DE" dirty="0"/>
                        <a:t>5</a:t>
                      </a:r>
                    </a:p>
                  </a:txBody>
                  <a:tcPr>
                    <a:solidFill>
                      <a:schemeClr val="bg1">
                        <a:lumMod val="95000"/>
                      </a:schemeClr>
                    </a:solidFill>
                  </a:tcPr>
                </a:tc>
                <a:tc>
                  <a:txBody>
                    <a:bodyPr/>
                    <a:lstStyle/>
                    <a:p>
                      <a:pPr algn="ctr"/>
                      <a:r>
                        <a:rPr lang="de-DE" dirty="0">
                          <a:solidFill>
                            <a:schemeClr val="bg1"/>
                          </a:solidFill>
                        </a:rPr>
                        <a:t>0</a:t>
                      </a:r>
                    </a:p>
                  </a:txBody>
                  <a:tcPr>
                    <a:solidFill>
                      <a:srgbClr val="C00000"/>
                    </a:solidFill>
                  </a:tcPr>
                </a:tc>
                <a:extLst>
                  <a:ext uri="{0D108BD9-81ED-4DB2-BD59-A6C34878D82A}">
                    <a16:rowId xmlns:a16="http://schemas.microsoft.com/office/drawing/2014/main" val="10006"/>
                  </a:ext>
                </a:extLst>
              </a:tr>
            </a:tbl>
          </a:graphicData>
        </a:graphic>
      </p:graphicFrame>
      <p:sp>
        <p:nvSpPr>
          <p:cNvPr id="16" name="Text Box 13"/>
          <p:cNvSpPr txBox="1">
            <a:spLocks noChangeArrowheads="1"/>
          </p:cNvSpPr>
          <p:nvPr/>
        </p:nvSpPr>
        <p:spPr bwMode="auto">
          <a:xfrm>
            <a:off x="457200" y="2214880"/>
            <a:ext cx="550861" cy="400110"/>
          </a:xfrm>
          <a:prstGeom prst="rect">
            <a:avLst/>
          </a:prstGeom>
          <a:noFill/>
          <a:ln w="9525">
            <a:noFill/>
            <a:miter lim="800000"/>
            <a:headEnd/>
            <a:tailEnd/>
          </a:ln>
          <a:effectLst/>
        </p:spPr>
        <p:txBody>
          <a:bodyPr wrap="square">
            <a:spAutoFit/>
          </a:bodyPr>
          <a:lstStyle/>
          <a:p>
            <a:pPr defTabSz="957263">
              <a:spcBef>
                <a:spcPct val="50000"/>
              </a:spcBef>
            </a:pPr>
            <a:r>
              <a:rPr lang="en-US" sz="2000" dirty="0"/>
              <a:t>c</a:t>
            </a:r>
            <a:r>
              <a:rPr lang="en-US" sz="2000" baseline="-25000" dirty="0"/>
              <a:t>2</a:t>
            </a:r>
          </a:p>
        </p:txBody>
      </p:sp>
      <p:cxnSp>
        <p:nvCxnSpPr>
          <p:cNvPr id="17" name="Gerade Verbindung mit Pfeil 16"/>
          <p:cNvCxnSpPr/>
          <p:nvPr/>
        </p:nvCxnSpPr>
        <p:spPr>
          <a:xfrm flipV="1">
            <a:off x="990600" y="2443480"/>
            <a:ext cx="3048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Text Box 13"/>
          <p:cNvSpPr txBox="1">
            <a:spLocks noChangeArrowheads="1"/>
          </p:cNvSpPr>
          <p:nvPr/>
        </p:nvSpPr>
        <p:spPr bwMode="auto">
          <a:xfrm>
            <a:off x="457200" y="2595880"/>
            <a:ext cx="550861" cy="400110"/>
          </a:xfrm>
          <a:prstGeom prst="rect">
            <a:avLst/>
          </a:prstGeom>
          <a:noFill/>
          <a:ln w="9525">
            <a:noFill/>
            <a:miter lim="800000"/>
            <a:headEnd/>
            <a:tailEnd/>
          </a:ln>
          <a:effectLst/>
        </p:spPr>
        <p:txBody>
          <a:bodyPr wrap="square">
            <a:spAutoFit/>
          </a:bodyPr>
          <a:lstStyle/>
          <a:p>
            <a:pPr defTabSz="957263">
              <a:spcBef>
                <a:spcPct val="50000"/>
              </a:spcBef>
            </a:pPr>
            <a:r>
              <a:rPr lang="en-US" sz="2000" dirty="0"/>
              <a:t>c</a:t>
            </a:r>
            <a:r>
              <a:rPr lang="en-US" sz="2000" baseline="-25000" dirty="0"/>
              <a:t>3</a:t>
            </a:r>
          </a:p>
        </p:txBody>
      </p:sp>
      <p:cxnSp>
        <p:nvCxnSpPr>
          <p:cNvPr id="19" name="Gerade Verbindung mit Pfeil 18"/>
          <p:cNvCxnSpPr/>
          <p:nvPr/>
        </p:nvCxnSpPr>
        <p:spPr>
          <a:xfrm flipV="1">
            <a:off x="990600" y="2824480"/>
            <a:ext cx="3048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0" name="Text Box 13"/>
          <p:cNvSpPr txBox="1">
            <a:spLocks noChangeArrowheads="1"/>
          </p:cNvSpPr>
          <p:nvPr/>
        </p:nvSpPr>
        <p:spPr bwMode="auto">
          <a:xfrm>
            <a:off x="457200" y="3338770"/>
            <a:ext cx="609600" cy="400110"/>
          </a:xfrm>
          <a:prstGeom prst="rect">
            <a:avLst/>
          </a:prstGeom>
          <a:noFill/>
          <a:ln w="9525">
            <a:noFill/>
            <a:miter lim="800000"/>
            <a:headEnd/>
            <a:tailEnd/>
          </a:ln>
          <a:effectLst/>
        </p:spPr>
        <p:txBody>
          <a:bodyPr wrap="square">
            <a:spAutoFit/>
          </a:bodyPr>
          <a:lstStyle/>
          <a:p>
            <a:pPr defTabSz="957263">
              <a:spcBef>
                <a:spcPct val="50000"/>
              </a:spcBef>
            </a:pPr>
            <a:r>
              <a:rPr lang="en-US" sz="2000" dirty="0"/>
              <a:t>c</a:t>
            </a:r>
            <a:r>
              <a:rPr lang="en-US" sz="2000" baseline="-25000" dirty="0"/>
              <a:t>n-1</a:t>
            </a:r>
          </a:p>
        </p:txBody>
      </p:sp>
      <p:cxnSp>
        <p:nvCxnSpPr>
          <p:cNvPr id="21" name="Gerade Verbindung mit Pfeil 20"/>
          <p:cNvCxnSpPr/>
          <p:nvPr/>
        </p:nvCxnSpPr>
        <p:spPr>
          <a:xfrm flipV="1">
            <a:off x="990600" y="3567370"/>
            <a:ext cx="3048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2" name="Text Box 13"/>
          <p:cNvSpPr txBox="1">
            <a:spLocks noChangeArrowheads="1"/>
          </p:cNvSpPr>
          <p:nvPr/>
        </p:nvSpPr>
        <p:spPr bwMode="auto">
          <a:xfrm>
            <a:off x="457200" y="3719770"/>
            <a:ext cx="550861" cy="400110"/>
          </a:xfrm>
          <a:prstGeom prst="rect">
            <a:avLst/>
          </a:prstGeom>
          <a:noFill/>
          <a:ln w="9525">
            <a:noFill/>
            <a:miter lim="800000"/>
            <a:headEnd/>
            <a:tailEnd/>
          </a:ln>
          <a:effectLst/>
        </p:spPr>
        <p:txBody>
          <a:bodyPr wrap="square">
            <a:spAutoFit/>
          </a:bodyPr>
          <a:lstStyle/>
          <a:p>
            <a:pPr defTabSz="957263">
              <a:spcBef>
                <a:spcPct val="50000"/>
              </a:spcBef>
            </a:pPr>
            <a:r>
              <a:rPr lang="en-US" sz="2000" dirty="0" err="1"/>
              <a:t>c</a:t>
            </a:r>
            <a:r>
              <a:rPr lang="en-US" sz="2000" baseline="-25000" dirty="0" err="1"/>
              <a:t>n</a:t>
            </a:r>
            <a:endParaRPr lang="en-US" sz="2000" baseline="-25000" dirty="0"/>
          </a:p>
        </p:txBody>
      </p:sp>
      <p:cxnSp>
        <p:nvCxnSpPr>
          <p:cNvPr id="23" name="Gerade Verbindung mit Pfeil 22"/>
          <p:cNvCxnSpPr/>
          <p:nvPr/>
        </p:nvCxnSpPr>
        <p:spPr>
          <a:xfrm flipV="1">
            <a:off x="990600" y="3948370"/>
            <a:ext cx="3048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24" name="Tabelle 23"/>
          <p:cNvGraphicFramePr>
            <a:graphicFrameLocks noGrp="1"/>
          </p:cNvGraphicFramePr>
          <p:nvPr/>
        </p:nvGraphicFramePr>
        <p:xfrm>
          <a:off x="4648200" y="4191000"/>
          <a:ext cx="870857" cy="2225040"/>
        </p:xfrm>
        <a:graphic>
          <a:graphicData uri="http://schemas.openxmlformats.org/drawingml/2006/table">
            <a:tbl>
              <a:tblPr firstRow="1" bandRow="1">
                <a:tableStyleId>{0505E3EF-67EA-436B-97B2-0124C06EBD24}</a:tableStyleId>
              </a:tblPr>
              <a:tblGrid>
                <a:gridCol w="870857">
                  <a:extLst>
                    <a:ext uri="{9D8B030D-6E8A-4147-A177-3AD203B41FA5}">
                      <a16:colId xmlns:a16="http://schemas.microsoft.com/office/drawing/2014/main" val="20000"/>
                    </a:ext>
                  </a:extLst>
                </a:gridCol>
              </a:tblGrid>
              <a:tr h="370840">
                <a:tc>
                  <a:txBody>
                    <a:bodyPr/>
                    <a:lstStyle/>
                    <a:p>
                      <a:pPr algn="ctr"/>
                      <a:r>
                        <a:rPr lang="de-DE" b="1" dirty="0">
                          <a:solidFill>
                            <a:schemeClr val="dk1"/>
                          </a:solidFill>
                        </a:rPr>
                        <a:t>4</a:t>
                      </a:r>
                      <a:endParaRPr lang="de-DE"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r>
                        <a:rPr lang="de-DE" b="1" dirty="0">
                          <a:solidFill>
                            <a:schemeClr val="dk1"/>
                          </a:solidFill>
                        </a:rPr>
                        <a:t>5</a:t>
                      </a:r>
                      <a:endParaRPr lang="de-DE"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ctr"/>
                      <a:r>
                        <a:rPr lang="de-DE" b="1" dirty="0">
                          <a:solidFill>
                            <a:schemeClr val="dk1"/>
                          </a:solidFill>
                        </a:rPr>
                        <a:t>4</a:t>
                      </a:r>
                      <a:endParaRPr lang="de-DE"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algn="ctr"/>
                      <a:r>
                        <a:rPr lang="de-DE" b="1" dirty="0"/>
                        <a:t>…</a:t>
                      </a:r>
                      <a:endParaRPr lang="de-DE"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pPr algn="ctr"/>
                      <a:r>
                        <a:rPr lang="de-DE" b="1" dirty="0"/>
                        <a:t>3</a:t>
                      </a:r>
                      <a:endParaRPr lang="de-DE"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0840">
                <a:tc>
                  <a:txBody>
                    <a:bodyPr/>
                    <a:lstStyle/>
                    <a:p>
                      <a:pPr algn="ctr"/>
                      <a:r>
                        <a:rPr lang="de-DE" b="1" dirty="0">
                          <a:solidFill>
                            <a:schemeClr val="dk1"/>
                          </a:solidFill>
                        </a:rPr>
                        <a:t>5</a:t>
                      </a:r>
                      <a:endParaRPr lang="de-DE"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cxnSp>
        <p:nvCxnSpPr>
          <p:cNvPr id="25" name="Gerade Verbindung mit Pfeil 24"/>
          <p:cNvCxnSpPr/>
          <p:nvPr/>
        </p:nvCxnSpPr>
        <p:spPr>
          <a:xfrm>
            <a:off x="2819400" y="4267200"/>
            <a:ext cx="1522412" cy="685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Gerade Verbindung mit Pfeil 25"/>
          <p:cNvCxnSpPr/>
          <p:nvPr/>
        </p:nvCxnSpPr>
        <p:spPr>
          <a:xfrm>
            <a:off x="3733800" y="4267200"/>
            <a:ext cx="838200" cy="3810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Gerade Verbindung mit Pfeil 27"/>
          <p:cNvCxnSpPr/>
          <p:nvPr/>
        </p:nvCxnSpPr>
        <p:spPr>
          <a:xfrm rot="10800000" flipV="1">
            <a:off x="5715000" y="4267200"/>
            <a:ext cx="1447800" cy="685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34" name="Inhaltsplatzhalter 14"/>
          <p:cNvSpPr txBox="1">
            <a:spLocks/>
          </p:cNvSpPr>
          <p:nvPr/>
        </p:nvSpPr>
        <p:spPr>
          <a:xfrm>
            <a:off x="1143000" y="5029200"/>
            <a:ext cx="2438400" cy="1219200"/>
          </a:xfrm>
          <a:prstGeom prst="rect">
            <a:avLst/>
          </a:prstGeom>
          <a:solidFill>
            <a:srgbClr val="CCECFF"/>
          </a:solidFill>
          <a:ln>
            <a:solidFill>
              <a:srgbClr val="66CCFF"/>
            </a:solidFill>
          </a:ln>
          <a:effectLst>
            <a:outerShdw blurRad="50800" dist="38100" dir="2700000" algn="tl" rotWithShape="0">
              <a:prstClr val="black">
                <a:alpha val="40000"/>
              </a:prstClr>
            </a:outerShdw>
          </a:effectLst>
        </p:spPr>
        <p:txBody>
          <a:bodyPr/>
          <a:lstStyle/>
          <a:p>
            <a:pPr marL="179388" lvl="0" indent="-179388" eaLnBrk="0" hangingPunct="0">
              <a:spcBef>
                <a:spcPct val="20000"/>
              </a:spcBef>
            </a:pPr>
            <a:r>
              <a:rPr lang="en-US" sz="2000" b="1" kern="0" dirty="0">
                <a:latin typeface="+mn-lt"/>
              </a:rPr>
              <a:t>Combine vectors</a:t>
            </a:r>
          </a:p>
          <a:p>
            <a:pPr marL="179388" lvl="0" indent="-179388" eaLnBrk="0" hangingPunct="0">
              <a:spcBef>
                <a:spcPct val="20000"/>
              </a:spcBef>
              <a:buFont typeface="Wingdings" pitchFamily="2" charset="2"/>
              <a:buChar char="§"/>
            </a:pPr>
            <a:r>
              <a:rPr lang="en-US" sz="2000" b="1" kern="0" dirty="0">
                <a:latin typeface="+mn-lt"/>
              </a:rPr>
              <a:t>Additive</a:t>
            </a:r>
          </a:p>
          <a:p>
            <a:pPr marL="179388" lvl="0" indent="-179388" eaLnBrk="0" hangingPunct="0">
              <a:spcBef>
                <a:spcPct val="20000"/>
              </a:spcBef>
              <a:buFont typeface="Wingdings" pitchFamily="2" charset="2"/>
              <a:buChar char="§"/>
            </a:pPr>
            <a:r>
              <a:rPr lang="en-US" sz="2000" b="1" kern="0" dirty="0">
                <a:latin typeface="+mn-lt"/>
              </a:rPr>
              <a:t>Multiplicative</a:t>
            </a:r>
          </a:p>
          <a:p>
            <a:pPr marL="179388" lvl="0" indent="-179388" eaLnBrk="0" hangingPunct="0">
              <a:spcBef>
                <a:spcPct val="20000"/>
              </a:spcBef>
            </a:pPr>
            <a:endParaRPr lang="en-US" sz="2000" b="1" kern="0" dirty="0">
              <a:latin typeface="+mn-lt"/>
            </a:endParaRPr>
          </a:p>
        </p:txBody>
      </p:sp>
    </p:spTree>
    <p:extLst>
      <p:ext uri="{BB962C8B-B14F-4D97-AF65-F5344CB8AC3E}">
        <p14:creationId xmlns:p14="http://schemas.microsoft.com/office/powerpoint/2010/main" val="2269542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dirty="0"/>
              <a:t>Explicit Semantic Analysis for Texts (III)</a:t>
            </a:r>
          </a:p>
        </p:txBody>
      </p:sp>
      <p:graphicFrame>
        <p:nvGraphicFramePr>
          <p:cNvPr id="15" name="Tabelle 14"/>
          <p:cNvGraphicFramePr>
            <a:graphicFrameLocks noGrp="1"/>
          </p:cNvGraphicFramePr>
          <p:nvPr/>
        </p:nvGraphicFramePr>
        <p:xfrm>
          <a:off x="533400" y="2209800"/>
          <a:ext cx="3657598" cy="1920240"/>
        </p:xfrm>
        <a:graphic>
          <a:graphicData uri="http://schemas.openxmlformats.org/drawingml/2006/table">
            <a:tbl>
              <a:tblPr firstRow="1" bandRow="1">
                <a:tableStyleId>{21E4AEA4-8DFA-4A89-87EB-49C32662AFE0}</a:tableStyleId>
              </a:tblPr>
              <a:tblGrid>
                <a:gridCol w="522514">
                  <a:extLst>
                    <a:ext uri="{9D8B030D-6E8A-4147-A177-3AD203B41FA5}">
                      <a16:colId xmlns:a16="http://schemas.microsoft.com/office/drawing/2014/main" val="20000"/>
                    </a:ext>
                  </a:extLst>
                </a:gridCol>
                <a:gridCol w="522514">
                  <a:extLst>
                    <a:ext uri="{9D8B030D-6E8A-4147-A177-3AD203B41FA5}">
                      <a16:colId xmlns:a16="http://schemas.microsoft.com/office/drawing/2014/main" val="20001"/>
                    </a:ext>
                  </a:extLst>
                </a:gridCol>
                <a:gridCol w="522514">
                  <a:extLst>
                    <a:ext uri="{9D8B030D-6E8A-4147-A177-3AD203B41FA5}">
                      <a16:colId xmlns:a16="http://schemas.microsoft.com/office/drawing/2014/main" val="20002"/>
                    </a:ext>
                  </a:extLst>
                </a:gridCol>
                <a:gridCol w="522514">
                  <a:extLst>
                    <a:ext uri="{9D8B030D-6E8A-4147-A177-3AD203B41FA5}">
                      <a16:colId xmlns:a16="http://schemas.microsoft.com/office/drawing/2014/main" val="20003"/>
                    </a:ext>
                  </a:extLst>
                </a:gridCol>
                <a:gridCol w="522514">
                  <a:extLst>
                    <a:ext uri="{9D8B030D-6E8A-4147-A177-3AD203B41FA5}">
                      <a16:colId xmlns:a16="http://schemas.microsoft.com/office/drawing/2014/main" val="20004"/>
                    </a:ext>
                  </a:extLst>
                </a:gridCol>
                <a:gridCol w="522514">
                  <a:extLst>
                    <a:ext uri="{9D8B030D-6E8A-4147-A177-3AD203B41FA5}">
                      <a16:colId xmlns:a16="http://schemas.microsoft.com/office/drawing/2014/main" val="20005"/>
                    </a:ext>
                  </a:extLst>
                </a:gridCol>
                <a:gridCol w="522514">
                  <a:extLst>
                    <a:ext uri="{9D8B030D-6E8A-4147-A177-3AD203B41FA5}">
                      <a16:colId xmlns:a16="http://schemas.microsoft.com/office/drawing/2014/main" val="20006"/>
                    </a:ext>
                  </a:extLst>
                </a:gridCol>
              </a:tblGrid>
              <a:tr h="240211">
                <a:tc>
                  <a:txBody>
                    <a:bodyPr/>
                    <a:lstStyle/>
                    <a:p>
                      <a:endParaRPr lang="de-DE" sz="1200" dirty="0"/>
                    </a:p>
                  </a:txBody>
                  <a:tcPr>
                    <a:solidFill>
                      <a:schemeClr val="bg1"/>
                    </a:solidFill>
                  </a:tcPr>
                </a:tc>
                <a:tc>
                  <a:txBody>
                    <a:bodyPr/>
                    <a:lstStyle/>
                    <a:p>
                      <a:pPr algn="ctr"/>
                      <a:r>
                        <a:rPr lang="de-DE" sz="1200" dirty="0"/>
                        <a:t>t</a:t>
                      </a:r>
                      <a:r>
                        <a:rPr lang="de-DE" sz="1200" baseline="-25000"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dirty="0"/>
                        <a:t>t</a:t>
                      </a:r>
                      <a:r>
                        <a:rPr lang="de-DE" sz="1200" baseline="-25000" dirty="0"/>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dirty="0"/>
                        <a:t>t</a:t>
                      </a:r>
                      <a:r>
                        <a:rPr lang="de-DE" sz="1200" baseline="-25000" dirty="0"/>
                        <a:t>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baseline="-25000"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dirty="0"/>
                        <a:t>t</a:t>
                      </a:r>
                      <a:r>
                        <a:rPr lang="de-DE" sz="1200" baseline="-25000" dirty="0"/>
                        <a:t>m-1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dirty="0" err="1"/>
                        <a:t>t</a:t>
                      </a:r>
                      <a:r>
                        <a:rPr lang="de-DE" sz="1200" baseline="-25000" dirty="0" err="1"/>
                        <a:t>m</a:t>
                      </a:r>
                      <a:endParaRPr lang="de-DE" sz="1200" dirty="0"/>
                    </a:p>
                  </a:txBody>
                  <a:tcPr/>
                </a:tc>
                <a:extLst>
                  <a:ext uri="{0D108BD9-81ED-4DB2-BD59-A6C34878D82A}">
                    <a16:rowId xmlns:a16="http://schemas.microsoft.com/office/drawing/2014/main" val="10000"/>
                  </a:ext>
                </a:extLst>
              </a:tr>
              <a:tr h="240211">
                <a:tc>
                  <a:txBody>
                    <a:bodyPr/>
                    <a:lstStyle/>
                    <a:p>
                      <a:pPr algn="ctr"/>
                      <a:r>
                        <a:rPr lang="de-DE" sz="1200" b="1" dirty="0">
                          <a:solidFill>
                            <a:schemeClr val="bg1"/>
                          </a:solidFill>
                        </a:rPr>
                        <a:t>d</a:t>
                      </a:r>
                      <a:r>
                        <a:rPr lang="de-DE" sz="1200" b="1" baseline="-25000" dirty="0">
                          <a:solidFill>
                            <a:schemeClr val="bg1"/>
                          </a:solidFill>
                        </a:rPr>
                        <a:t>1</a:t>
                      </a:r>
                    </a:p>
                  </a:txBody>
                  <a:tcPr>
                    <a:solidFill>
                      <a:schemeClr val="accent2">
                        <a:lumMod val="60000"/>
                        <a:lumOff val="40000"/>
                      </a:schemeClr>
                    </a:solidFill>
                  </a:tcPr>
                </a:tc>
                <a:tc>
                  <a:txBody>
                    <a:bodyPr/>
                    <a:lstStyle/>
                    <a:p>
                      <a:pPr algn="ctr"/>
                      <a:r>
                        <a:rPr lang="de-DE" sz="1200" dirty="0">
                          <a:solidFill>
                            <a:schemeClr val="bg1"/>
                          </a:solidFill>
                        </a:rPr>
                        <a:t>3</a:t>
                      </a:r>
                    </a:p>
                  </a:txBody>
                  <a:tcPr>
                    <a:solidFill>
                      <a:srgbClr val="C00000"/>
                    </a:solidFill>
                  </a:tcPr>
                </a:tc>
                <a:tc>
                  <a:txBody>
                    <a:bodyPr/>
                    <a:lstStyle/>
                    <a:p>
                      <a:pPr algn="ctr"/>
                      <a:r>
                        <a:rPr lang="de-DE" sz="1200" dirty="0">
                          <a:solidFill>
                            <a:schemeClr val="bg1"/>
                          </a:solidFill>
                        </a:rPr>
                        <a:t>1</a:t>
                      </a:r>
                    </a:p>
                  </a:txBody>
                  <a:tcPr>
                    <a:solidFill>
                      <a:srgbClr val="C00000"/>
                    </a:solidFill>
                  </a:tcPr>
                </a:tc>
                <a:tc>
                  <a:txBody>
                    <a:bodyPr/>
                    <a:lstStyle/>
                    <a:p>
                      <a:pPr algn="ctr"/>
                      <a:r>
                        <a:rPr lang="de-DE" sz="1200" dirty="0">
                          <a:solidFill>
                            <a:schemeClr val="tx1"/>
                          </a:solidFill>
                        </a:rPr>
                        <a:t>0</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0</a:t>
                      </a:r>
                    </a:p>
                  </a:txBody>
                  <a:tcPr>
                    <a:solidFill>
                      <a:schemeClr val="bg1">
                        <a:lumMod val="95000"/>
                      </a:schemeClr>
                    </a:solidFill>
                  </a:tcPr>
                </a:tc>
                <a:tc>
                  <a:txBody>
                    <a:bodyPr/>
                    <a:lstStyle/>
                    <a:p>
                      <a:pPr algn="ctr"/>
                      <a:r>
                        <a:rPr lang="de-DE" sz="1200" dirty="0">
                          <a:solidFill>
                            <a:schemeClr val="bg1"/>
                          </a:solidFill>
                        </a:rPr>
                        <a:t>0</a:t>
                      </a:r>
                    </a:p>
                  </a:txBody>
                  <a:tcPr>
                    <a:solidFill>
                      <a:srgbClr val="C00000"/>
                    </a:solidFill>
                  </a:tcPr>
                </a:tc>
                <a:extLst>
                  <a:ext uri="{0D108BD9-81ED-4DB2-BD59-A6C34878D82A}">
                    <a16:rowId xmlns:a16="http://schemas.microsoft.com/office/drawing/2014/main" val="10001"/>
                  </a:ext>
                </a:extLst>
              </a:tr>
              <a:tr h="240211">
                <a:tc>
                  <a:txBody>
                    <a:bodyPr/>
                    <a:lstStyle/>
                    <a:p>
                      <a:pPr algn="ctr"/>
                      <a:r>
                        <a:rPr lang="de-DE" sz="1200" b="1" dirty="0">
                          <a:solidFill>
                            <a:schemeClr val="bg1"/>
                          </a:solidFill>
                        </a:rPr>
                        <a:t>d</a:t>
                      </a:r>
                      <a:r>
                        <a:rPr lang="de-DE" sz="1200" b="1" baseline="-25000" dirty="0">
                          <a:solidFill>
                            <a:schemeClr val="bg1"/>
                          </a:solidFill>
                        </a:rPr>
                        <a:t>2</a:t>
                      </a:r>
                    </a:p>
                  </a:txBody>
                  <a:tcPr>
                    <a:solidFill>
                      <a:schemeClr val="accent2">
                        <a:lumMod val="60000"/>
                        <a:lumOff val="40000"/>
                      </a:schemeClr>
                    </a:solidFill>
                  </a:tcPr>
                </a:tc>
                <a:tc>
                  <a:txBody>
                    <a:bodyPr/>
                    <a:lstStyle/>
                    <a:p>
                      <a:pPr algn="ctr"/>
                      <a:r>
                        <a:rPr lang="de-DE" sz="1200" dirty="0">
                          <a:solidFill>
                            <a:schemeClr val="bg1"/>
                          </a:solidFill>
                        </a:rPr>
                        <a:t>0</a:t>
                      </a:r>
                    </a:p>
                  </a:txBody>
                  <a:tcPr>
                    <a:solidFill>
                      <a:srgbClr val="C00000"/>
                    </a:solidFill>
                  </a:tcPr>
                </a:tc>
                <a:tc>
                  <a:txBody>
                    <a:bodyPr/>
                    <a:lstStyle/>
                    <a:p>
                      <a:pPr algn="ctr"/>
                      <a:r>
                        <a:rPr lang="de-DE" sz="1200" dirty="0">
                          <a:solidFill>
                            <a:schemeClr val="bg1"/>
                          </a:solidFill>
                        </a:rPr>
                        <a:t>5</a:t>
                      </a:r>
                    </a:p>
                  </a:txBody>
                  <a:tcPr>
                    <a:solidFill>
                      <a:srgbClr val="C00000"/>
                    </a:solidFill>
                  </a:tcPr>
                </a:tc>
                <a:tc>
                  <a:txBody>
                    <a:bodyPr/>
                    <a:lstStyle/>
                    <a:p>
                      <a:pPr algn="ctr"/>
                      <a:r>
                        <a:rPr lang="de-DE" sz="1200" dirty="0">
                          <a:solidFill>
                            <a:schemeClr val="tx1"/>
                          </a:solidFill>
                        </a:rPr>
                        <a:t>0</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1</a:t>
                      </a:r>
                    </a:p>
                  </a:txBody>
                  <a:tcPr>
                    <a:solidFill>
                      <a:schemeClr val="bg1">
                        <a:lumMod val="95000"/>
                      </a:schemeClr>
                    </a:solidFill>
                  </a:tcPr>
                </a:tc>
                <a:tc>
                  <a:txBody>
                    <a:bodyPr/>
                    <a:lstStyle/>
                    <a:p>
                      <a:pPr algn="ctr"/>
                      <a:r>
                        <a:rPr lang="de-DE" sz="1200" dirty="0">
                          <a:solidFill>
                            <a:schemeClr val="bg1"/>
                          </a:solidFill>
                        </a:rPr>
                        <a:t>0</a:t>
                      </a:r>
                    </a:p>
                  </a:txBody>
                  <a:tcPr>
                    <a:solidFill>
                      <a:srgbClr val="C00000"/>
                    </a:solidFill>
                  </a:tcPr>
                </a:tc>
                <a:extLst>
                  <a:ext uri="{0D108BD9-81ED-4DB2-BD59-A6C34878D82A}">
                    <a16:rowId xmlns:a16="http://schemas.microsoft.com/office/drawing/2014/main" val="10002"/>
                  </a:ext>
                </a:extLst>
              </a:tr>
              <a:tr h="2402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b="1" dirty="0">
                          <a:solidFill>
                            <a:schemeClr val="bg1"/>
                          </a:solidFill>
                        </a:rPr>
                        <a:t>d</a:t>
                      </a:r>
                      <a:r>
                        <a:rPr lang="de-DE" sz="1200" b="1" baseline="-25000" dirty="0">
                          <a:solidFill>
                            <a:schemeClr val="bg1"/>
                          </a:solidFill>
                        </a:rPr>
                        <a:t>3</a:t>
                      </a:r>
                    </a:p>
                  </a:txBody>
                  <a:tcPr>
                    <a:solidFill>
                      <a:schemeClr val="accent2">
                        <a:lumMod val="60000"/>
                        <a:lumOff val="40000"/>
                      </a:schemeClr>
                    </a:solidFill>
                  </a:tcPr>
                </a:tc>
                <a:tc>
                  <a:txBody>
                    <a:bodyPr/>
                    <a:lstStyle/>
                    <a:p>
                      <a:pPr algn="ctr"/>
                      <a:r>
                        <a:rPr lang="de-DE" sz="1200" dirty="0">
                          <a:solidFill>
                            <a:schemeClr val="bg1"/>
                          </a:solidFill>
                        </a:rPr>
                        <a:t>1</a:t>
                      </a:r>
                    </a:p>
                  </a:txBody>
                  <a:tcPr>
                    <a:solidFill>
                      <a:srgbClr val="C00000"/>
                    </a:solidFill>
                  </a:tcPr>
                </a:tc>
                <a:tc>
                  <a:txBody>
                    <a:bodyPr/>
                    <a:lstStyle/>
                    <a:p>
                      <a:pPr algn="ctr"/>
                      <a:r>
                        <a:rPr lang="de-DE" sz="1200" dirty="0">
                          <a:solidFill>
                            <a:schemeClr val="bg1"/>
                          </a:solidFill>
                        </a:rPr>
                        <a:t>0</a:t>
                      </a:r>
                    </a:p>
                  </a:txBody>
                  <a:tcPr>
                    <a:solidFill>
                      <a:srgbClr val="C00000"/>
                    </a:solidFill>
                  </a:tcPr>
                </a:tc>
                <a:tc>
                  <a:txBody>
                    <a:bodyPr/>
                    <a:lstStyle/>
                    <a:p>
                      <a:pPr algn="ctr"/>
                      <a:r>
                        <a:rPr lang="de-DE" sz="1200" dirty="0">
                          <a:solidFill>
                            <a:schemeClr val="tx1"/>
                          </a:solidFill>
                        </a:rPr>
                        <a:t>2</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3</a:t>
                      </a:r>
                    </a:p>
                  </a:txBody>
                  <a:tcPr>
                    <a:solidFill>
                      <a:schemeClr val="bg1">
                        <a:lumMod val="95000"/>
                      </a:schemeClr>
                    </a:solidFill>
                  </a:tcPr>
                </a:tc>
                <a:tc>
                  <a:txBody>
                    <a:bodyPr/>
                    <a:lstStyle/>
                    <a:p>
                      <a:pPr algn="ctr"/>
                      <a:r>
                        <a:rPr lang="de-DE" sz="1200" dirty="0">
                          <a:solidFill>
                            <a:schemeClr val="bg1"/>
                          </a:solidFill>
                        </a:rPr>
                        <a:t>3</a:t>
                      </a:r>
                    </a:p>
                  </a:txBody>
                  <a:tcPr>
                    <a:solidFill>
                      <a:srgbClr val="C00000"/>
                    </a:solidFill>
                  </a:tcPr>
                </a:tc>
                <a:extLst>
                  <a:ext uri="{0D108BD9-81ED-4DB2-BD59-A6C34878D82A}">
                    <a16:rowId xmlns:a16="http://schemas.microsoft.com/office/drawing/2014/main" val="10003"/>
                  </a:ext>
                </a:extLst>
              </a:tr>
              <a:tr h="240211">
                <a:tc>
                  <a:txBody>
                    <a:bodyPr/>
                    <a:lstStyle/>
                    <a:p>
                      <a:pPr algn="ctr"/>
                      <a:r>
                        <a:rPr lang="de-DE" sz="1200" b="1" dirty="0">
                          <a:solidFill>
                            <a:schemeClr val="bg1"/>
                          </a:solidFill>
                        </a:rPr>
                        <a:t>…</a:t>
                      </a:r>
                    </a:p>
                  </a:txBody>
                  <a:tcPr>
                    <a:solidFill>
                      <a:schemeClr val="accent2">
                        <a:lumMod val="60000"/>
                        <a:lumOff val="40000"/>
                      </a:schemeClr>
                    </a:solidFill>
                  </a:tcPr>
                </a:tc>
                <a:tc>
                  <a:txBody>
                    <a:bodyPr/>
                    <a:lstStyle/>
                    <a:p>
                      <a:pPr algn="ctr"/>
                      <a:r>
                        <a:rPr lang="de-DE" sz="1200" dirty="0">
                          <a:solidFill>
                            <a:schemeClr val="bg1"/>
                          </a:solidFill>
                        </a:rPr>
                        <a:t>…</a:t>
                      </a:r>
                    </a:p>
                  </a:txBody>
                  <a:tcPr>
                    <a:solidFill>
                      <a:srgbClr val="C00000"/>
                    </a:solidFill>
                  </a:tcPr>
                </a:tc>
                <a:tc>
                  <a:txBody>
                    <a:bodyPr/>
                    <a:lstStyle/>
                    <a:p>
                      <a:pPr algn="ctr"/>
                      <a:r>
                        <a:rPr lang="de-DE" sz="1200" dirty="0">
                          <a:solidFill>
                            <a:schemeClr val="bg1"/>
                          </a:solidFill>
                        </a:rPr>
                        <a:t>…</a:t>
                      </a:r>
                    </a:p>
                  </a:txBody>
                  <a:tcPr>
                    <a:solidFill>
                      <a:srgbClr val="C00000"/>
                    </a:solidFill>
                  </a:tcPr>
                </a:tc>
                <a:tc>
                  <a:txBody>
                    <a:bodyPr/>
                    <a:lstStyle/>
                    <a:p>
                      <a:pPr algn="ctr"/>
                      <a:r>
                        <a:rPr lang="de-DE" sz="1200" dirty="0">
                          <a:solidFill>
                            <a:schemeClr val="tx1"/>
                          </a:solidFill>
                        </a:rPr>
                        <a:t>…</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solidFill>
                            <a:schemeClr val="bg1"/>
                          </a:solidFill>
                        </a:rPr>
                        <a:t>…</a:t>
                      </a:r>
                    </a:p>
                  </a:txBody>
                  <a:tcPr>
                    <a:solidFill>
                      <a:srgbClr val="C00000"/>
                    </a:solidFill>
                  </a:tcPr>
                </a:tc>
                <a:extLst>
                  <a:ext uri="{0D108BD9-81ED-4DB2-BD59-A6C34878D82A}">
                    <a16:rowId xmlns:a16="http://schemas.microsoft.com/office/drawing/2014/main" val="10004"/>
                  </a:ext>
                </a:extLst>
              </a:tr>
              <a:tr h="2402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b="1" dirty="0">
                          <a:solidFill>
                            <a:schemeClr val="bg1"/>
                          </a:solidFill>
                        </a:rPr>
                        <a:t>d</a:t>
                      </a:r>
                      <a:r>
                        <a:rPr lang="de-DE" sz="1200" b="1" baseline="-25000" dirty="0">
                          <a:solidFill>
                            <a:schemeClr val="bg1"/>
                          </a:solidFill>
                        </a:rPr>
                        <a:t>n-1</a:t>
                      </a:r>
                      <a:endParaRPr lang="de-DE" sz="1200" b="1" dirty="0">
                        <a:solidFill>
                          <a:schemeClr val="bg1"/>
                        </a:solidFill>
                      </a:endParaRPr>
                    </a:p>
                  </a:txBody>
                  <a:tcPr>
                    <a:solidFill>
                      <a:schemeClr val="accent2">
                        <a:lumMod val="60000"/>
                        <a:lumOff val="40000"/>
                      </a:schemeClr>
                    </a:solidFill>
                  </a:tcPr>
                </a:tc>
                <a:tc>
                  <a:txBody>
                    <a:bodyPr/>
                    <a:lstStyle/>
                    <a:p>
                      <a:pPr algn="ctr"/>
                      <a:r>
                        <a:rPr lang="de-DE" sz="1200" dirty="0">
                          <a:solidFill>
                            <a:schemeClr val="bg1"/>
                          </a:solidFill>
                        </a:rPr>
                        <a:t>0</a:t>
                      </a:r>
                    </a:p>
                  </a:txBody>
                  <a:tcPr>
                    <a:solidFill>
                      <a:srgbClr val="C00000"/>
                    </a:solidFill>
                  </a:tcPr>
                </a:tc>
                <a:tc>
                  <a:txBody>
                    <a:bodyPr/>
                    <a:lstStyle/>
                    <a:p>
                      <a:pPr algn="ctr"/>
                      <a:r>
                        <a:rPr lang="de-DE" sz="1200" dirty="0">
                          <a:solidFill>
                            <a:schemeClr val="bg1"/>
                          </a:solidFill>
                        </a:rPr>
                        <a:t>2</a:t>
                      </a:r>
                    </a:p>
                  </a:txBody>
                  <a:tcPr>
                    <a:solidFill>
                      <a:srgbClr val="C00000"/>
                    </a:solidFill>
                  </a:tcPr>
                </a:tc>
                <a:tc>
                  <a:txBody>
                    <a:bodyPr/>
                    <a:lstStyle/>
                    <a:p>
                      <a:pPr algn="ctr"/>
                      <a:r>
                        <a:rPr lang="de-DE" sz="1200" dirty="0">
                          <a:solidFill>
                            <a:schemeClr val="tx1"/>
                          </a:solidFill>
                        </a:rPr>
                        <a:t>3</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2</a:t>
                      </a:r>
                    </a:p>
                  </a:txBody>
                  <a:tcPr>
                    <a:solidFill>
                      <a:schemeClr val="bg1">
                        <a:lumMod val="95000"/>
                      </a:schemeClr>
                    </a:solidFill>
                  </a:tcPr>
                </a:tc>
                <a:tc>
                  <a:txBody>
                    <a:bodyPr/>
                    <a:lstStyle/>
                    <a:p>
                      <a:pPr algn="ctr"/>
                      <a:r>
                        <a:rPr lang="de-DE" sz="1200" dirty="0">
                          <a:solidFill>
                            <a:schemeClr val="bg1"/>
                          </a:solidFill>
                        </a:rPr>
                        <a:t>1</a:t>
                      </a:r>
                    </a:p>
                  </a:txBody>
                  <a:tcPr>
                    <a:solidFill>
                      <a:srgbClr val="C00000"/>
                    </a:solidFill>
                  </a:tcPr>
                </a:tc>
                <a:extLst>
                  <a:ext uri="{0D108BD9-81ED-4DB2-BD59-A6C34878D82A}">
                    <a16:rowId xmlns:a16="http://schemas.microsoft.com/office/drawing/2014/main" val="10005"/>
                  </a:ext>
                </a:extLst>
              </a:tr>
              <a:tr h="240211">
                <a:tc>
                  <a:txBody>
                    <a:bodyPr/>
                    <a:lstStyle/>
                    <a:p>
                      <a:pPr algn="ctr"/>
                      <a:r>
                        <a:rPr lang="de-DE" sz="1200" b="1" dirty="0" err="1">
                          <a:solidFill>
                            <a:schemeClr val="bg1"/>
                          </a:solidFill>
                        </a:rPr>
                        <a:t>d</a:t>
                      </a:r>
                      <a:r>
                        <a:rPr lang="de-DE" sz="1200" b="1" baseline="-25000" dirty="0" err="1">
                          <a:solidFill>
                            <a:schemeClr val="bg1"/>
                          </a:solidFill>
                        </a:rPr>
                        <a:t>n</a:t>
                      </a:r>
                      <a:endParaRPr lang="de-DE" sz="1200" b="1" baseline="-25000" dirty="0">
                        <a:solidFill>
                          <a:schemeClr val="bg1"/>
                        </a:solidFill>
                      </a:endParaRPr>
                    </a:p>
                  </a:txBody>
                  <a:tcPr>
                    <a:solidFill>
                      <a:schemeClr val="accent2">
                        <a:lumMod val="60000"/>
                        <a:lumOff val="40000"/>
                      </a:schemeClr>
                    </a:solidFill>
                  </a:tcPr>
                </a:tc>
                <a:tc>
                  <a:txBody>
                    <a:bodyPr/>
                    <a:lstStyle/>
                    <a:p>
                      <a:pPr algn="ctr"/>
                      <a:r>
                        <a:rPr lang="de-DE" sz="1200" dirty="0">
                          <a:solidFill>
                            <a:schemeClr val="bg1"/>
                          </a:solidFill>
                        </a:rPr>
                        <a:t>2</a:t>
                      </a:r>
                    </a:p>
                  </a:txBody>
                  <a:tcPr>
                    <a:solidFill>
                      <a:srgbClr val="C00000"/>
                    </a:solidFill>
                  </a:tcPr>
                </a:tc>
                <a:tc>
                  <a:txBody>
                    <a:bodyPr/>
                    <a:lstStyle/>
                    <a:p>
                      <a:pPr algn="ctr"/>
                      <a:r>
                        <a:rPr lang="de-DE" sz="1200" dirty="0">
                          <a:solidFill>
                            <a:schemeClr val="bg1"/>
                          </a:solidFill>
                        </a:rPr>
                        <a:t>3</a:t>
                      </a:r>
                    </a:p>
                  </a:txBody>
                  <a:tcPr>
                    <a:solidFill>
                      <a:srgbClr val="C00000"/>
                    </a:solidFill>
                  </a:tcPr>
                </a:tc>
                <a:tc>
                  <a:txBody>
                    <a:bodyPr/>
                    <a:lstStyle/>
                    <a:p>
                      <a:pPr algn="ctr"/>
                      <a:r>
                        <a:rPr lang="de-DE" sz="1200" dirty="0">
                          <a:solidFill>
                            <a:schemeClr val="tx1"/>
                          </a:solidFill>
                        </a:rPr>
                        <a:t>0</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5</a:t>
                      </a:r>
                    </a:p>
                  </a:txBody>
                  <a:tcPr>
                    <a:solidFill>
                      <a:schemeClr val="bg1">
                        <a:lumMod val="95000"/>
                      </a:schemeClr>
                    </a:solidFill>
                  </a:tcPr>
                </a:tc>
                <a:tc>
                  <a:txBody>
                    <a:bodyPr/>
                    <a:lstStyle/>
                    <a:p>
                      <a:pPr algn="ctr"/>
                      <a:r>
                        <a:rPr lang="de-DE" sz="1200" dirty="0">
                          <a:solidFill>
                            <a:schemeClr val="bg1"/>
                          </a:solidFill>
                        </a:rPr>
                        <a:t>0</a:t>
                      </a:r>
                    </a:p>
                  </a:txBody>
                  <a:tcPr>
                    <a:solidFill>
                      <a:srgbClr val="C00000"/>
                    </a:solidFill>
                  </a:tcPr>
                </a:tc>
                <a:extLst>
                  <a:ext uri="{0D108BD9-81ED-4DB2-BD59-A6C34878D82A}">
                    <a16:rowId xmlns:a16="http://schemas.microsoft.com/office/drawing/2014/main" val="10006"/>
                  </a:ext>
                </a:extLst>
              </a:tr>
            </a:tbl>
          </a:graphicData>
        </a:graphic>
      </p:graphicFrame>
      <p:graphicFrame>
        <p:nvGraphicFramePr>
          <p:cNvPr id="24" name="Tabelle 23"/>
          <p:cNvGraphicFramePr>
            <a:graphicFrameLocks noGrp="1"/>
          </p:cNvGraphicFramePr>
          <p:nvPr/>
        </p:nvGraphicFramePr>
        <p:xfrm>
          <a:off x="2514600" y="4267200"/>
          <a:ext cx="483147" cy="1234440"/>
        </p:xfrm>
        <a:graphic>
          <a:graphicData uri="http://schemas.openxmlformats.org/drawingml/2006/table">
            <a:tbl>
              <a:tblPr firstRow="1" bandRow="1">
                <a:tableStyleId>{0505E3EF-67EA-436B-97B2-0124C06EBD24}</a:tableStyleId>
              </a:tblPr>
              <a:tblGrid>
                <a:gridCol w="483147">
                  <a:extLst>
                    <a:ext uri="{9D8B030D-6E8A-4147-A177-3AD203B41FA5}">
                      <a16:colId xmlns:a16="http://schemas.microsoft.com/office/drawing/2014/main" val="20000"/>
                    </a:ext>
                  </a:extLst>
                </a:gridCol>
              </a:tblGrid>
              <a:tr h="205740">
                <a:tc>
                  <a:txBody>
                    <a:bodyPr/>
                    <a:lstStyle/>
                    <a:p>
                      <a:pPr algn="ctr"/>
                      <a:r>
                        <a:rPr lang="de-DE" sz="1000" b="1" dirty="0">
                          <a:solidFill>
                            <a:schemeClr val="dk1"/>
                          </a:solidFill>
                        </a:rPr>
                        <a:t>4</a:t>
                      </a:r>
                      <a:endParaRPr lang="de-DE" sz="1000" b="1" dirty="0">
                        <a:solidFill>
                          <a:schemeClr val="bg1"/>
                        </a:solidFill>
                      </a:endParaRP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05740">
                <a:tc>
                  <a:txBody>
                    <a:bodyPr/>
                    <a:lstStyle/>
                    <a:p>
                      <a:pPr algn="ctr"/>
                      <a:r>
                        <a:rPr lang="de-DE" sz="1000" b="1" dirty="0">
                          <a:solidFill>
                            <a:schemeClr val="dk1"/>
                          </a:solidFill>
                        </a:rPr>
                        <a:t>5</a:t>
                      </a:r>
                      <a:endParaRPr lang="de-DE" sz="1000" b="1" dirty="0">
                        <a:solidFill>
                          <a:schemeClr val="bg1"/>
                        </a:solidFill>
                      </a:endParaRP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05740">
                <a:tc>
                  <a:txBody>
                    <a:bodyPr/>
                    <a:lstStyle/>
                    <a:p>
                      <a:pPr algn="ctr"/>
                      <a:r>
                        <a:rPr lang="de-DE" sz="1000" b="1" dirty="0">
                          <a:solidFill>
                            <a:schemeClr val="dk1"/>
                          </a:solidFill>
                        </a:rPr>
                        <a:t>4</a:t>
                      </a:r>
                      <a:endParaRPr lang="de-DE" sz="1000" b="1" dirty="0">
                        <a:solidFill>
                          <a:schemeClr val="bg1"/>
                        </a:solidFill>
                      </a:endParaRP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05740">
                <a:tc>
                  <a:txBody>
                    <a:bodyPr/>
                    <a:lstStyle/>
                    <a:p>
                      <a:pPr algn="ctr"/>
                      <a:r>
                        <a:rPr lang="de-DE" sz="1000" b="1" dirty="0"/>
                        <a:t>…</a:t>
                      </a:r>
                      <a:endParaRPr lang="de-DE" sz="1000" b="1" dirty="0">
                        <a:solidFill>
                          <a:schemeClr val="bg1"/>
                        </a:solidFill>
                      </a:endParaRP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05740">
                <a:tc>
                  <a:txBody>
                    <a:bodyPr/>
                    <a:lstStyle/>
                    <a:p>
                      <a:pPr algn="ctr"/>
                      <a:r>
                        <a:rPr lang="de-DE" sz="1000" b="1" dirty="0"/>
                        <a:t>3</a:t>
                      </a:r>
                      <a:endParaRPr lang="de-DE" sz="1000" b="1" dirty="0">
                        <a:solidFill>
                          <a:schemeClr val="bg1"/>
                        </a:solidFill>
                      </a:endParaRP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05740">
                <a:tc>
                  <a:txBody>
                    <a:bodyPr/>
                    <a:lstStyle/>
                    <a:p>
                      <a:pPr algn="ctr"/>
                      <a:r>
                        <a:rPr lang="de-DE" sz="1000" b="1" dirty="0">
                          <a:solidFill>
                            <a:schemeClr val="dk1"/>
                          </a:solidFill>
                        </a:rPr>
                        <a:t>5</a:t>
                      </a:r>
                      <a:endParaRPr lang="de-DE" sz="1000" b="1" dirty="0">
                        <a:solidFill>
                          <a:schemeClr val="bg1"/>
                        </a:solidFill>
                      </a:endParaRP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grpSp>
        <p:nvGrpSpPr>
          <p:cNvPr id="2" name="Gruppieren 26"/>
          <p:cNvGrpSpPr/>
          <p:nvPr/>
        </p:nvGrpSpPr>
        <p:grpSpPr>
          <a:xfrm>
            <a:off x="1371600" y="4267200"/>
            <a:ext cx="2616200" cy="413084"/>
            <a:chOff x="2819400" y="4267200"/>
            <a:chExt cx="4343400" cy="685800"/>
          </a:xfrm>
        </p:grpSpPr>
        <p:cxnSp>
          <p:nvCxnSpPr>
            <p:cNvPr id="25" name="Gerade Verbindung mit Pfeil 24"/>
            <p:cNvCxnSpPr/>
            <p:nvPr/>
          </p:nvCxnSpPr>
          <p:spPr>
            <a:xfrm>
              <a:off x="2819400" y="4267200"/>
              <a:ext cx="1522412" cy="685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Gerade Verbindung mit Pfeil 25"/>
            <p:cNvCxnSpPr/>
            <p:nvPr/>
          </p:nvCxnSpPr>
          <p:spPr>
            <a:xfrm>
              <a:off x="3733800" y="4267200"/>
              <a:ext cx="838200" cy="3810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Gerade Verbindung mit Pfeil 27"/>
            <p:cNvCxnSpPr/>
            <p:nvPr/>
          </p:nvCxnSpPr>
          <p:spPr>
            <a:xfrm rot="10800000" flipV="1">
              <a:off x="5715000" y="4267200"/>
              <a:ext cx="1447800" cy="685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grpSp>
      <p:sp>
        <p:nvSpPr>
          <p:cNvPr id="36" name="Rechteck 35"/>
          <p:cNvSpPr/>
          <p:nvPr/>
        </p:nvSpPr>
        <p:spPr>
          <a:xfrm>
            <a:off x="1676400" y="1676400"/>
            <a:ext cx="1676400" cy="381000"/>
          </a:xfrm>
          <a:prstGeom prst="rect">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Document 1</a:t>
            </a:r>
          </a:p>
        </p:txBody>
      </p:sp>
      <p:graphicFrame>
        <p:nvGraphicFramePr>
          <p:cNvPr id="37" name="Tabelle 36"/>
          <p:cNvGraphicFramePr>
            <a:graphicFrameLocks noGrp="1"/>
          </p:cNvGraphicFramePr>
          <p:nvPr/>
        </p:nvGraphicFramePr>
        <p:xfrm>
          <a:off x="4876800" y="2209800"/>
          <a:ext cx="3657598" cy="1920240"/>
        </p:xfrm>
        <a:graphic>
          <a:graphicData uri="http://schemas.openxmlformats.org/drawingml/2006/table">
            <a:tbl>
              <a:tblPr firstRow="1" bandRow="1">
                <a:tableStyleId>{21E4AEA4-8DFA-4A89-87EB-49C32662AFE0}</a:tableStyleId>
              </a:tblPr>
              <a:tblGrid>
                <a:gridCol w="522514">
                  <a:extLst>
                    <a:ext uri="{9D8B030D-6E8A-4147-A177-3AD203B41FA5}">
                      <a16:colId xmlns:a16="http://schemas.microsoft.com/office/drawing/2014/main" val="20000"/>
                    </a:ext>
                  </a:extLst>
                </a:gridCol>
                <a:gridCol w="522514">
                  <a:extLst>
                    <a:ext uri="{9D8B030D-6E8A-4147-A177-3AD203B41FA5}">
                      <a16:colId xmlns:a16="http://schemas.microsoft.com/office/drawing/2014/main" val="20001"/>
                    </a:ext>
                  </a:extLst>
                </a:gridCol>
                <a:gridCol w="522514">
                  <a:extLst>
                    <a:ext uri="{9D8B030D-6E8A-4147-A177-3AD203B41FA5}">
                      <a16:colId xmlns:a16="http://schemas.microsoft.com/office/drawing/2014/main" val="20002"/>
                    </a:ext>
                  </a:extLst>
                </a:gridCol>
                <a:gridCol w="522514">
                  <a:extLst>
                    <a:ext uri="{9D8B030D-6E8A-4147-A177-3AD203B41FA5}">
                      <a16:colId xmlns:a16="http://schemas.microsoft.com/office/drawing/2014/main" val="20003"/>
                    </a:ext>
                  </a:extLst>
                </a:gridCol>
                <a:gridCol w="522514">
                  <a:extLst>
                    <a:ext uri="{9D8B030D-6E8A-4147-A177-3AD203B41FA5}">
                      <a16:colId xmlns:a16="http://schemas.microsoft.com/office/drawing/2014/main" val="20004"/>
                    </a:ext>
                  </a:extLst>
                </a:gridCol>
                <a:gridCol w="522514">
                  <a:extLst>
                    <a:ext uri="{9D8B030D-6E8A-4147-A177-3AD203B41FA5}">
                      <a16:colId xmlns:a16="http://schemas.microsoft.com/office/drawing/2014/main" val="20005"/>
                    </a:ext>
                  </a:extLst>
                </a:gridCol>
                <a:gridCol w="522514">
                  <a:extLst>
                    <a:ext uri="{9D8B030D-6E8A-4147-A177-3AD203B41FA5}">
                      <a16:colId xmlns:a16="http://schemas.microsoft.com/office/drawing/2014/main" val="20006"/>
                    </a:ext>
                  </a:extLst>
                </a:gridCol>
              </a:tblGrid>
              <a:tr h="240211">
                <a:tc>
                  <a:txBody>
                    <a:bodyPr/>
                    <a:lstStyle/>
                    <a:p>
                      <a:endParaRPr lang="de-DE" sz="1200" dirty="0"/>
                    </a:p>
                  </a:txBody>
                  <a:tcPr>
                    <a:solidFill>
                      <a:schemeClr val="bg1"/>
                    </a:solidFill>
                  </a:tcPr>
                </a:tc>
                <a:tc>
                  <a:txBody>
                    <a:bodyPr/>
                    <a:lstStyle/>
                    <a:p>
                      <a:pPr algn="ctr"/>
                      <a:r>
                        <a:rPr lang="de-DE" sz="1200" dirty="0"/>
                        <a:t>t</a:t>
                      </a:r>
                      <a:r>
                        <a:rPr lang="de-DE" sz="1200" baseline="-25000"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dirty="0"/>
                        <a:t>t</a:t>
                      </a:r>
                      <a:r>
                        <a:rPr lang="de-DE" sz="1200" baseline="-25000" dirty="0"/>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dirty="0"/>
                        <a:t>t</a:t>
                      </a:r>
                      <a:r>
                        <a:rPr lang="de-DE" sz="1200" baseline="-25000" dirty="0"/>
                        <a:t>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baseline="-25000"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dirty="0"/>
                        <a:t>t</a:t>
                      </a:r>
                      <a:r>
                        <a:rPr lang="de-DE" sz="1200" baseline="-25000" dirty="0"/>
                        <a:t>m-1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dirty="0" err="1"/>
                        <a:t>t</a:t>
                      </a:r>
                      <a:r>
                        <a:rPr lang="de-DE" sz="1200" baseline="-25000" dirty="0" err="1"/>
                        <a:t>m</a:t>
                      </a:r>
                      <a:endParaRPr lang="de-DE" sz="1200" dirty="0"/>
                    </a:p>
                  </a:txBody>
                  <a:tcPr/>
                </a:tc>
                <a:extLst>
                  <a:ext uri="{0D108BD9-81ED-4DB2-BD59-A6C34878D82A}">
                    <a16:rowId xmlns:a16="http://schemas.microsoft.com/office/drawing/2014/main" val="10000"/>
                  </a:ext>
                </a:extLst>
              </a:tr>
              <a:tr h="240211">
                <a:tc>
                  <a:txBody>
                    <a:bodyPr/>
                    <a:lstStyle/>
                    <a:p>
                      <a:pPr algn="ctr"/>
                      <a:r>
                        <a:rPr lang="de-DE" sz="1200" b="1" dirty="0">
                          <a:solidFill>
                            <a:schemeClr val="bg1"/>
                          </a:solidFill>
                        </a:rPr>
                        <a:t>d</a:t>
                      </a:r>
                      <a:r>
                        <a:rPr lang="de-DE" sz="1200" b="1" baseline="-25000" dirty="0">
                          <a:solidFill>
                            <a:schemeClr val="bg1"/>
                          </a:solidFill>
                        </a:rPr>
                        <a:t>1</a:t>
                      </a:r>
                    </a:p>
                  </a:txBody>
                  <a:tcPr>
                    <a:solidFill>
                      <a:schemeClr val="accent2">
                        <a:lumMod val="60000"/>
                        <a:lumOff val="40000"/>
                      </a:schemeClr>
                    </a:solidFill>
                  </a:tcPr>
                </a:tc>
                <a:tc>
                  <a:txBody>
                    <a:bodyPr/>
                    <a:lstStyle/>
                    <a:p>
                      <a:pPr algn="ctr"/>
                      <a:r>
                        <a:rPr lang="de-DE" sz="1200" dirty="0">
                          <a:solidFill>
                            <a:schemeClr val="bg1"/>
                          </a:solidFill>
                        </a:rPr>
                        <a:t>3</a:t>
                      </a:r>
                    </a:p>
                  </a:txBody>
                  <a:tcPr>
                    <a:solidFill>
                      <a:srgbClr val="C00000"/>
                    </a:solidFill>
                  </a:tcPr>
                </a:tc>
                <a:tc>
                  <a:txBody>
                    <a:bodyPr/>
                    <a:lstStyle/>
                    <a:p>
                      <a:pPr algn="ctr"/>
                      <a:r>
                        <a:rPr lang="de-DE" sz="1200" dirty="0">
                          <a:solidFill>
                            <a:schemeClr val="tx1"/>
                          </a:solidFill>
                        </a:rPr>
                        <a:t>1</a:t>
                      </a:r>
                    </a:p>
                  </a:txBody>
                  <a:tcPr>
                    <a:solidFill>
                      <a:schemeClr val="bg1">
                        <a:lumMod val="95000"/>
                      </a:schemeClr>
                    </a:solidFill>
                  </a:tcPr>
                </a:tc>
                <a:tc>
                  <a:txBody>
                    <a:bodyPr/>
                    <a:lstStyle/>
                    <a:p>
                      <a:pPr algn="ctr"/>
                      <a:r>
                        <a:rPr lang="de-DE" sz="1200" dirty="0">
                          <a:solidFill>
                            <a:schemeClr val="tx1"/>
                          </a:solidFill>
                        </a:rPr>
                        <a:t>0</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0</a:t>
                      </a:r>
                    </a:p>
                  </a:txBody>
                  <a:tcPr>
                    <a:solidFill>
                      <a:schemeClr val="bg1">
                        <a:lumMod val="95000"/>
                      </a:schemeClr>
                    </a:solidFill>
                  </a:tcPr>
                </a:tc>
                <a:tc>
                  <a:txBody>
                    <a:bodyPr/>
                    <a:lstStyle/>
                    <a:p>
                      <a:pPr algn="ctr"/>
                      <a:r>
                        <a:rPr lang="de-DE" sz="1200" dirty="0">
                          <a:solidFill>
                            <a:schemeClr val="bg1"/>
                          </a:solidFill>
                        </a:rPr>
                        <a:t>0</a:t>
                      </a:r>
                    </a:p>
                  </a:txBody>
                  <a:tcPr>
                    <a:solidFill>
                      <a:srgbClr val="C00000"/>
                    </a:solidFill>
                  </a:tcPr>
                </a:tc>
                <a:extLst>
                  <a:ext uri="{0D108BD9-81ED-4DB2-BD59-A6C34878D82A}">
                    <a16:rowId xmlns:a16="http://schemas.microsoft.com/office/drawing/2014/main" val="10001"/>
                  </a:ext>
                </a:extLst>
              </a:tr>
              <a:tr h="240211">
                <a:tc>
                  <a:txBody>
                    <a:bodyPr/>
                    <a:lstStyle/>
                    <a:p>
                      <a:pPr algn="ctr"/>
                      <a:r>
                        <a:rPr lang="de-DE" sz="1200" b="1" dirty="0">
                          <a:solidFill>
                            <a:schemeClr val="bg1"/>
                          </a:solidFill>
                        </a:rPr>
                        <a:t>d</a:t>
                      </a:r>
                      <a:r>
                        <a:rPr lang="de-DE" sz="1200" b="1" baseline="-25000" dirty="0">
                          <a:solidFill>
                            <a:schemeClr val="bg1"/>
                          </a:solidFill>
                        </a:rPr>
                        <a:t>2</a:t>
                      </a:r>
                    </a:p>
                  </a:txBody>
                  <a:tcPr>
                    <a:solidFill>
                      <a:schemeClr val="accent2">
                        <a:lumMod val="60000"/>
                        <a:lumOff val="40000"/>
                      </a:schemeClr>
                    </a:solidFill>
                  </a:tcPr>
                </a:tc>
                <a:tc>
                  <a:txBody>
                    <a:bodyPr/>
                    <a:lstStyle/>
                    <a:p>
                      <a:pPr algn="ctr"/>
                      <a:r>
                        <a:rPr lang="de-DE" sz="1200" dirty="0">
                          <a:solidFill>
                            <a:schemeClr val="bg1"/>
                          </a:solidFill>
                        </a:rPr>
                        <a:t>0</a:t>
                      </a:r>
                    </a:p>
                  </a:txBody>
                  <a:tcPr>
                    <a:solidFill>
                      <a:srgbClr val="C00000"/>
                    </a:solidFill>
                  </a:tcPr>
                </a:tc>
                <a:tc>
                  <a:txBody>
                    <a:bodyPr/>
                    <a:lstStyle/>
                    <a:p>
                      <a:pPr algn="ctr"/>
                      <a:r>
                        <a:rPr lang="de-DE" sz="1200" dirty="0">
                          <a:solidFill>
                            <a:schemeClr val="tx1"/>
                          </a:solidFill>
                        </a:rPr>
                        <a:t>5</a:t>
                      </a:r>
                    </a:p>
                  </a:txBody>
                  <a:tcPr>
                    <a:solidFill>
                      <a:schemeClr val="bg1">
                        <a:lumMod val="95000"/>
                      </a:schemeClr>
                    </a:solidFill>
                  </a:tcPr>
                </a:tc>
                <a:tc>
                  <a:txBody>
                    <a:bodyPr/>
                    <a:lstStyle/>
                    <a:p>
                      <a:pPr algn="ctr"/>
                      <a:r>
                        <a:rPr lang="de-DE" sz="1200" dirty="0">
                          <a:solidFill>
                            <a:schemeClr val="tx1"/>
                          </a:solidFill>
                        </a:rPr>
                        <a:t>0</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1</a:t>
                      </a:r>
                    </a:p>
                  </a:txBody>
                  <a:tcPr>
                    <a:solidFill>
                      <a:schemeClr val="bg1">
                        <a:lumMod val="95000"/>
                      </a:schemeClr>
                    </a:solidFill>
                  </a:tcPr>
                </a:tc>
                <a:tc>
                  <a:txBody>
                    <a:bodyPr/>
                    <a:lstStyle/>
                    <a:p>
                      <a:pPr algn="ctr"/>
                      <a:r>
                        <a:rPr lang="de-DE" sz="1200" dirty="0">
                          <a:solidFill>
                            <a:schemeClr val="bg1"/>
                          </a:solidFill>
                        </a:rPr>
                        <a:t>0</a:t>
                      </a:r>
                    </a:p>
                  </a:txBody>
                  <a:tcPr>
                    <a:solidFill>
                      <a:srgbClr val="C00000"/>
                    </a:solidFill>
                  </a:tcPr>
                </a:tc>
                <a:extLst>
                  <a:ext uri="{0D108BD9-81ED-4DB2-BD59-A6C34878D82A}">
                    <a16:rowId xmlns:a16="http://schemas.microsoft.com/office/drawing/2014/main" val="10002"/>
                  </a:ext>
                </a:extLst>
              </a:tr>
              <a:tr h="2402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b="1" dirty="0">
                          <a:solidFill>
                            <a:schemeClr val="bg1"/>
                          </a:solidFill>
                        </a:rPr>
                        <a:t>d</a:t>
                      </a:r>
                      <a:r>
                        <a:rPr lang="de-DE" sz="1200" b="1" baseline="-25000" dirty="0">
                          <a:solidFill>
                            <a:schemeClr val="bg1"/>
                          </a:solidFill>
                        </a:rPr>
                        <a:t>3</a:t>
                      </a:r>
                    </a:p>
                  </a:txBody>
                  <a:tcPr>
                    <a:solidFill>
                      <a:schemeClr val="accent2">
                        <a:lumMod val="60000"/>
                        <a:lumOff val="40000"/>
                      </a:schemeClr>
                    </a:solidFill>
                  </a:tcPr>
                </a:tc>
                <a:tc>
                  <a:txBody>
                    <a:bodyPr/>
                    <a:lstStyle/>
                    <a:p>
                      <a:pPr algn="ctr"/>
                      <a:r>
                        <a:rPr lang="de-DE" sz="1200" dirty="0">
                          <a:solidFill>
                            <a:schemeClr val="bg1"/>
                          </a:solidFill>
                        </a:rPr>
                        <a:t>1</a:t>
                      </a:r>
                    </a:p>
                  </a:txBody>
                  <a:tcPr>
                    <a:solidFill>
                      <a:srgbClr val="C00000"/>
                    </a:solidFill>
                  </a:tcPr>
                </a:tc>
                <a:tc>
                  <a:txBody>
                    <a:bodyPr/>
                    <a:lstStyle/>
                    <a:p>
                      <a:pPr algn="ctr"/>
                      <a:r>
                        <a:rPr lang="de-DE" sz="1200" dirty="0">
                          <a:solidFill>
                            <a:schemeClr val="tx1"/>
                          </a:solidFill>
                        </a:rPr>
                        <a:t>0</a:t>
                      </a:r>
                    </a:p>
                  </a:txBody>
                  <a:tcPr>
                    <a:solidFill>
                      <a:schemeClr val="bg1">
                        <a:lumMod val="95000"/>
                      </a:schemeClr>
                    </a:solidFill>
                  </a:tcPr>
                </a:tc>
                <a:tc>
                  <a:txBody>
                    <a:bodyPr/>
                    <a:lstStyle/>
                    <a:p>
                      <a:pPr algn="ctr"/>
                      <a:r>
                        <a:rPr lang="de-DE" sz="1200" dirty="0">
                          <a:solidFill>
                            <a:schemeClr val="tx1"/>
                          </a:solidFill>
                        </a:rPr>
                        <a:t>2</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3</a:t>
                      </a:r>
                    </a:p>
                  </a:txBody>
                  <a:tcPr>
                    <a:solidFill>
                      <a:schemeClr val="bg1">
                        <a:lumMod val="95000"/>
                      </a:schemeClr>
                    </a:solidFill>
                  </a:tcPr>
                </a:tc>
                <a:tc>
                  <a:txBody>
                    <a:bodyPr/>
                    <a:lstStyle/>
                    <a:p>
                      <a:pPr algn="ctr"/>
                      <a:r>
                        <a:rPr lang="de-DE" sz="1200" dirty="0">
                          <a:solidFill>
                            <a:schemeClr val="bg1"/>
                          </a:solidFill>
                        </a:rPr>
                        <a:t>3</a:t>
                      </a:r>
                    </a:p>
                  </a:txBody>
                  <a:tcPr>
                    <a:solidFill>
                      <a:srgbClr val="C00000"/>
                    </a:solidFill>
                  </a:tcPr>
                </a:tc>
                <a:extLst>
                  <a:ext uri="{0D108BD9-81ED-4DB2-BD59-A6C34878D82A}">
                    <a16:rowId xmlns:a16="http://schemas.microsoft.com/office/drawing/2014/main" val="10003"/>
                  </a:ext>
                </a:extLst>
              </a:tr>
              <a:tr h="240211">
                <a:tc>
                  <a:txBody>
                    <a:bodyPr/>
                    <a:lstStyle/>
                    <a:p>
                      <a:pPr algn="ctr"/>
                      <a:r>
                        <a:rPr lang="de-DE" sz="1200" b="1" dirty="0">
                          <a:solidFill>
                            <a:schemeClr val="bg1"/>
                          </a:solidFill>
                        </a:rPr>
                        <a:t>…</a:t>
                      </a:r>
                    </a:p>
                  </a:txBody>
                  <a:tcPr>
                    <a:solidFill>
                      <a:schemeClr val="accent2">
                        <a:lumMod val="60000"/>
                        <a:lumOff val="40000"/>
                      </a:schemeClr>
                    </a:solidFill>
                  </a:tcPr>
                </a:tc>
                <a:tc>
                  <a:txBody>
                    <a:bodyPr/>
                    <a:lstStyle/>
                    <a:p>
                      <a:pPr algn="ctr"/>
                      <a:r>
                        <a:rPr lang="de-DE" sz="1200" dirty="0">
                          <a:solidFill>
                            <a:schemeClr val="bg1"/>
                          </a:solidFill>
                        </a:rPr>
                        <a:t>…</a:t>
                      </a:r>
                    </a:p>
                  </a:txBody>
                  <a:tcPr>
                    <a:solidFill>
                      <a:srgbClr val="C00000"/>
                    </a:solidFill>
                  </a:tcPr>
                </a:tc>
                <a:tc>
                  <a:txBody>
                    <a:bodyPr/>
                    <a:lstStyle/>
                    <a:p>
                      <a:pPr algn="ctr"/>
                      <a:r>
                        <a:rPr lang="de-DE" sz="1200" dirty="0">
                          <a:solidFill>
                            <a:schemeClr val="tx1"/>
                          </a:solidFill>
                        </a:rPr>
                        <a:t>…</a:t>
                      </a:r>
                    </a:p>
                  </a:txBody>
                  <a:tcPr>
                    <a:solidFill>
                      <a:schemeClr val="bg1">
                        <a:lumMod val="95000"/>
                      </a:schemeClr>
                    </a:solidFill>
                  </a:tcPr>
                </a:tc>
                <a:tc>
                  <a:txBody>
                    <a:bodyPr/>
                    <a:lstStyle/>
                    <a:p>
                      <a:pPr algn="ctr"/>
                      <a:r>
                        <a:rPr lang="de-DE" sz="1200" dirty="0">
                          <a:solidFill>
                            <a:schemeClr val="tx1"/>
                          </a:solidFill>
                        </a:rPr>
                        <a:t>…</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solidFill>
                            <a:schemeClr val="bg1"/>
                          </a:solidFill>
                        </a:rPr>
                        <a:t>…</a:t>
                      </a:r>
                    </a:p>
                  </a:txBody>
                  <a:tcPr>
                    <a:solidFill>
                      <a:srgbClr val="C00000"/>
                    </a:solidFill>
                  </a:tcPr>
                </a:tc>
                <a:extLst>
                  <a:ext uri="{0D108BD9-81ED-4DB2-BD59-A6C34878D82A}">
                    <a16:rowId xmlns:a16="http://schemas.microsoft.com/office/drawing/2014/main" val="10004"/>
                  </a:ext>
                </a:extLst>
              </a:tr>
              <a:tr h="2402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b="1" dirty="0">
                          <a:solidFill>
                            <a:schemeClr val="bg1"/>
                          </a:solidFill>
                        </a:rPr>
                        <a:t>d</a:t>
                      </a:r>
                      <a:r>
                        <a:rPr lang="de-DE" sz="1200" b="1" baseline="-25000" dirty="0">
                          <a:solidFill>
                            <a:schemeClr val="bg1"/>
                          </a:solidFill>
                        </a:rPr>
                        <a:t>n-1</a:t>
                      </a:r>
                      <a:endParaRPr lang="de-DE" sz="1200" b="1" dirty="0">
                        <a:solidFill>
                          <a:schemeClr val="bg1"/>
                        </a:solidFill>
                      </a:endParaRPr>
                    </a:p>
                  </a:txBody>
                  <a:tcPr>
                    <a:solidFill>
                      <a:schemeClr val="accent2">
                        <a:lumMod val="60000"/>
                        <a:lumOff val="40000"/>
                      </a:schemeClr>
                    </a:solidFill>
                  </a:tcPr>
                </a:tc>
                <a:tc>
                  <a:txBody>
                    <a:bodyPr/>
                    <a:lstStyle/>
                    <a:p>
                      <a:pPr algn="ctr"/>
                      <a:r>
                        <a:rPr lang="de-DE" sz="1200" dirty="0">
                          <a:solidFill>
                            <a:schemeClr val="bg1"/>
                          </a:solidFill>
                        </a:rPr>
                        <a:t>0</a:t>
                      </a:r>
                    </a:p>
                  </a:txBody>
                  <a:tcPr>
                    <a:solidFill>
                      <a:srgbClr val="C00000"/>
                    </a:solidFill>
                  </a:tcPr>
                </a:tc>
                <a:tc>
                  <a:txBody>
                    <a:bodyPr/>
                    <a:lstStyle/>
                    <a:p>
                      <a:pPr algn="ctr"/>
                      <a:r>
                        <a:rPr lang="de-DE" sz="1200" dirty="0">
                          <a:solidFill>
                            <a:schemeClr val="tx1"/>
                          </a:solidFill>
                        </a:rPr>
                        <a:t>2</a:t>
                      </a:r>
                    </a:p>
                  </a:txBody>
                  <a:tcPr>
                    <a:solidFill>
                      <a:schemeClr val="bg1">
                        <a:lumMod val="95000"/>
                      </a:schemeClr>
                    </a:solidFill>
                  </a:tcPr>
                </a:tc>
                <a:tc>
                  <a:txBody>
                    <a:bodyPr/>
                    <a:lstStyle/>
                    <a:p>
                      <a:pPr algn="ctr"/>
                      <a:r>
                        <a:rPr lang="de-DE" sz="1200" dirty="0">
                          <a:solidFill>
                            <a:schemeClr val="tx1"/>
                          </a:solidFill>
                        </a:rPr>
                        <a:t>3</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2</a:t>
                      </a:r>
                    </a:p>
                  </a:txBody>
                  <a:tcPr>
                    <a:solidFill>
                      <a:schemeClr val="bg1">
                        <a:lumMod val="95000"/>
                      </a:schemeClr>
                    </a:solidFill>
                  </a:tcPr>
                </a:tc>
                <a:tc>
                  <a:txBody>
                    <a:bodyPr/>
                    <a:lstStyle/>
                    <a:p>
                      <a:pPr algn="ctr"/>
                      <a:r>
                        <a:rPr lang="de-DE" sz="1200" dirty="0">
                          <a:solidFill>
                            <a:schemeClr val="bg1"/>
                          </a:solidFill>
                        </a:rPr>
                        <a:t>1</a:t>
                      </a:r>
                    </a:p>
                  </a:txBody>
                  <a:tcPr>
                    <a:solidFill>
                      <a:srgbClr val="C00000"/>
                    </a:solidFill>
                  </a:tcPr>
                </a:tc>
                <a:extLst>
                  <a:ext uri="{0D108BD9-81ED-4DB2-BD59-A6C34878D82A}">
                    <a16:rowId xmlns:a16="http://schemas.microsoft.com/office/drawing/2014/main" val="10005"/>
                  </a:ext>
                </a:extLst>
              </a:tr>
              <a:tr h="240211">
                <a:tc>
                  <a:txBody>
                    <a:bodyPr/>
                    <a:lstStyle/>
                    <a:p>
                      <a:pPr algn="ctr"/>
                      <a:r>
                        <a:rPr lang="de-DE" sz="1200" b="1" dirty="0" err="1">
                          <a:solidFill>
                            <a:schemeClr val="bg1"/>
                          </a:solidFill>
                        </a:rPr>
                        <a:t>d</a:t>
                      </a:r>
                      <a:r>
                        <a:rPr lang="de-DE" sz="1200" b="1" baseline="-25000" dirty="0" err="1">
                          <a:solidFill>
                            <a:schemeClr val="bg1"/>
                          </a:solidFill>
                        </a:rPr>
                        <a:t>n</a:t>
                      </a:r>
                      <a:endParaRPr lang="de-DE" sz="1200" b="1" baseline="-25000" dirty="0">
                        <a:solidFill>
                          <a:schemeClr val="bg1"/>
                        </a:solidFill>
                      </a:endParaRPr>
                    </a:p>
                  </a:txBody>
                  <a:tcPr>
                    <a:solidFill>
                      <a:schemeClr val="accent2">
                        <a:lumMod val="60000"/>
                        <a:lumOff val="40000"/>
                      </a:schemeClr>
                    </a:solidFill>
                  </a:tcPr>
                </a:tc>
                <a:tc>
                  <a:txBody>
                    <a:bodyPr/>
                    <a:lstStyle/>
                    <a:p>
                      <a:pPr algn="ctr"/>
                      <a:r>
                        <a:rPr lang="de-DE" sz="1200" dirty="0">
                          <a:solidFill>
                            <a:schemeClr val="bg1"/>
                          </a:solidFill>
                        </a:rPr>
                        <a:t>2</a:t>
                      </a:r>
                    </a:p>
                  </a:txBody>
                  <a:tcPr>
                    <a:solidFill>
                      <a:srgbClr val="C00000"/>
                    </a:solidFill>
                  </a:tcPr>
                </a:tc>
                <a:tc>
                  <a:txBody>
                    <a:bodyPr/>
                    <a:lstStyle/>
                    <a:p>
                      <a:pPr algn="ctr"/>
                      <a:r>
                        <a:rPr lang="de-DE" sz="1200" dirty="0">
                          <a:solidFill>
                            <a:schemeClr val="tx1"/>
                          </a:solidFill>
                        </a:rPr>
                        <a:t>3</a:t>
                      </a:r>
                    </a:p>
                  </a:txBody>
                  <a:tcPr>
                    <a:solidFill>
                      <a:schemeClr val="bg1">
                        <a:lumMod val="95000"/>
                      </a:schemeClr>
                    </a:solidFill>
                  </a:tcPr>
                </a:tc>
                <a:tc>
                  <a:txBody>
                    <a:bodyPr/>
                    <a:lstStyle/>
                    <a:p>
                      <a:pPr algn="ctr"/>
                      <a:r>
                        <a:rPr lang="de-DE" sz="1200" dirty="0">
                          <a:solidFill>
                            <a:schemeClr val="tx1"/>
                          </a:solidFill>
                        </a:rPr>
                        <a:t>0</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5</a:t>
                      </a:r>
                    </a:p>
                  </a:txBody>
                  <a:tcPr>
                    <a:solidFill>
                      <a:schemeClr val="bg1">
                        <a:lumMod val="95000"/>
                      </a:schemeClr>
                    </a:solidFill>
                  </a:tcPr>
                </a:tc>
                <a:tc>
                  <a:txBody>
                    <a:bodyPr/>
                    <a:lstStyle/>
                    <a:p>
                      <a:pPr algn="ctr"/>
                      <a:r>
                        <a:rPr lang="de-DE" sz="1200" dirty="0">
                          <a:solidFill>
                            <a:schemeClr val="bg1"/>
                          </a:solidFill>
                        </a:rPr>
                        <a:t>0</a:t>
                      </a:r>
                    </a:p>
                  </a:txBody>
                  <a:tcPr>
                    <a:solidFill>
                      <a:srgbClr val="C00000"/>
                    </a:solidFill>
                  </a:tcPr>
                </a:tc>
                <a:extLst>
                  <a:ext uri="{0D108BD9-81ED-4DB2-BD59-A6C34878D82A}">
                    <a16:rowId xmlns:a16="http://schemas.microsoft.com/office/drawing/2014/main" val="10006"/>
                  </a:ext>
                </a:extLst>
              </a:tr>
            </a:tbl>
          </a:graphicData>
        </a:graphic>
      </p:graphicFrame>
      <p:graphicFrame>
        <p:nvGraphicFramePr>
          <p:cNvPr id="38" name="Tabelle 37"/>
          <p:cNvGraphicFramePr>
            <a:graphicFrameLocks noGrp="1"/>
          </p:cNvGraphicFramePr>
          <p:nvPr/>
        </p:nvGraphicFramePr>
        <p:xfrm>
          <a:off x="6858000" y="4267200"/>
          <a:ext cx="483147" cy="1234440"/>
        </p:xfrm>
        <a:graphic>
          <a:graphicData uri="http://schemas.openxmlformats.org/drawingml/2006/table">
            <a:tbl>
              <a:tblPr firstRow="1" bandRow="1">
                <a:tableStyleId>{0505E3EF-67EA-436B-97B2-0124C06EBD24}</a:tableStyleId>
              </a:tblPr>
              <a:tblGrid>
                <a:gridCol w="483147">
                  <a:extLst>
                    <a:ext uri="{9D8B030D-6E8A-4147-A177-3AD203B41FA5}">
                      <a16:colId xmlns:a16="http://schemas.microsoft.com/office/drawing/2014/main" val="20000"/>
                    </a:ext>
                  </a:extLst>
                </a:gridCol>
              </a:tblGrid>
              <a:tr h="205740">
                <a:tc>
                  <a:txBody>
                    <a:bodyPr/>
                    <a:lstStyle/>
                    <a:p>
                      <a:pPr algn="ctr"/>
                      <a:r>
                        <a:rPr lang="de-DE" sz="1000" b="1" dirty="0">
                          <a:solidFill>
                            <a:schemeClr val="tx1"/>
                          </a:solidFill>
                        </a:rPr>
                        <a:t>3</a:t>
                      </a: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05740">
                <a:tc>
                  <a:txBody>
                    <a:bodyPr/>
                    <a:lstStyle/>
                    <a:p>
                      <a:pPr algn="ctr"/>
                      <a:r>
                        <a:rPr lang="de-DE" sz="1000" b="1" dirty="0">
                          <a:solidFill>
                            <a:schemeClr val="tx1"/>
                          </a:solidFill>
                        </a:rPr>
                        <a:t>0</a:t>
                      </a: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05740">
                <a:tc>
                  <a:txBody>
                    <a:bodyPr/>
                    <a:lstStyle/>
                    <a:p>
                      <a:pPr algn="ctr"/>
                      <a:r>
                        <a:rPr lang="de-DE" sz="1000" b="1" dirty="0">
                          <a:solidFill>
                            <a:schemeClr val="tx1"/>
                          </a:solidFill>
                        </a:rPr>
                        <a:t>4</a:t>
                      </a: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05740">
                <a:tc>
                  <a:txBody>
                    <a:bodyPr/>
                    <a:lstStyle/>
                    <a:p>
                      <a:pPr algn="ctr"/>
                      <a:r>
                        <a:rPr lang="de-DE" sz="1000" b="1" dirty="0">
                          <a:solidFill>
                            <a:schemeClr val="tx1"/>
                          </a:solidFill>
                        </a:rPr>
                        <a:t>…</a:t>
                      </a: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05740">
                <a:tc>
                  <a:txBody>
                    <a:bodyPr/>
                    <a:lstStyle/>
                    <a:p>
                      <a:pPr algn="ctr"/>
                      <a:r>
                        <a:rPr lang="de-DE" sz="1000" b="1" dirty="0">
                          <a:solidFill>
                            <a:schemeClr val="tx1"/>
                          </a:solidFill>
                        </a:rPr>
                        <a:t>1</a:t>
                      </a: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05740">
                <a:tc>
                  <a:txBody>
                    <a:bodyPr/>
                    <a:lstStyle/>
                    <a:p>
                      <a:pPr algn="ctr"/>
                      <a:r>
                        <a:rPr lang="de-DE" sz="1000" b="1" dirty="0">
                          <a:solidFill>
                            <a:schemeClr val="tx1"/>
                          </a:solidFill>
                        </a:rPr>
                        <a:t>2</a:t>
                      </a: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grpSp>
        <p:nvGrpSpPr>
          <p:cNvPr id="3" name="Gruppieren 38"/>
          <p:cNvGrpSpPr/>
          <p:nvPr/>
        </p:nvGrpSpPr>
        <p:grpSpPr>
          <a:xfrm>
            <a:off x="5715000" y="4267200"/>
            <a:ext cx="2616200" cy="413084"/>
            <a:chOff x="2819400" y="4267200"/>
            <a:chExt cx="4343400" cy="685800"/>
          </a:xfrm>
        </p:grpSpPr>
        <p:cxnSp>
          <p:nvCxnSpPr>
            <p:cNvPr id="40" name="Gerade Verbindung mit Pfeil 39"/>
            <p:cNvCxnSpPr/>
            <p:nvPr/>
          </p:nvCxnSpPr>
          <p:spPr>
            <a:xfrm>
              <a:off x="2819400" y="4267200"/>
              <a:ext cx="1522412" cy="685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42" name="Gerade Verbindung mit Pfeil 41"/>
            <p:cNvCxnSpPr/>
            <p:nvPr/>
          </p:nvCxnSpPr>
          <p:spPr>
            <a:xfrm rot="10800000" flipV="1">
              <a:off x="5715000" y="4267200"/>
              <a:ext cx="1447800" cy="685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grpSp>
      <p:sp>
        <p:nvSpPr>
          <p:cNvPr id="43" name="Rechteck 42"/>
          <p:cNvSpPr/>
          <p:nvPr/>
        </p:nvSpPr>
        <p:spPr>
          <a:xfrm>
            <a:off x="6019800" y="1676400"/>
            <a:ext cx="1676400" cy="381000"/>
          </a:xfrm>
          <a:prstGeom prst="rect">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Document 2</a:t>
            </a:r>
          </a:p>
        </p:txBody>
      </p:sp>
      <p:cxnSp>
        <p:nvCxnSpPr>
          <p:cNvPr id="45" name="Gerade Verbindung mit Pfeil 44"/>
          <p:cNvCxnSpPr/>
          <p:nvPr/>
        </p:nvCxnSpPr>
        <p:spPr>
          <a:xfrm>
            <a:off x="2740592" y="5638800"/>
            <a:ext cx="917008" cy="41308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47" name="Gerade Verbindung mit Pfeil 46"/>
          <p:cNvCxnSpPr/>
          <p:nvPr/>
        </p:nvCxnSpPr>
        <p:spPr>
          <a:xfrm rot="10800000" flipV="1">
            <a:off x="6443134" y="5638800"/>
            <a:ext cx="643466" cy="41308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48" name="Inhaltsplatzhalter 14"/>
          <p:cNvSpPr txBox="1">
            <a:spLocks/>
          </p:cNvSpPr>
          <p:nvPr/>
        </p:nvSpPr>
        <p:spPr>
          <a:xfrm>
            <a:off x="3733800" y="5715000"/>
            <a:ext cx="2590800" cy="685800"/>
          </a:xfrm>
          <a:prstGeom prst="rect">
            <a:avLst/>
          </a:prstGeom>
          <a:solidFill>
            <a:srgbClr val="CCECFF"/>
          </a:solidFill>
          <a:ln>
            <a:solidFill>
              <a:srgbClr val="66CCFF"/>
            </a:solidFill>
          </a:ln>
          <a:effectLst>
            <a:outerShdw blurRad="50800" dist="38100" dir="2700000" algn="tl" rotWithShape="0">
              <a:prstClr val="black">
                <a:alpha val="40000"/>
              </a:prstClr>
            </a:outerShdw>
          </a:effectLst>
        </p:spPr>
        <p:txBody>
          <a:bodyPr/>
          <a:lstStyle/>
          <a:p>
            <a:pPr marL="179388" lvl="0" indent="-179388" algn="ctr" eaLnBrk="0" hangingPunct="0">
              <a:spcBef>
                <a:spcPct val="20000"/>
              </a:spcBef>
            </a:pPr>
            <a:r>
              <a:rPr lang="en-US" b="1" kern="0" dirty="0">
                <a:latin typeface="+mn-lt"/>
              </a:rPr>
              <a:t>Inner product</a:t>
            </a:r>
          </a:p>
          <a:p>
            <a:pPr marL="179388" lvl="0" indent="-179388" algn="ctr" eaLnBrk="0" hangingPunct="0">
              <a:spcBef>
                <a:spcPct val="20000"/>
              </a:spcBef>
            </a:pPr>
            <a:r>
              <a:rPr lang="en-US" b="1" kern="0" dirty="0">
                <a:latin typeface="+mn-lt"/>
              </a:rPr>
              <a:t>(e.g. cosine similarity)</a:t>
            </a:r>
          </a:p>
        </p:txBody>
      </p:sp>
      <p:sp>
        <p:nvSpPr>
          <p:cNvPr id="50" name="Rechteck 49"/>
          <p:cNvSpPr/>
          <p:nvPr/>
        </p:nvSpPr>
        <p:spPr>
          <a:xfrm>
            <a:off x="533400" y="5867400"/>
            <a:ext cx="2209800" cy="457200"/>
          </a:xfrm>
          <a:prstGeom prst="rect">
            <a:avLst/>
          </a:prstGeom>
          <a:solidFill>
            <a:srgbClr val="C00000"/>
          </a:solidFill>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chemeClr val="bg1"/>
                </a:solidFill>
              </a:rPr>
              <a:t>sim</a:t>
            </a:r>
            <a:r>
              <a:rPr lang="en-US" dirty="0">
                <a:solidFill>
                  <a:schemeClr val="bg1"/>
                </a:solidFill>
              </a:rPr>
              <a:t>(d</a:t>
            </a:r>
            <a:r>
              <a:rPr lang="en-US" baseline="-25000" dirty="0">
                <a:solidFill>
                  <a:schemeClr val="bg1"/>
                </a:solidFill>
              </a:rPr>
              <a:t>1</a:t>
            </a:r>
            <a:r>
              <a:rPr lang="en-US" dirty="0">
                <a:solidFill>
                  <a:schemeClr val="bg1"/>
                </a:solidFill>
              </a:rPr>
              <a:t>,d</a:t>
            </a:r>
            <a:r>
              <a:rPr lang="en-US" baseline="-25000" dirty="0">
                <a:solidFill>
                  <a:schemeClr val="bg1"/>
                </a:solidFill>
              </a:rPr>
              <a:t>2</a:t>
            </a:r>
            <a:r>
              <a:rPr lang="en-US" dirty="0">
                <a:solidFill>
                  <a:schemeClr val="bg1"/>
                </a:solidFill>
              </a:rPr>
              <a:t>) = 0.59</a:t>
            </a:r>
          </a:p>
        </p:txBody>
      </p:sp>
    </p:spTree>
    <p:extLst>
      <p:ext uri="{BB962C8B-B14F-4D97-AF65-F5344CB8AC3E}">
        <p14:creationId xmlns:p14="http://schemas.microsoft.com/office/powerpoint/2010/main" val="38850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0F72-AF49-984D-BBE5-E01436BB21C0}"/>
              </a:ext>
            </a:extLst>
          </p:cNvPr>
          <p:cNvSpPr>
            <a:spLocks noGrp="1"/>
          </p:cNvSpPr>
          <p:nvPr>
            <p:ph type="title"/>
          </p:nvPr>
        </p:nvSpPr>
        <p:spPr/>
        <p:txBody>
          <a:bodyPr/>
          <a:lstStyle/>
          <a:p>
            <a:r>
              <a:rPr lang="de-DE" dirty="0"/>
              <a:t>Outline</a:t>
            </a:r>
          </a:p>
        </p:txBody>
      </p:sp>
      <p:sp>
        <p:nvSpPr>
          <p:cNvPr id="3" name="Rounded Rectangle 2">
            <a:extLst>
              <a:ext uri="{FF2B5EF4-FFF2-40B4-BE49-F238E27FC236}">
                <a16:creationId xmlns:a16="http://schemas.microsoft.com/office/drawing/2014/main" id="{22EDC0CF-4956-E444-9087-B68A8E1316BF}"/>
              </a:ext>
            </a:extLst>
          </p:cNvPr>
          <p:cNvSpPr/>
          <p:nvPr/>
        </p:nvSpPr>
        <p:spPr>
          <a:xfrm>
            <a:off x="2923172" y="1541045"/>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Introduction</a:t>
            </a:r>
            <a:endParaRPr lang="de-DE" b="1" dirty="0">
              <a:solidFill>
                <a:srgbClr val="000000"/>
              </a:solidFill>
            </a:endParaRPr>
          </a:p>
        </p:txBody>
      </p:sp>
      <p:cxnSp>
        <p:nvCxnSpPr>
          <p:cNvPr id="21" name="Straight Arrow Connector 20">
            <a:extLst>
              <a:ext uri="{FF2B5EF4-FFF2-40B4-BE49-F238E27FC236}">
                <a16:creationId xmlns:a16="http://schemas.microsoft.com/office/drawing/2014/main" id="{F8745245-0A86-514E-87AD-6A206003081F}"/>
              </a:ext>
            </a:extLst>
          </p:cNvPr>
          <p:cNvCxnSpPr>
            <a:cxnSpLocks/>
            <a:stCxn id="3" idx="2"/>
            <a:endCxn id="22" idx="0"/>
          </p:cNvCxnSpPr>
          <p:nvPr/>
        </p:nvCxnSpPr>
        <p:spPr>
          <a:xfrm>
            <a:off x="4409072" y="1998245"/>
            <a:ext cx="0" cy="366798"/>
          </a:xfrm>
          <a:prstGeom prst="straightConnector1">
            <a:avLst/>
          </a:prstGeom>
          <a:ln w="412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Rounded Rectangle 21">
            <a:extLst>
              <a:ext uri="{FF2B5EF4-FFF2-40B4-BE49-F238E27FC236}">
                <a16:creationId xmlns:a16="http://schemas.microsoft.com/office/drawing/2014/main" id="{CE63849A-50FD-C54D-BD2F-27A30F1B508F}"/>
              </a:ext>
            </a:extLst>
          </p:cNvPr>
          <p:cNvSpPr/>
          <p:nvPr/>
        </p:nvSpPr>
        <p:spPr>
          <a:xfrm>
            <a:off x="2923172" y="2365043"/>
            <a:ext cx="2971800" cy="57128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Measure</a:t>
            </a:r>
            <a:r>
              <a:rPr lang="de-DE" b="1" dirty="0">
                <a:solidFill>
                  <a:srgbClr val="000000"/>
                </a:solidFill>
              </a:rPr>
              <a:t> </a:t>
            </a:r>
            <a:r>
              <a:rPr lang="de-DE" b="1" dirty="0" err="1">
                <a:solidFill>
                  <a:srgbClr val="000000"/>
                </a:solidFill>
              </a:rPr>
              <a:t>of</a:t>
            </a:r>
            <a:r>
              <a:rPr lang="de-DE" b="1" dirty="0">
                <a:solidFill>
                  <a:srgbClr val="000000"/>
                </a:solidFill>
              </a:rPr>
              <a:t> Text </a:t>
            </a:r>
            <a:r>
              <a:rPr lang="de-DE" b="1" dirty="0" err="1">
                <a:solidFill>
                  <a:srgbClr val="000000"/>
                </a:solidFill>
              </a:rPr>
              <a:t>Similarity</a:t>
            </a:r>
            <a:endParaRPr lang="de-DE" b="1" dirty="0">
              <a:solidFill>
                <a:srgbClr val="000000"/>
              </a:solidFill>
            </a:endParaRPr>
          </a:p>
        </p:txBody>
      </p:sp>
      <p:cxnSp>
        <p:nvCxnSpPr>
          <p:cNvPr id="23" name="Straight Arrow Connector 22">
            <a:extLst>
              <a:ext uri="{FF2B5EF4-FFF2-40B4-BE49-F238E27FC236}">
                <a16:creationId xmlns:a16="http://schemas.microsoft.com/office/drawing/2014/main" id="{0C37530F-429D-7C45-856E-24474901C9B0}"/>
              </a:ext>
            </a:extLst>
          </p:cNvPr>
          <p:cNvCxnSpPr>
            <a:cxnSpLocks/>
            <a:stCxn id="22" idx="2"/>
            <a:endCxn id="24" idx="0"/>
          </p:cNvCxnSpPr>
          <p:nvPr/>
        </p:nvCxnSpPr>
        <p:spPr>
          <a:xfrm flipH="1">
            <a:off x="4409061" y="2936323"/>
            <a:ext cx="11" cy="26767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9ED29C-9DE8-F347-994C-D780766BCB68}"/>
              </a:ext>
            </a:extLst>
          </p:cNvPr>
          <p:cNvSpPr/>
          <p:nvPr/>
        </p:nvSpPr>
        <p:spPr>
          <a:xfrm>
            <a:off x="2923161" y="3203996"/>
            <a:ext cx="2971800" cy="4572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solidFill>
              </a:rPr>
              <a:t>Evaluation</a:t>
            </a:r>
          </a:p>
        </p:txBody>
      </p:sp>
      <p:cxnSp>
        <p:nvCxnSpPr>
          <p:cNvPr id="33" name="Straight Arrow Connector 22">
            <a:extLst>
              <a:ext uri="{FF2B5EF4-FFF2-40B4-BE49-F238E27FC236}">
                <a16:creationId xmlns:a16="http://schemas.microsoft.com/office/drawing/2014/main" id="{5D220A99-D524-A245-A5A6-D99D63AE727B}"/>
              </a:ext>
            </a:extLst>
          </p:cNvPr>
          <p:cNvCxnSpPr>
            <a:cxnSpLocks/>
            <a:stCxn id="24" idx="2"/>
            <a:endCxn id="34" idx="0"/>
          </p:cNvCxnSpPr>
          <p:nvPr/>
        </p:nvCxnSpPr>
        <p:spPr>
          <a:xfrm>
            <a:off x="4409061" y="3661196"/>
            <a:ext cx="11" cy="22513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Rounded Rectangle 33">
            <a:extLst>
              <a:ext uri="{FF2B5EF4-FFF2-40B4-BE49-F238E27FC236}">
                <a16:creationId xmlns:a16="http://schemas.microsoft.com/office/drawing/2014/main" id="{FFDE76A1-ED91-E941-AD90-D8070F116D79}"/>
              </a:ext>
            </a:extLst>
          </p:cNvPr>
          <p:cNvSpPr/>
          <p:nvPr/>
        </p:nvSpPr>
        <p:spPr>
          <a:xfrm>
            <a:off x="2923172" y="3886332"/>
            <a:ext cx="2971800" cy="52985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Compositional</a:t>
            </a:r>
            <a:r>
              <a:rPr lang="de-DE" b="1" dirty="0">
                <a:solidFill>
                  <a:srgbClr val="000000"/>
                </a:solidFill>
              </a:rPr>
              <a:t> </a:t>
            </a:r>
            <a:r>
              <a:rPr lang="de-DE" b="1" dirty="0" err="1">
                <a:solidFill>
                  <a:srgbClr val="000000"/>
                </a:solidFill>
              </a:rPr>
              <a:t>Approaches</a:t>
            </a:r>
            <a:endParaRPr lang="de-DE" b="1" dirty="0">
              <a:solidFill>
                <a:srgbClr val="000000"/>
              </a:solidFill>
            </a:endParaRPr>
          </a:p>
        </p:txBody>
      </p:sp>
      <p:cxnSp>
        <p:nvCxnSpPr>
          <p:cNvPr id="41" name="Straight Arrow Connector 22">
            <a:extLst>
              <a:ext uri="{FF2B5EF4-FFF2-40B4-BE49-F238E27FC236}">
                <a16:creationId xmlns:a16="http://schemas.microsoft.com/office/drawing/2014/main" id="{7EC15E6D-9144-B445-83C0-BCEE34A4FCF8}"/>
              </a:ext>
            </a:extLst>
          </p:cNvPr>
          <p:cNvCxnSpPr>
            <a:cxnSpLocks/>
            <a:stCxn id="34" idx="2"/>
            <a:endCxn id="42" idx="0"/>
          </p:cNvCxnSpPr>
          <p:nvPr/>
        </p:nvCxnSpPr>
        <p:spPr>
          <a:xfrm flipH="1">
            <a:off x="4409061" y="4416182"/>
            <a:ext cx="11" cy="30910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Rounded Rectangle 41">
            <a:extLst>
              <a:ext uri="{FF2B5EF4-FFF2-40B4-BE49-F238E27FC236}">
                <a16:creationId xmlns:a16="http://schemas.microsoft.com/office/drawing/2014/main" id="{BD7DCC08-A60C-9F4D-99F9-82F32645E0F2}"/>
              </a:ext>
            </a:extLst>
          </p:cNvPr>
          <p:cNvSpPr/>
          <p:nvPr/>
        </p:nvSpPr>
        <p:spPr>
          <a:xfrm>
            <a:off x="2923161" y="4725285"/>
            <a:ext cx="2971800" cy="576242"/>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Non-</a:t>
            </a:r>
            <a:r>
              <a:rPr lang="de-DE" b="1" dirty="0" err="1">
                <a:solidFill>
                  <a:srgbClr val="000000"/>
                </a:solidFill>
              </a:rPr>
              <a:t>compositional</a:t>
            </a:r>
            <a:r>
              <a:rPr lang="de-DE" b="1" dirty="0">
                <a:solidFill>
                  <a:srgbClr val="000000"/>
                </a:solidFill>
              </a:rPr>
              <a:t> </a:t>
            </a:r>
            <a:r>
              <a:rPr lang="de-DE" b="1" dirty="0" err="1">
                <a:solidFill>
                  <a:srgbClr val="000000"/>
                </a:solidFill>
              </a:rPr>
              <a:t>Approaches</a:t>
            </a:r>
            <a:endParaRPr lang="de-DE" b="1" dirty="0">
              <a:solidFill>
                <a:srgbClr val="000000"/>
              </a:solidFill>
            </a:endParaRPr>
          </a:p>
        </p:txBody>
      </p:sp>
      <p:cxnSp>
        <p:nvCxnSpPr>
          <p:cNvPr id="47" name="Straight Arrow Connector 22">
            <a:extLst>
              <a:ext uri="{FF2B5EF4-FFF2-40B4-BE49-F238E27FC236}">
                <a16:creationId xmlns:a16="http://schemas.microsoft.com/office/drawing/2014/main" id="{6F3310E7-9729-974F-BF98-3A5A24329192}"/>
              </a:ext>
            </a:extLst>
          </p:cNvPr>
          <p:cNvCxnSpPr>
            <a:cxnSpLocks/>
            <a:stCxn id="42" idx="2"/>
            <a:endCxn id="48" idx="0"/>
          </p:cNvCxnSpPr>
          <p:nvPr/>
        </p:nvCxnSpPr>
        <p:spPr>
          <a:xfrm>
            <a:off x="4409061" y="5301527"/>
            <a:ext cx="0" cy="45720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8" name="Rounded Rectangle 47">
            <a:extLst>
              <a:ext uri="{FF2B5EF4-FFF2-40B4-BE49-F238E27FC236}">
                <a16:creationId xmlns:a16="http://schemas.microsoft.com/office/drawing/2014/main" id="{3B763898-1027-C04F-9E05-2FD4AE0E99FD}"/>
              </a:ext>
            </a:extLst>
          </p:cNvPr>
          <p:cNvSpPr/>
          <p:nvPr/>
        </p:nvSpPr>
        <p:spPr>
          <a:xfrm>
            <a:off x="2923161" y="5758727"/>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Overview</a:t>
            </a:r>
            <a:endParaRPr lang="de-DE" b="1" dirty="0">
              <a:solidFill>
                <a:srgbClr val="000000"/>
              </a:solidFill>
            </a:endParaRPr>
          </a:p>
        </p:txBody>
      </p:sp>
      <p:cxnSp>
        <p:nvCxnSpPr>
          <p:cNvPr id="70" name="Straight Arrow Connector 69">
            <a:extLst>
              <a:ext uri="{FF2B5EF4-FFF2-40B4-BE49-F238E27FC236}">
                <a16:creationId xmlns:a16="http://schemas.microsoft.com/office/drawing/2014/main" id="{02F75281-4536-B54D-AA34-E1795EE846B5}"/>
              </a:ext>
            </a:extLst>
          </p:cNvPr>
          <p:cNvCxnSpPr>
            <a:cxnSpLocks/>
            <a:stCxn id="34" idx="1"/>
            <a:endCxn id="73" idx="3"/>
          </p:cNvCxnSpPr>
          <p:nvPr/>
        </p:nvCxnSpPr>
        <p:spPr>
          <a:xfrm flipH="1" flipV="1">
            <a:off x="2295782" y="2689975"/>
            <a:ext cx="627390" cy="1461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6B282CB-42EF-E54A-8D70-27788304E72A}"/>
              </a:ext>
            </a:extLst>
          </p:cNvPr>
          <p:cNvCxnSpPr>
            <a:cxnSpLocks/>
            <a:stCxn id="42" idx="3"/>
            <a:endCxn id="76" idx="1"/>
          </p:cNvCxnSpPr>
          <p:nvPr/>
        </p:nvCxnSpPr>
        <p:spPr>
          <a:xfrm flipV="1">
            <a:off x="5894961" y="2611518"/>
            <a:ext cx="765161" cy="24018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3DAC94CA-4ED9-0049-80DD-B19174412F34}"/>
              </a:ext>
            </a:extLst>
          </p:cNvPr>
          <p:cNvSpPr/>
          <p:nvPr/>
        </p:nvSpPr>
        <p:spPr>
          <a:xfrm>
            <a:off x="161680" y="2443626"/>
            <a:ext cx="2134102" cy="492697"/>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Comparison Based</a:t>
            </a:r>
          </a:p>
        </p:txBody>
      </p:sp>
      <p:sp>
        <p:nvSpPr>
          <p:cNvPr id="74" name="Rounded Rectangle 73">
            <a:extLst>
              <a:ext uri="{FF2B5EF4-FFF2-40B4-BE49-F238E27FC236}">
                <a16:creationId xmlns:a16="http://schemas.microsoft.com/office/drawing/2014/main" id="{CD66B665-C3D4-D849-A3DE-295C6D7B845A}"/>
              </a:ext>
            </a:extLst>
          </p:cNvPr>
          <p:cNvSpPr/>
          <p:nvPr/>
        </p:nvSpPr>
        <p:spPr>
          <a:xfrm>
            <a:off x="179728" y="3459901"/>
            <a:ext cx="2134102" cy="58152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Knowledge Based</a:t>
            </a:r>
          </a:p>
        </p:txBody>
      </p:sp>
      <p:sp>
        <p:nvSpPr>
          <p:cNvPr id="75" name="Rounded Rectangle 74">
            <a:extLst>
              <a:ext uri="{FF2B5EF4-FFF2-40B4-BE49-F238E27FC236}">
                <a16:creationId xmlns:a16="http://schemas.microsoft.com/office/drawing/2014/main" id="{1ADE76A8-F92C-0846-A021-96A40F6043C1}"/>
              </a:ext>
            </a:extLst>
          </p:cNvPr>
          <p:cNvSpPr/>
          <p:nvPr/>
        </p:nvSpPr>
        <p:spPr>
          <a:xfrm>
            <a:off x="188329" y="4609273"/>
            <a:ext cx="2134102" cy="533401"/>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Distributional Based</a:t>
            </a:r>
          </a:p>
        </p:txBody>
      </p:sp>
      <p:sp>
        <p:nvSpPr>
          <p:cNvPr id="76" name="Rounded Rectangle 75">
            <a:extLst>
              <a:ext uri="{FF2B5EF4-FFF2-40B4-BE49-F238E27FC236}">
                <a16:creationId xmlns:a16="http://schemas.microsoft.com/office/drawing/2014/main" id="{8CE497BC-5159-E542-8C08-CF569EC064A6}"/>
              </a:ext>
            </a:extLst>
          </p:cNvPr>
          <p:cNvSpPr/>
          <p:nvPr/>
        </p:nvSpPr>
        <p:spPr>
          <a:xfrm>
            <a:off x="6660122" y="2349619"/>
            <a:ext cx="2119050" cy="523798"/>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Syntactical Based</a:t>
            </a:r>
          </a:p>
        </p:txBody>
      </p:sp>
      <p:sp>
        <p:nvSpPr>
          <p:cNvPr id="77" name="Rounded Rectangle 76">
            <a:extLst>
              <a:ext uri="{FF2B5EF4-FFF2-40B4-BE49-F238E27FC236}">
                <a16:creationId xmlns:a16="http://schemas.microsoft.com/office/drawing/2014/main" id="{B81B4183-6122-BA4D-9409-C55CA557D357}"/>
              </a:ext>
            </a:extLst>
          </p:cNvPr>
          <p:cNvSpPr/>
          <p:nvPr/>
        </p:nvSpPr>
        <p:spPr>
          <a:xfrm>
            <a:off x="6660121" y="3135316"/>
            <a:ext cx="2119051" cy="852946"/>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Latent </a:t>
            </a:r>
            <a:r>
              <a:rPr lang="de-DE" b="1" dirty="0" err="1">
                <a:solidFill>
                  <a:srgbClr val="000000"/>
                </a:solidFill>
              </a:rPr>
              <a:t>Semantical</a:t>
            </a:r>
            <a:r>
              <a:rPr lang="de-DE" b="1" dirty="0">
                <a:solidFill>
                  <a:srgbClr val="000000"/>
                </a:solidFill>
              </a:rPr>
              <a:t> </a:t>
            </a:r>
            <a:r>
              <a:rPr lang="de-DE" b="1" dirty="0" err="1">
                <a:solidFill>
                  <a:srgbClr val="000000"/>
                </a:solidFill>
              </a:rPr>
              <a:t>Based</a:t>
            </a:r>
            <a:endParaRPr lang="de-DE" b="1" dirty="0">
              <a:solidFill>
                <a:srgbClr val="000000"/>
              </a:solidFill>
            </a:endParaRPr>
          </a:p>
        </p:txBody>
      </p:sp>
      <p:sp>
        <p:nvSpPr>
          <p:cNvPr id="78" name="Rounded Rectangle 77">
            <a:extLst>
              <a:ext uri="{FF2B5EF4-FFF2-40B4-BE49-F238E27FC236}">
                <a16:creationId xmlns:a16="http://schemas.microsoft.com/office/drawing/2014/main" id="{EC4CF096-4C28-194A-9257-E64615CE9ACC}"/>
              </a:ext>
            </a:extLst>
          </p:cNvPr>
          <p:cNvSpPr/>
          <p:nvPr/>
        </p:nvSpPr>
        <p:spPr>
          <a:xfrm>
            <a:off x="6665893" y="4276383"/>
            <a:ext cx="2113279" cy="536685"/>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Distributional Based</a:t>
            </a:r>
          </a:p>
        </p:txBody>
      </p:sp>
      <p:sp>
        <p:nvSpPr>
          <p:cNvPr id="79" name="Rounded Rectangle 78">
            <a:extLst>
              <a:ext uri="{FF2B5EF4-FFF2-40B4-BE49-F238E27FC236}">
                <a16:creationId xmlns:a16="http://schemas.microsoft.com/office/drawing/2014/main" id="{2320BB12-849B-5A46-AC02-A11999CA0DFA}"/>
              </a:ext>
            </a:extLst>
          </p:cNvPr>
          <p:cNvSpPr/>
          <p:nvPr/>
        </p:nvSpPr>
        <p:spPr>
          <a:xfrm>
            <a:off x="6665894" y="5103710"/>
            <a:ext cx="2155145" cy="574404"/>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Contextual Based</a:t>
            </a:r>
          </a:p>
        </p:txBody>
      </p:sp>
      <p:cxnSp>
        <p:nvCxnSpPr>
          <p:cNvPr id="83" name="Straight Arrow Connector 82">
            <a:extLst>
              <a:ext uri="{FF2B5EF4-FFF2-40B4-BE49-F238E27FC236}">
                <a16:creationId xmlns:a16="http://schemas.microsoft.com/office/drawing/2014/main" id="{9EFCEF26-DB9D-794E-BF75-FB799EE2E012}"/>
              </a:ext>
            </a:extLst>
          </p:cNvPr>
          <p:cNvCxnSpPr>
            <a:cxnSpLocks/>
            <a:stCxn id="34" idx="1"/>
            <a:endCxn id="74" idx="3"/>
          </p:cNvCxnSpPr>
          <p:nvPr/>
        </p:nvCxnSpPr>
        <p:spPr>
          <a:xfrm flipH="1" flipV="1">
            <a:off x="2313830" y="3750661"/>
            <a:ext cx="609342" cy="4005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0109A79-C4F5-BE4B-8E7B-940791B3184B}"/>
              </a:ext>
            </a:extLst>
          </p:cNvPr>
          <p:cNvCxnSpPr>
            <a:cxnSpLocks/>
            <a:stCxn id="34" idx="1"/>
            <a:endCxn id="75" idx="3"/>
          </p:cNvCxnSpPr>
          <p:nvPr/>
        </p:nvCxnSpPr>
        <p:spPr>
          <a:xfrm flipH="1">
            <a:off x="2322431" y="4151257"/>
            <a:ext cx="600741" cy="7247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344FB08-36E7-AB49-80E4-66CB2BFB41BB}"/>
              </a:ext>
            </a:extLst>
          </p:cNvPr>
          <p:cNvCxnSpPr>
            <a:cxnSpLocks/>
            <a:stCxn id="42" idx="3"/>
            <a:endCxn id="77" idx="1"/>
          </p:cNvCxnSpPr>
          <p:nvPr/>
        </p:nvCxnSpPr>
        <p:spPr>
          <a:xfrm flipV="1">
            <a:off x="5894961" y="3561789"/>
            <a:ext cx="765160" cy="14516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C129754-28C6-1C49-834C-160AED640779}"/>
              </a:ext>
            </a:extLst>
          </p:cNvPr>
          <p:cNvCxnSpPr>
            <a:cxnSpLocks/>
            <a:stCxn id="42" idx="3"/>
            <a:endCxn id="78" idx="1"/>
          </p:cNvCxnSpPr>
          <p:nvPr/>
        </p:nvCxnSpPr>
        <p:spPr>
          <a:xfrm flipV="1">
            <a:off x="5894961" y="4544726"/>
            <a:ext cx="770932" cy="4686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30A326C-30E8-5744-988B-BC09DAA192AE}"/>
              </a:ext>
            </a:extLst>
          </p:cNvPr>
          <p:cNvCxnSpPr>
            <a:cxnSpLocks/>
            <a:stCxn id="42" idx="3"/>
            <a:endCxn id="79" idx="1"/>
          </p:cNvCxnSpPr>
          <p:nvPr/>
        </p:nvCxnSpPr>
        <p:spPr>
          <a:xfrm>
            <a:off x="5894961" y="5013406"/>
            <a:ext cx="770933" cy="377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699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Evaluating Text Similarity</a:t>
            </a:r>
          </a:p>
        </p:txBody>
      </p:sp>
      <p:sp>
        <p:nvSpPr>
          <p:cNvPr id="5" name="Inhaltsplatzhalter 3"/>
          <p:cNvSpPr>
            <a:spLocks noGrp="1"/>
          </p:cNvSpPr>
          <p:nvPr>
            <p:ph idx="1"/>
          </p:nvPr>
        </p:nvSpPr>
        <p:spPr>
          <a:xfrm>
            <a:off x="250825" y="1592263"/>
            <a:ext cx="8640763" cy="4789487"/>
          </a:xfrm>
        </p:spPr>
        <p:txBody>
          <a:bodyPr/>
          <a:lstStyle/>
          <a:p>
            <a:r>
              <a:rPr lang="en-US" b="1" dirty="0"/>
              <a:t>Evaluation</a:t>
            </a:r>
            <a:r>
              <a:rPr lang="en-US" dirty="0"/>
              <a:t> is </a:t>
            </a:r>
            <a:r>
              <a:rPr lang="en-US" dirty="0">
                <a:solidFill>
                  <a:srgbClr val="C00000"/>
                </a:solidFill>
              </a:rPr>
              <a:t>systematic</a:t>
            </a:r>
            <a:r>
              <a:rPr lang="en-US" dirty="0"/>
              <a:t> determination of merit, worth, and significance of something or someone using </a:t>
            </a:r>
            <a:r>
              <a:rPr lang="en-US" dirty="0">
                <a:solidFill>
                  <a:srgbClr val="C00000"/>
                </a:solidFill>
              </a:rPr>
              <a:t>criteria</a:t>
            </a:r>
            <a:r>
              <a:rPr lang="en-US" dirty="0"/>
              <a:t> against a set of </a:t>
            </a:r>
            <a:r>
              <a:rPr lang="en-US" dirty="0">
                <a:solidFill>
                  <a:srgbClr val="C00000"/>
                </a:solidFill>
              </a:rPr>
              <a:t>standards</a:t>
            </a:r>
            <a:r>
              <a:rPr lang="en-US" dirty="0"/>
              <a:t>.</a:t>
            </a:r>
          </a:p>
        </p:txBody>
      </p:sp>
      <p:sp>
        <p:nvSpPr>
          <p:cNvPr id="6" name="Inhaltsplatzhalter 14"/>
          <p:cNvSpPr txBox="1">
            <a:spLocks/>
          </p:cNvSpPr>
          <p:nvPr/>
        </p:nvSpPr>
        <p:spPr>
          <a:xfrm>
            <a:off x="6858000" y="3810000"/>
            <a:ext cx="762000" cy="1143000"/>
          </a:xfrm>
          <a:prstGeom prst="rect">
            <a:avLst/>
          </a:prstGeom>
          <a:solidFill>
            <a:srgbClr val="CCECFF"/>
          </a:solidFill>
          <a:ln>
            <a:solidFill>
              <a:srgbClr val="66CCFF"/>
            </a:solidFill>
          </a:ln>
          <a:effectLst>
            <a:outerShdw blurRad="50800" dist="38100" dir="2700000" algn="tl" rotWithShape="0">
              <a:prstClr val="black">
                <a:alpha val="40000"/>
              </a:prstClr>
            </a:outerShdw>
          </a:effectLst>
        </p:spPr>
        <p:txBody>
          <a:bodyPr/>
          <a:lstStyle/>
          <a:p>
            <a:pPr marL="179388" lvl="0" indent="-179388" eaLnBrk="0" hangingPunct="0">
              <a:spcBef>
                <a:spcPct val="20000"/>
              </a:spcBef>
            </a:pPr>
            <a:r>
              <a:rPr lang="en-US" sz="6600" b="1" kern="0" dirty="0">
                <a:latin typeface="+mn-lt"/>
              </a:rPr>
              <a:t>?</a:t>
            </a:r>
          </a:p>
        </p:txBody>
      </p:sp>
      <p:cxnSp>
        <p:nvCxnSpPr>
          <p:cNvPr id="7" name="Gerade Verbindung mit Pfeil 6"/>
          <p:cNvCxnSpPr/>
          <p:nvPr/>
        </p:nvCxnSpPr>
        <p:spPr>
          <a:xfrm rot="5400000">
            <a:off x="6590506" y="3009106"/>
            <a:ext cx="1295400" cy="158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717214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dirty="0"/>
              <a:t>Evaluation Process – Word Similarity</a:t>
            </a:r>
          </a:p>
        </p:txBody>
      </p:sp>
      <p:grpSp>
        <p:nvGrpSpPr>
          <p:cNvPr id="2" name="Gruppieren 39"/>
          <p:cNvGrpSpPr/>
          <p:nvPr/>
        </p:nvGrpSpPr>
        <p:grpSpPr>
          <a:xfrm>
            <a:off x="5324375" y="3019125"/>
            <a:ext cx="1219200" cy="1981200"/>
            <a:chOff x="5324375" y="3019125"/>
            <a:chExt cx="1219200" cy="1981200"/>
          </a:xfrm>
        </p:grpSpPr>
        <p:sp>
          <p:nvSpPr>
            <p:cNvPr id="33" name="Rechteck 32"/>
            <p:cNvSpPr/>
            <p:nvPr/>
          </p:nvSpPr>
          <p:spPr>
            <a:xfrm>
              <a:off x="5324375" y="3019125"/>
              <a:ext cx="1219200" cy="1981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451" name="Text Box 11"/>
            <p:cNvSpPr txBox="1">
              <a:spLocks noChangeArrowheads="1"/>
            </p:cNvSpPr>
            <p:nvPr/>
          </p:nvSpPr>
          <p:spPr bwMode="auto">
            <a:xfrm>
              <a:off x="5411788" y="3081338"/>
              <a:ext cx="1065212" cy="528637"/>
            </a:xfrm>
            <a:prstGeom prst="rect">
              <a:avLst/>
            </a:prstGeom>
            <a:solidFill>
              <a:srgbClr val="66CCFF"/>
            </a:solidFill>
            <a:ln w="9525">
              <a:solidFill>
                <a:schemeClr val="tx1"/>
              </a:solidFill>
              <a:miter lim="800000"/>
              <a:headEnd/>
              <a:tailEnd/>
            </a:ln>
            <a:effectLst/>
          </p:spPr>
          <p:txBody>
            <a:bodyPr>
              <a:spAutoFit/>
            </a:bodyPr>
            <a:lstStyle/>
            <a:p>
              <a:pPr algn="ctr" defTabSz="957263">
                <a:spcBef>
                  <a:spcPct val="50000"/>
                </a:spcBef>
              </a:pPr>
              <a:r>
                <a:rPr lang="en-US" sz="2800" dirty="0"/>
                <a:t>0.58</a:t>
              </a:r>
            </a:p>
          </p:txBody>
        </p:sp>
        <p:sp>
          <p:nvSpPr>
            <p:cNvPr id="61456" name="Text Box 16"/>
            <p:cNvSpPr txBox="1">
              <a:spLocks noChangeArrowheads="1"/>
            </p:cNvSpPr>
            <p:nvPr/>
          </p:nvSpPr>
          <p:spPr bwMode="auto">
            <a:xfrm>
              <a:off x="5411788" y="3740150"/>
              <a:ext cx="1065212" cy="528638"/>
            </a:xfrm>
            <a:prstGeom prst="rect">
              <a:avLst/>
            </a:prstGeom>
            <a:solidFill>
              <a:srgbClr val="66CCFF"/>
            </a:solidFill>
            <a:ln w="9525">
              <a:solidFill>
                <a:schemeClr val="tx1"/>
              </a:solidFill>
              <a:miter lim="800000"/>
              <a:headEnd/>
              <a:tailEnd/>
            </a:ln>
            <a:effectLst/>
          </p:spPr>
          <p:txBody>
            <a:bodyPr>
              <a:spAutoFit/>
            </a:bodyPr>
            <a:lstStyle/>
            <a:p>
              <a:pPr algn="ctr" defTabSz="957263">
                <a:spcBef>
                  <a:spcPct val="50000"/>
                </a:spcBef>
              </a:pPr>
              <a:r>
                <a:rPr lang="en-US" sz="2800" dirty="0"/>
                <a:t>0.83</a:t>
              </a:r>
            </a:p>
          </p:txBody>
        </p:sp>
        <p:sp>
          <p:nvSpPr>
            <p:cNvPr id="61461" name="Text Box 21"/>
            <p:cNvSpPr txBox="1">
              <a:spLocks noChangeArrowheads="1"/>
            </p:cNvSpPr>
            <p:nvPr/>
          </p:nvSpPr>
          <p:spPr bwMode="auto">
            <a:xfrm>
              <a:off x="5411788" y="4418013"/>
              <a:ext cx="1065212" cy="523220"/>
            </a:xfrm>
            <a:prstGeom prst="rect">
              <a:avLst/>
            </a:prstGeom>
            <a:solidFill>
              <a:srgbClr val="66CCFF"/>
            </a:solidFill>
            <a:ln w="9525">
              <a:solidFill>
                <a:schemeClr val="tx1"/>
              </a:solidFill>
              <a:miter lim="800000"/>
              <a:headEnd/>
              <a:tailEnd/>
            </a:ln>
            <a:effectLst/>
          </p:spPr>
          <p:txBody>
            <a:bodyPr>
              <a:spAutoFit/>
            </a:bodyPr>
            <a:lstStyle/>
            <a:p>
              <a:pPr algn="ctr" defTabSz="957263">
                <a:spcBef>
                  <a:spcPct val="50000"/>
                </a:spcBef>
              </a:pPr>
              <a:r>
                <a:rPr lang="en-US" sz="2800" dirty="0"/>
                <a:t>0.08</a:t>
              </a:r>
            </a:p>
          </p:txBody>
        </p:sp>
      </p:grpSp>
      <p:grpSp>
        <p:nvGrpSpPr>
          <p:cNvPr id="3" name="Gruppieren 42"/>
          <p:cNvGrpSpPr/>
          <p:nvPr/>
        </p:nvGrpSpPr>
        <p:grpSpPr>
          <a:xfrm>
            <a:off x="5487988" y="1752600"/>
            <a:ext cx="989012" cy="1022350"/>
            <a:chOff x="5487988" y="1752600"/>
            <a:chExt cx="989012" cy="1022350"/>
          </a:xfrm>
        </p:grpSpPr>
        <p:sp>
          <p:nvSpPr>
            <p:cNvPr id="61450" name="Text Box 10"/>
            <p:cNvSpPr txBox="1">
              <a:spLocks noChangeArrowheads="1"/>
            </p:cNvSpPr>
            <p:nvPr/>
          </p:nvSpPr>
          <p:spPr bwMode="auto">
            <a:xfrm>
              <a:off x="5487988" y="2133600"/>
              <a:ext cx="531812" cy="641350"/>
            </a:xfrm>
            <a:prstGeom prst="rect">
              <a:avLst/>
            </a:prstGeom>
            <a:noFill/>
            <a:ln w="9525">
              <a:noFill/>
              <a:miter lim="800000"/>
              <a:headEnd/>
              <a:tailEnd/>
            </a:ln>
            <a:effectLst/>
          </p:spPr>
          <p:txBody>
            <a:bodyPr>
              <a:spAutoFit/>
            </a:bodyPr>
            <a:lstStyle/>
            <a:p>
              <a:pPr defTabSz="957263">
                <a:spcBef>
                  <a:spcPct val="50000"/>
                </a:spcBef>
              </a:pPr>
              <a:r>
                <a:rPr lang="en-US" sz="3600" dirty="0">
                  <a:cs typeface="Arial" charset="0"/>
                </a:rPr>
                <a:t>Ø</a:t>
              </a:r>
              <a:endParaRPr lang="en-US" sz="3600" dirty="0"/>
            </a:p>
          </p:txBody>
        </p:sp>
        <p:pic>
          <p:nvPicPr>
            <p:cNvPr id="61462" name="Picture 22" descr="people_juliane_krug_09c"/>
            <p:cNvPicPr>
              <a:picLocks noChangeAspect="1" noChangeArrowheads="1"/>
            </p:cNvPicPr>
            <p:nvPr/>
          </p:nvPicPr>
          <p:blipFill>
            <a:blip r:embed="rId3" cstate="print"/>
            <a:srcRect/>
            <a:stretch>
              <a:fillRect/>
            </a:stretch>
          </p:blipFill>
          <p:spPr bwMode="auto">
            <a:xfrm>
              <a:off x="5715000" y="1752600"/>
              <a:ext cx="457200" cy="457200"/>
            </a:xfrm>
            <a:prstGeom prst="rect">
              <a:avLst/>
            </a:prstGeom>
            <a:noFill/>
          </p:spPr>
        </p:pic>
        <p:pic>
          <p:nvPicPr>
            <p:cNvPr id="61463" name="Picture 23" descr="people_juliane_krug_09c"/>
            <p:cNvPicPr>
              <a:picLocks noChangeAspect="1" noChangeArrowheads="1"/>
            </p:cNvPicPr>
            <p:nvPr/>
          </p:nvPicPr>
          <p:blipFill>
            <a:blip r:embed="rId3" cstate="print"/>
            <a:srcRect/>
            <a:stretch>
              <a:fillRect/>
            </a:stretch>
          </p:blipFill>
          <p:spPr bwMode="auto">
            <a:xfrm>
              <a:off x="5867400" y="1905000"/>
              <a:ext cx="457200" cy="457200"/>
            </a:xfrm>
            <a:prstGeom prst="rect">
              <a:avLst/>
            </a:prstGeom>
            <a:noFill/>
          </p:spPr>
        </p:pic>
        <p:pic>
          <p:nvPicPr>
            <p:cNvPr id="61464" name="Picture 24" descr="people_juliane_krug_09c"/>
            <p:cNvPicPr>
              <a:picLocks noChangeAspect="1" noChangeArrowheads="1"/>
            </p:cNvPicPr>
            <p:nvPr/>
          </p:nvPicPr>
          <p:blipFill>
            <a:blip r:embed="rId3" cstate="print"/>
            <a:srcRect/>
            <a:stretch>
              <a:fillRect/>
            </a:stretch>
          </p:blipFill>
          <p:spPr bwMode="auto">
            <a:xfrm>
              <a:off x="6019800" y="2057400"/>
              <a:ext cx="457200" cy="457200"/>
            </a:xfrm>
            <a:prstGeom prst="rect">
              <a:avLst/>
            </a:prstGeom>
            <a:noFill/>
          </p:spPr>
        </p:pic>
      </p:grpSp>
      <p:sp>
        <p:nvSpPr>
          <p:cNvPr id="61465" name="Text Box 25"/>
          <p:cNvSpPr txBox="1">
            <a:spLocks noChangeArrowheads="1"/>
          </p:cNvSpPr>
          <p:nvPr/>
        </p:nvSpPr>
        <p:spPr bwMode="auto">
          <a:xfrm>
            <a:off x="228600" y="3092450"/>
            <a:ext cx="1828800" cy="461665"/>
          </a:xfrm>
          <a:prstGeom prst="rect">
            <a:avLst/>
          </a:prstGeom>
          <a:solidFill>
            <a:srgbClr val="FFCC00"/>
          </a:solidFill>
          <a:ln w="9525">
            <a:noFill/>
            <a:miter lim="800000"/>
            <a:headEnd/>
            <a:tailEnd/>
          </a:ln>
          <a:effectLst/>
        </p:spPr>
        <p:txBody>
          <a:bodyPr>
            <a:spAutoFit/>
          </a:bodyPr>
          <a:lstStyle/>
          <a:p>
            <a:pPr defTabSz="957263">
              <a:spcBef>
                <a:spcPct val="50000"/>
              </a:spcBef>
            </a:pPr>
            <a:r>
              <a:rPr lang="en-US" sz="2400" dirty="0"/>
              <a:t>tree – lake</a:t>
            </a:r>
          </a:p>
        </p:txBody>
      </p:sp>
      <p:sp>
        <p:nvSpPr>
          <p:cNvPr id="61466" name="Text Box 26"/>
          <p:cNvSpPr txBox="1">
            <a:spLocks noChangeArrowheads="1"/>
          </p:cNvSpPr>
          <p:nvPr/>
        </p:nvSpPr>
        <p:spPr bwMode="auto">
          <a:xfrm>
            <a:off x="228600" y="3751263"/>
            <a:ext cx="1905000" cy="461665"/>
          </a:xfrm>
          <a:prstGeom prst="rect">
            <a:avLst/>
          </a:prstGeom>
          <a:solidFill>
            <a:srgbClr val="FFCC00"/>
          </a:solidFill>
          <a:ln w="9525">
            <a:noFill/>
            <a:miter lim="800000"/>
            <a:headEnd/>
            <a:tailEnd/>
          </a:ln>
          <a:effectLst/>
        </p:spPr>
        <p:txBody>
          <a:bodyPr wrap="square">
            <a:spAutoFit/>
          </a:bodyPr>
          <a:lstStyle/>
          <a:p>
            <a:pPr defTabSz="957263">
              <a:spcBef>
                <a:spcPct val="50000"/>
              </a:spcBef>
            </a:pPr>
            <a:r>
              <a:rPr lang="en-US" sz="2400" dirty="0"/>
              <a:t>tree – willow</a:t>
            </a:r>
          </a:p>
        </p:txBody>
      </p:sp>
      <p:sp>
        <p:nvSpPr>
          <p:cNvPr id="61467" name="Text Box 27"/>
          <p:cNvSpPr txBox="1">
            <a:spLocks noChangeArrowheads="1"/>
          </p:cNvSpPr>
          <p:nvPr/>
        </p:nvSpPr>
        <p:spPr bwMode="auto">
          <a:xfrm>
            <a:off x="228600" y="4429125"/>
            <a:ext cx="1828800" cy="461665"/>
          </a:xfrm>
          <a:prstGeom prst="rect">
            <a:avLst/>
          </a:prstGeom>
          <a:solidFill>
            <a:srgbClr val="FFCC00"/>
          </a:solidFill>
          <a:ln w="9525">
            <a:noFill/>
            <a:miter lim="800000"/>
            <a:headEnd/>
            <a:tailEnd/>
          </a:ln>
          <a:effectLst/>
        </p:spPr>
        <p:txBody>
          <a:bodyPr>
            <a:spAutoFit/>
          </a:bodyPr>
          <a:lstStyle/>
          <a:p>
            <a:pPr defTabSz="957263">
              <a:spcBef>
                <a:spcPct val="50000"/>
              </a:spcBef>
            </a:pPr>
            <a:r>
              <a:rPr lang="en-US" sz="2400" dirty="0"/>
              <a:t>tree – car</a:t>
            </a:r>
          </a:p>
        </p:txBody>
      </p:sp>
      <p:grpSp>
        <p:nvGrpSpPr>
          <p:cNvPr id="4" name="Gruppieren 40"/>
          <p:cNvGrpSpPr/>
          <p:nvPr/>
        </p:nvGrpSpPr>
        <p:grpSpPr>
          <a:xfrm>
            <a:off x="7382575" y="3028750"/>
            <a:ext cx="1219200" cy="1981200"/>
            <a:chOff x="7382575" y="3028750"/>
            <a:chExt cx="1219200" cy="1981200"/>
          </a:xfrm>
        </p:grpSpPr>
        <p:sp>
          <p:nvSpPr>
            <p:cNvPr id="34" name="Rechteck 33"/>
            <p:cNvSpPr/>
            <p:nvPr/>
          </p:nvSpPr>
          <p:spPr>
            <a:xfrm>
              <a:off x="7382575" y="3028750"/>
              <a:ext cx="1219200" cy="1981200"/>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471" name="Text Box 31"/>
            <p:cNvSpPr txBox="1">
              <a:spLocks noChangeArrowheads="1"/>
            </p:cNvSpPr>
            <p:nvPr/>
          </p:nvSpPr>
          <p:spPr bwMode="auto">
            <a:xfrm>
              <a:off x="7469188" y="3087688"/>
              <a:ext cx="1065212" cy="528637"/>
            </a:xfrm>
            <a:prstGeom prst="rect">
              <a:avLst/>
            </a:prstGeom>
            <a:solidFill>
              <a:srgbClr val="66CCFF"/>
            </a:solidFill>
            <a:ln w="9525">
              <a:solidFill>
                <a:schemeClr val="tx1"/>
              </a:solidFill>
              <a:miter lim="800000"/>
              <a:headEnd/>
              <a:tailEnd/>
            </a:ln>
            <a:effectLst/>
          </p:spPr>
          <p:txBody>
            <a:bodyPr>
              <a:spAutoFit/>
            </a:bodyPr>
            <a:lstStyle/>
            <a:p>
              <a:pPr algn="ctr" defTabSz="957263">
                <a:spcBef>
                  <a:spcPct val="50000"/>
                </a:spcBef>
              </a:pPr>
              <a:r>
                <a:rPr lang="en-US" sz="2800" dirty="0"/>
                <a:t>0.7</a:t>
              </a:r>
            </a:p>
          </p:txBody>
        </p:sp>
        <p:sp>
          <p:nvSpPr>
            <p:cNvPr id="61472" name="Text Box 32"/>
            <p:cNvSpPr txBox="1">
              <a:spLocks noChangeArrowheads="1"/>
            </p:cNvSpPr>
            <p:nvPr/>
          </p:nvSpPr>
          <p:spPr bwMode="auto">
            <a:xfrm>
              <a:off x="7469188" y="3746500"/>
              <a:ext cx="1065212" cy="528638"/>
            </a:xfrm>
            <a:prstGeom prst="rect">
              <a:avLst/>
            </a:prstGeom>
            <a:solidFill>
              <a:srgbClr val="66CCFF"/>
            </a:solidFill>
            <a:ln w="9525">
              <a:solidFill>
                <a:schemeClr val="tx1"/>
              </a:solidFill>
              <a:miter lim="800000"/>
              <a:headEnd/>
              <a:tailEnd/>
            </a:ln>
            <a:effectLst/>
          </p:spPr>
          <p:txBody>
            <a:bodyPr>
              <a:spAutoFit/>
            </a:bodyPr>
            <a:lstStyle/>
            <a:p>
              <a:pPr algn="ctr" defTabSz="957263">
                <a:spcBef>
                  <a:spcPct val="50000"/>
                </a:spcBef>
              </a:pPr>
              <a:r>
                <a:rPr lang="en-US" sz="2800" dirty="0"/>
                <a:t>0.9</a:t>
              </a:r>
            </a:p>
          </p:txBody>
        </p:sp>
        <p:sp>
          <p:nvSpPr>
            <p:cNvPr id="61473" name="Text Box 33"/>
            <p:cNvSpPr txBox="1">
              <a:spLocks noChangeArrowheads="1"/>
            </p:cNvSpPr>
            <p:nvPr/>
          </p:nvSpPr>
          <p:spPr bwMode="auto">
            <a:xfrm>
              <a:off x="7469188" y="4424363"/>
              <a:ext cx="1065212" cy="528637"/>
            </a:xfrm>
            <a:prstGeom prst="rect">
              <a:avLst/>
            </a:prstGeom>
            <a:solidFill>
              <a:srgbClr val="66CCFF"/>
            </a:solidFill>
            <a:ln w="9525">
              <a:solidFill>
                <a:schemeClr val="tx1"/>
              </a:solidFill>
              <a:miter lim="800000"/>
              <a:headEnd/>
              <a:tailEnd/>
            </a:ln>
            <a:effectLst/>
          </p:spPr>
          <p:txBody>
            <a:bodyPr>
              <a:spAutoFit/>
            </a:bodyPr>
            <a:lstStyle/>
            <a:p>
              <a:pPr algn="ctr" defTabSz="957263">
                <a:spcBef>
                  <a:spcPct val="50000"/>
                </a:spcBef>
              </a:pPr>
              <a:r>
                <a:rPr lang="en-US" sz="2800"/>
                <a:t>0.0</a:t>
              </a:r>
            </a:p>
          </p:txBody>
        </p:sp>
      </p:grpSp>
      <p:sp>
        <p:nvSpPr>
          <p:cNvPr id="61477" name="Text Box 37"/>
          <p:cNvSpPr txBox="1">
            <a:spLocks noChangeArrowheads="1"/>
          </p:cNvSpPr>
          <p:nvPr/>
        </p:nvSpPr>
        <p:spPr bwMode="auto">
          <a:xfrm>
            <a:off x="685800" y="5725180"/>
            <a:ext cx="7924800" cy="523220"/>
          </a:xfrm>
          <a:prstGeom prst="rect">
            <a:avLst/>
          </a:prstGeom>
          <a:solidFill>
            <a:srgbClr val="EAEAEA"/>
          </a:solidFill>
          <a:ln w="9525">
            <a:noFill/>
            <a:miter lim="800000"/>
            <a:headEnd/>
            <a:tailEnd/>
          </a:ln>
          <a:effectLst/>
        </p:spPr>
        <p:txBody>
          <a:bodyPr wrap="square">
            <a:spAutoFit/>
          </a:bodyPr>
          <a:lstStyle/>
          <a:p>
            <a:pPr algn="ctr">
              <a:spcBef>
                <a:spcPct val="50000"/>
              </a:spcBef>
            </a:pPr>
            <a:r>
              <a:rPr lang="en-US" sz="2800" dirty="0"/>
              <a:t>Correlation coefficient (Pearson / Spearman)</a:t>
            </a:r>
            <a:endParaRPr lang="el-GR" sz="2800" dirty="0">
              <a:cs typeface="Arial" charset="0"/>
            </a:endParaRPr>
          </a:p>
        </p:txBody>
      </p:sp>
      <p:grpSp>
        <p:nvGrpSpPr>
          <p:cNvPr id="5" name="Gruppieren 41"/>
          <p:cNvGrpSpPr/>
          <p:nvPr/>
        </p:nvGrpSpPr>
        <p:grpSpPr>
          <a:xfrm>
            <a:off x="2286000" y="1905000"/>
            <a:ext cx="2971800" cy="3029883"/>
            <a:chOff x="2286000" y="1905000"/>
            <a:chExt cx="2971800" cy="3029883"/>
          </a:xfrm>
        </p:grpSpPr>
        <p:sp>
          <p:nvSpPr>
            <p:cNvPr id="61444" name="Text Box 4"/>
            <p:cNvSpPr txBox="1">
              <a:spLocks noChangeArrowheads="1"/>
            </p:cNvSpPr>
            <p:nvPr/>
          </p:nvSpPr>
          <p:spPr bwMode="auto">
            <a:xfrm>
              <a:off x="2362200" y="3074988"/>
              <a:ext cx="720725" cy="519112"/>
            </a:xfrm>
            <a:prstGeom prst="rect">
              <a:avLst/>
            </a:prstGeom>
            <a:noFill/>
            <a:ln w="9525">
              <a:noFill/>
              <a:miter lim="800000"/>
              <a:headEnd/>
              <a:tailEnd/>
            </a:ln>
            <a:effectLst/>
          </p:spPr>
          <p:txBody>
            <a:bodyPr>
              <a:spAutoFit/>
            </a:bodyPr>
            <a:lstStyle/>
            <a:p>
              <a:pPr defTabSz="957263">
                <a:spcBef>
                  <a:spcPct val="50000"/>
                </a:spcBef>
              </a:pPr>
              <a:r>
                <a:rPr lang="en-US" sz="2800"/>
                <a:t>0.5</a:t>
              </a:r>
            </a:p>
          </p:txBody>
        </p:sp>
        <p:sp>
          <p:nvSpPr>
            <p:cNvPr id="61445" name="Text Box 5"/>
            <p:cNvSpPr txBox="1">
              <a:spLocks noChangeArrowheads="1"/>
            </p:cNvSpPr>
            <p:nvPr/>
          </p:nvSpPr>
          <p:spPr bwMode="auto">
            <a:xfrm>
              <a:off x="3378200" y="3074988"/>
              <a:ext cx="695325" cy="519112"/>
            </a:xfrm>
            <a:prstGeom prst="rect">
              <a:avLst/>
            </a:prstGeom>
            <a:noFill/>
            <a:ln w="9525">
              <a:noFill/>
              <a:miter lim="800000"/>
              <a:headEnd/>
              <a:tailEnd/>
            </a:ln>
            <a:effectLst/>
          </p:spPr>
          <p:txBody>
            <a:bodyPr>
              <a:spAutoFit/>
            </a:bodyPr>
            <a:lstStyle/>
            <a:p>
              <a:pPr defTabSz="957263">
                <a:spcBef>
                  <a:spcPct val="50000"/>
                </a:spcBef>
              </a:pPr>
              <a:r>
                <a:rPr lang="en-US" sz="2800"/>
                <a:t>0.5</a:t>
              </a:r>
            </a:p>
          </p:txBody>
        </p:sp>
        <p:sp>
          <p:nvSpPr>
            <p:cNvPr id="61446" name="Text Box 6"/>
            <p:cNvSpPr txBox="1">
              <a:spLocks noChangeArrowheads="1"/>
            </p:cNvSpPr>
            <p:nvPr/>
          </p:nvSpPr>
          <p:spPr bwMode="auto">
            <a:xfrm>
              <a:off x="4344988" y="3070225"/>
              <a:ext cx="912812" cy="519113"/>
            </a:xfrm>
            <a:prstGeom prst="rect">
              <a:avLst/>
            </a:prstGeom>
            <a:noFill/>
            <a:ln w="9525">
              <a:noFill/>
              <a:miter lim="800000"/>
              <a:headEnd/>
              <a:tailEnd/>
            </a:ln>
            <a:effectLst/>
          </p:spPr>
          <p:txBody>
            <a:bodyPr>
              <a:spAutoFit/>
            </a:bodyPr>
            <a:lstStyle/>
            <a:p>
              <a:pPr defTabSz="957263">
                <a:spcBef>
                  <a:spcPct val="50000"/>
                </a:spcBef>
              </a:pPr>
              <a:r>
                <a:rPr lang="en-US" sz="2800" dirty="0"/>
                <a:t>0.75</a:t>
              </a:r>
            </a:p>
          </p:txBody>
        </p:sp>
        <p:pic>
          <p:nvPicPr>
            <p:cNvPr id="61447" name="Picture 7" descr="people_juliane_krug_09c"/>
            <p:cNvPicPr>
              <a:picLocks noChangeAspect="1" noChangeArrowheads="1"/>
            </p:cNvPicPr>
            <p:nvPr/>
          </p:nvPicPr>
          <p:blipFill>
            <a:blip r:embed="rId3" cstate="print"/>
            <a:srcRect/>
            <a:stretch>
              <a:fillRect/>
            </a:stretch>
          </p:blipFill>
          <p:spPr bwMode="auto">
            <a:xfrm>
              <a:off x="2286000" y="1905000"/>
              <a:ext cx="762000" cy="762000"/>
            </a:xfrm>
            <a:prstGeom prst="rect">
              <a:avLst/>
            </a:prstGeom>
            <a:noFill/>
          </p:spPr>
        </p:pic>
        <p:pic>
          <p:nvPicPr>
            <p:cNvPr id="61448" name="Picture 8" descr="people_juliane_krug_09c"/>
            <p:cNvPicPr>
              <a:picLocks noChangeAspect="1" noChangeArrowheads="1"/>
            </p:cNvPicPr>
            <p:nvPr/>
          </p:nvPicPr>
          <p:blipFill>
            <a:blip r:embed="rId3" cstate="print"/>
            <a:srcRect/>
            <a:stretch>
              <a:fillRect/>
            </a:stretch>
          </p:blipFill>
          <p:spPr bwMode="auto">
            <a:xfrm>
              <a:off x="3352800" y="1905000"/>
              <a:ext cx="762000" cy="762000"/>
            </a:xfrm>
            <a:prstGeom prst="rect">
              <a:avLst/>
            </a:prstGeom>
            <a:noFill/>
          </p:spPr>
        </p:pic>
        <p:pic>
          <p:nvPicPr>
            <p:cNvPr id="61449" name="Picture 9" descr="people_juliane_krug_09c"/>
            <p:cNvPicPr>
              <a:picLocks noChangeAspect="1" noChangeArrowheads="1"/>
            </p:cNvPicPr>
            <p:nvPr/>
          </p:nvPicPr>
          <p:blipFill>
            <a:blip r:embed="rId3" cstate="print"/>
            <a:srcRect/>
            <a:stretch>
              <a:fillRect/>
            </a:stretch>
          </p:blipFill>
          <p:spPr bwMode="auto">
            <a:xfrm>
              <a:off x="4308475" y="1905000"/>
              <a:ext cx="762000" cy="762000"/>
            </a:xfrm>
            <a:prstGeom prst="rect">
              <a:avLst/>
            </a:prstGeom>
            <a:noFill/>
          </p:spPr>
        </p:pic>
        <p:sp>
          <p:nvSpPr>
            <p:cNvPr id="61458" name="Text Box 18"/>
            <p:cNvSpPr txBox="1">
              <a:spLocks noChangeArrowheads="1"/>
            </p:cNvSpPr>
            <p:nvPr/>
          </p:nvSpPr>
          <p:spPr bwMode="auto">
            <a:xfrm>
              <a:off x="2362200" y="4411663"/>
              <a:ext cx="914400" cy="523220"/>
            </a:xfrm>
            <a:prstGeom prst="rect">
              <a:avLst/>
            </a:prstGeom>
            <a:noFill/>
            <a:ln w="9525">
              <a:noFill/>
              <a:miter lim="800000"/>
              <a:headEnd/>
              <a:tailEnd/>
            </a:ln>
            <a:effectLst/>
          </p:spPr>
          <p:txBody>
            <a:bodyPr wrap="square">
              <a:spAutoFit/>
            </a:bodyPr>
            <a:lstStyle/>
            <a:p>
              <a:pPr defTabSz="957263">
                <a:spcBef>
                  <a:spcPct val="50000"/>
                </a:spcBef>
              </a:pPr>
              <a:r>
                <a:rPr lang="en-US" sz="2800" dirty="0"/>
                <a:t>0.25</a:t>
              </a:r>
            </a:p>
          </p:txBody>
        </p:sp>
        <p:sp>
          <p:nvSpPr>
            <p:cNvPr id="61459" name="Text Box 19"/>
            <p:cNvSpPr txBox="1">
              <a:spLocks noChangeArrowheads="1"/>
            </p:cNvSpPr>
            <p:nvPr/>
          </p:nvSpPr>
          <p:spPr bwMode="auto">
            <a:xfrm>
              <a:off x="3378200" y="4411663"/>
              <a:ext cx="695325" cy="519112"/>
            </a:xfrm>
            <a:prstGeom prst="rect">
              <a:avLst/>
            </a:prstGeom>
            <a:noFill/>
            <a:ln w="9525">
              <a:noFill/>
              <a:miter lim="800000"/>
              <a:headEnd/>
              <a:tailEnd/>
            </a:ln>
            <a:effectLst/>
          </p:spPr>
          <p:txBody>
            <a:bodyPr>
              <a:spAutoFit/>
            </a:bodyPr>
            <a:lstStyle/>
            <a:p>
              <a:pPr defTabSz="957263">
                <a:spcBef>
                  <a:spcPct val="50000"/>
                </a:spcBef>
              </a:pPr>
              <a:r>
                <a:rPr lang="en-US" sz="2800"/>
                <a:t>0.0</a:t>
              </a:r>
            </a:p>
          </p:txBody>
        </p:sp>
        <p:sp>
          <p:nvSpPr>
            <p:cNvPr id="61460" name="Text Box 20"/>
            <p:cNvSpPr txBox="1">
              <a:spLocks noChangeArrowheads="1"/>
            </p:cNvSpPr>
            <p:nvPr/>
          </p:nvSpPr>
          <p:spPr bwMode="auto">
            <a:xfrm>
              <a:off x="4344988" y="4406900"/>
              <a:ext cx="760412" cy="519113"/>
            </a:xfrm>
            <a:prstGeom prst="rect">
              <a:avLst/>
            </a:prstGeom>
            <a:noFill/>
            <a:ln w="9525">
              <a:noFill/>
              <a:miter lim="800000"/>
              <a:headEnd/>
              <a:tailEnd/>
            </a:ln>
            <a:effectLst/>
          </p:spPr>
          <p:txBody>
            <a:bodyPr>
              <a:spAutoFit/>
            </a:bodyPr>
            <a:lstStyle/>
            <a:p>
              <a:pPr defTabSz="957263">
                <a:spcBef>
                  <a:spcPct val="50000"/>
                </a:spcBef>
              </a:pPr>
              <a:r>
                <a:rPr lang="en-US" sz="2800"/>
                <a:t>0.0</a:t>
              </a:r>
            </a:p>
          </p:txBody>
        </p:sp>
        <p:sp>
          <p:nvSpPr>
            <p:cNvPr id="61478" name="Text Box 38"/>
            <p:cNvSpPr txBox="1">
              <a:spLocks noChangeArrowheads="1"/>
            </p:cNvSpPr>
            <p:nvPr/>
          </p:nvSpPr>
          <p:spPr bwMode="auto">
            <a:xfrm>
              <a:off x="2362200" y="3716338"/>
              <a:ext cx="990600" cy="519112"/>
            </a:xfrm>
            <a:prstGeom prst="rect">
              <a:avLst/>
            </a:prstGeom>
            <a:noFill/>
            <a:ln w="9525">
              <a:noFill/>
              <a:miter lim="800000"/>
              <a:headEnd/>
              <a:tailEnd/>
            </a:ln>
            <a:effectLst/>
          </p:spPr>
          <p:txBody>
            <a:bodyPr>
              <a:spAutoFit/>
            </a:bodyPr>
            <a:lstStyle/>
            <a:p>
              <a:pPr defTabSz="957263">
                <a:spcBef>
                  <a:spcPct val="50000"/>
                </a:spcBef>
              </a:pPr>
              <a:r>
                <a:rPr lang="en-US" sz="2800"/>
                <a:t>0.75</a:t>
              </a:r>
            </a:p>
          </p:txBody>
        </p:sp>
        <p:sp>
          <p:nvSpPr>
            <p:cNvPr id="61479" name="Text Box 39"/>
            <p:cNvSpPr txBox="1">
              <a:spLocks noChangeArrowheads="1"/>
            </p:cNvSpPr>
            <p:nvPr/>
          </p:nvSpPr>
          <p:spPr bwMode="auto">
            <a:xfrm>
              <a:off x="3378200" y="3716338"/>
              <a:ext cx="889000" cy="519112"/>
            </a:xfrm>
            <a:prstGeom prst="rect">
              <a:avLst/>
            </a:prstGeom>
            <a:noFill/>
            <a:ln w="9525">
              <a:noFill/>
              <a:miter lim="800000"/>
              <a:headEnd/>
              <a:tailEnd/>
            </a:ln>
            <a:effectLst/>
          </p:spPr>
          <p:txBody>
            <a:bodyPr>
              <a:spAutoFit/>
            </a:bodyPr>
            <a:lstStyle/>
            <a:p>
              <a:pPr defTabSz="957263">
                <a:spcBef>
                  <a:spcPct val="50000"/>
                </a:spcBef>
              </a:pPr>
              <a:r>
                <a:rPr lang="en-US" sz="2800"/>
                <a:t>0.75</a:t>
              </a:r>
            </a:p>
          </p:txBody>
        </p:sp>
        <p:sp>
          <p:nvSpPr>
            <p:cNvPr id="61480" name="Text Box 40"/>
            <p:cNvSpPr txBox="1">
              <a:spLocks noChangeArrowheads="1"/>
            </p:cNvSpPr>
            <p:nvPr/>
          </p:nvSpPr>
          <p:spPr bwMode="auto">
            <a:xfrm>
              <a:off x="4344988" y="3711575"/>
              <a:ext cx="912812" cy="519113"/>
            </a:xfrm>
            <a:prstGeom prst="rect">
              <a:avLst/>
            </a:prstGeom>
            <a:noFill/>
            <a:ln w="9525">
              <a:noFill/>
              <a:miter lim="800000"/>
              <a:headEnd/>
              <a:tailEnd/>
            </a:ln>
            <a:effectLst/>
          </p:spPr>
          <p:txBody>
            <a:bodyPr>
              <a:spAutoFit/>
            </a:bodyPr>
            <a:lstStyle/>
            <a:p>
              <a:pPr defTabSz="957263">
                <a:spcBef>
                  <a:spcPct val="50000"/>
                </a:spcBef>
              </a:pPr>
              <a:r>
                <a:rPr lang="en-US" sz="2800"/>
                <a:t>1.0</a:t>
              </a:r>
            </a:p>
          </p:txBody>
        </p:sp>
      </p:grpSp>
      <p:cxnSp>
        <p:nvCxnSpPr>
          <p:cNvPr id="36" name="Gerade Verbindung mit Pfeil 35"/>
          <p:cNvCxnSpPr/>
          <p:nvPr/>
        </p:nvCxnSpPr>
        <p:spPr>
          <a:xfrm>
            <a:off x="6019800" y="5105400"/>
            <a:ext cx="609600" cy="4572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Gerade Verbindung mit Pfeil 36"/>
          <p:cNvCxnSpPr/>
          <p:nvPr/>
        </p:nvCxnSpPr>
        <p:spPr>
          <a:xfrm rot="5400000">
            <a:off x="7315200" y="5105400"/>
            <a:ext cx="457200" cy="4572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grpSp>
        <p:nvGrpSpPr>
          <p:cNvPr id="6" name="Gruppieren 45"/>
          <p:cNvGrpSpPr/>
          <p:nvPr/>
        </p:nvGrpSpPr>
        <p:grpSpPr>
          <a:xfrm>
            <a:off x="7467600" y="1600200"/>
            <a:ext cx="1143000" cy="1170542"/>
            <a:chOff x="3124200" y="4191000"/>
            <a:chExt cx="2209800" cy="2263048"/>
          </a:xfrm>
        </p:grpSpPr>
        <p:pic>
          <p:nvPicPr>
            <p:cNvPr id="44" name="Grafik 43" descr="07267c.jpg"/>
            <p:cNvPicPr>
              <a:picLocks noChangeAspect="1"/>
            </p:cNvPicPr>
            <p:nvPr/>
          </p:nvPicPr>
          <p:blipFill>
            <a:blip r:embed="rId4" cstate="print"/>
            <a:stretch>
              <a:fillRect/>
            </a:stretch>
          </p:blipFill>
          <p:spPr>
            <a:xfrm>
              <a:off x="3124200" y="4191000"/>
              <a:ext cx="2209800" cy="2263048"/>
            </a:xfrm>
            <a:prstGeom prst="rect">
              <a:avLst/>
            </a:prstGeom>
          </p:spPr>
        </p:pic>
        <p:pic>
          <p:nvPicPr>
            <p:cNvPr id="45" name="Picture 12" descr="brain"/>
            <p:cNvPicPr>
              <a:picLocks noChangeAspect="1" noChangeArrowheads="1"/>
            </p:cNvPicPr>
            <p:nvPr/>
          </p:nvPicPr>
          <p:blipFill>
            <a:blip r:embed="rId5" cstate="print"/>
            <a:srcRect/>
            <a:stretch>
              <a:fillRect/>
            </a:stretch>
          </p:blipFill>
          <p:spPr bwMode="auto">
            <a:xfrm>
              <a:off x="3581400" y="4419598"/>
              <a:ext cx="1240739" cy="990600"/>
            </a:xfrm>
            <a:prstGeom prst="rect">
              <a:avLst/>
            </a:prstGeom>
            <a:noFill/>
          </p:spPr>
        </p:pic>
      </p:grpSp>
    </p:spTree>
    <p:extLst>
      <p:ext uri="{BB962C8B-B14F-4D97-AF65-F5344CB8AC3E}">
        <p14:creationId xmlns:p14="http://schemas.microsoft.com/office/powerpoint/2010/main" val="429312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When are two texts similar?</a:t>
            </a:r>
          </a:p>
        </p:txBody>
      </p:sp>
      <p:sp>
        <p:nvSpPr>
          <p:cNvPr id="6" name="Inhaltsplatzhalter 5"/>
          <p:cNvSpPr>
            <a:spLocks noGrp="1"/>
          </p:cNvSpPr>
          <p:nvPr>
            <p:ph idx="1"/>
          </p:nvPr>
        </p:nvSpPr>
        <p:spPr/>
        <p:txBody>
          <a:bodyPr/>
          <a:lstStyle/>
          <a:p>
            <a:r>
              <a:rPr lang="en-US" dirty="0"/>
              <a:t>Beijing has abruptly withdrawn a new car registration system after drivers demonstrated "an unhealthy fixation" with symbols of Western military and industrial strength - such as FBI and 007. Senior officials have been infuriated by a popular demonstration of interest in American institutions such as the FBI. Particularly galling was one man's choice of TMD, which stands for Theatre Missile </a:t>
            </a:r>
            <a:r>
              <a:rPr lang="en-US" dirty="0" err="1"/>
              <a:t>Defence</a:t>
            </a:r>
            <a:r>
              <a:rPr lang="en-US" dirty="0"/>
              <a:t>, a US- designed missile system that is regularly vilified by Chinese propaganda channels.</a:t>
            </a:r>
          </a:p>
          <a:p>
            <a:endParaRPr lang="en-US" dirty="0"/>
          </a:p>
          <a:p>
            <a:r>
              <a:rPr lang="en-US" dirty="0"/>
              <a:t>The Russian defense minister said residents shouldn't feel threatened by the growing number of Chinese workers seeking employment in the country's sparsely populated Far Eastern and Siberian regions. There are no exact figures for the number of Chinese working in Russia, but estimates range from 200,000 to as many as 5 million. Most are in the Russian Far East, where they arrive with legitimate work visas to do seasonal work on Russia's low-tech, labor-intensive farms.</a:t>
            </a:r>
          </a:p>
          <a:p>
            <a:pPr>
              <a:buNone/>
            </a:pPr>
            <a:endParaRPr lang="de-DE" dirty="0"/>
          </a:p>
        </p:txBody>
      </p:sp>
      <p:grpSp>
        <p:nvGrpSpPr>
          <p:cNvPr id="2" name="Gruppierung 14"/>
          <p:cNvGrpSpPr/>
          <p:nvPr/>
        </p:nvGrpSpPr>
        <p:grpSpPr>
          <a:xfrm>
            <a:off x="1828800" y="2133600"/>
            <a:ext cx="5257800" cy="3429000"/>
            <a:chOff x="2895600" y="2819400"/>
            <a:chExt cx="3200400" cy="2036960"/>
          </a:xfrm>
          <a:solidFill>
            <a:schemeClr val="tx1">
              <a:lumMod val="75000"/>
              <a:lumOff val="25000"/>
            </a:schemeClr>
          </a:solidFill>
        </p:grpSpPr>
        <p:sp>
          <p:nvSpPr>
            <p:cNvPr id="8" name="Rechteck 7"/>
            <p:cNvSpPr/>
            <p:nvPr/>
          </p:nvSpPr>
          <p:spPr>
            <a:xfrm>
              <a:off x="2895600" y="4495800"/>
              <a:ext cx="3200400" cy="360560"/>
            </a:xfrm>
            <a:prstGeom prst="rect">
              <a:avLst/>
            </a:prstGeom>
            <a:grpFill/>
            <a:ln>
              <a:noFill/>
            </a:ln>
            <a:effectLst>
              <a:glow rad="266700">
                <a:schemeClr val="bg1">
                  <a:alpha val="75000"/>
                </a:schemeClr>
              </a:glo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a:solidFill>
                    <a:srgbClr val="FFFFFF"/>
                  </a:solidFill>
                </a:rPr>
                <a:t>Chinese workers on Russian farms</a:t>
              </a:r>
            </a:p>
          </p:txBody>
        </p:sp>
        <p:sp>
          <p:nvSpPr>
            <p:cNvPr id="9" name="Rechteck 8"/>
            <p:cNvSpPr/>
            <p:nvPr/>
          </p:nvSpPr>
          <p:spPr>
            <a:xfrm>
              <a:off x="2895600" y="2819400"/>
              <a:ext cx="3200400" cy="360560"/>
            </a:xfrm>
            <a:prstGeom prst="rect">
              <a:avLst/>
            </a:prstGeom>
            <a:grpFill/>
            <a:ln>
              <a:noFill/>
            </a:ln>
            <a:effectLst>
              <a:glow rad="266700">
                <a:schemeClr val="bg1">
                  <a:alpha val="75000"/>
                </a:schemeClr>
              </a:glo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a:solidFill>
                    <a:srgbClr val="FFFFFF"/>
                  </a:solidFill>
                </a:rPr>
                <a:t>China, car registration system</a:t>
              </a:r>
            </a:p>
          </p:txBody>
        </p:sp>
        <p:sp>
          <p:nvSpPr>
            <p:cNvPr id="11" name="Textfeld 10"/>
            <p:cNvSpPr txBox="1"/>
            <p:nvPr/>
          </p:nvSpPr>
          <p:spPr>
            <a:xfrm>
              <a:off x="4720887" y="3613889"/>
              <a:ext cx="597349" cy="347379"/>
            </a:xfrm>
            <a:prstGeom prst="rect">
              <a:avLst/>
            </a:prstGeom>
            <a:grpFill/>
          </p:spPr>
          <p:txBody>
            <a:bodyPr wrap="none" rtlCol="0">
              <a:spAutoFit/>
            </a:bodyPr>
            <a:lstStyle/>
            <a:p>
              <a:r>
                <a:rPr lang="en-US" sz="3200" b="1" dirty="0">
                  <a:solidFill>
                    <a:schemeClr val="bg1"/>
                  </a:solidFill>
                </a:rPr>
                <a:t>0.56</a:t>
              </a:r>
            </a:p>
          </p:txBody>
        </p:sp>
      </p:grpSp>
      <p:sp>
        <p:nvSpPr>
          <p:cNvPr id="12" name="Pfeil nach oben und unten 11"/>
          <p:cNvSpPr/>
          <p:nvPr/>
        </p:nvSpPr>
        <p:spPr>
          <a:xfrm>
            <a:off x="3886200" y="2971800"/>
            <a:ext cx="609600" cy="1676400"/>
          </a:xfrm>
          <a:prstGeom prst="up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43258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Recap: Semantic Relatedness &amp; Senses</a:t>
            </a:r>
          </a:p>
        </p:txBody>
      </p:sp>
      <p:pic>
        <p:nvPicPr>
          <p:cNvPr id="6" name="Picture 3"/>
          <p:cNvPicPr>
            <a:picLocks noChangeAspect="1" noChangeArrowheads="1"/>
          </p:cNvPicPr>
          <p:nvPr/>
        </p:nvPicPr>
        <p:blipFill>
          <a:blip r:embed="rId3" cstate="print"/>
          <a:srcRect/>
          <a:stretch>
            <a:fillRect/>
          </a:stretch>
        </p:blipFill>
        <p:spPr bwMode="auto">
          <a:xfrm>
            <a:off x="457200" y="4267200"/>
            <a:ext cx="1181100" cy="1171575"/>
          </a:xfrm>
          <a:prstGeom prst="rect">
            <a:avLst/>
          </a:prstGeom>
          <a:ln>
            <a:noFill/>
          </a:ln>
          <a:effectLst>
            <a:outerShdw blurRad="292100" dist="139700" dir="2700000" algn="tl" rotWithShape="0">
              <a:srgbClr val="333333">
                <a:alpha val="65000"/>
              </a:srgbClr>
            </a:outerShdw>
          </a:effectLst>
        </p:spPr>
      </p:pic>
      <p:pic>
        <p:nvPicPr>
          <p:cNvPr id="7" name="Picture 4"/>
          <p:cNvPicPr>
            <a:picLocks noChangeAspect="1" noChangeArrowheads="1"/>
          </p:cNvPicPr>
          <p:nvPr/>
        </p:nvPicPr>
        <p:blipFill>
          <a:blip r:embed="rId4" cstate="print"/>
          <a:srcRect/>
          <a:stretch>
            <a:fillRect/>
          </a:stretch>
        </p:blipFill>
        <p:spPr bwMode="auto">
          <a:xfrm>
            <a:off x="457200" y="1981200"/>
            <a:ext cx="1143000" cy="1227667"/>
          </a:xfrm>
          <a:prstGeom prst="rect">
            <a:avLst/>
          </a:prstGeom>
          <a:ln>
            <a:noFill/>
          </a:ln>
          <a:effectLst>
            <a:outerShdw blurRad="292100" dist="139700" dir="2700000" algn="tl" rotWithShape="0">
              <a:srgbClr val="333333">
                <a:alpha val="65000"/>
              </a:srgbClr>
            </a:outerShdw>
          </a:effectLst>
        </p:spPr>
      </p:pic>
      <p:pic>
        <p:nvPicPr>
          <p:cNvPr id="11" name="Picture 2"/>
          <p:cNvPicPr>
            <a:picLocks noChangeAspect="1" noChangeArrowheads="1"/>
          </p:cNvPicPr>
          <p:nvPr/>
        </p:nvPicPr>
        <p:blipFill>
          <a:blip r:embed="rId5" cstate="print"/>
          <a:srcRect/>
          <a:stretch>
            <a:fillRect/>
          </a:stretch>
        </p:blipFill>
        <p:spPr bwMode="auto">
          <a:xfrm>
            <a:off x="7239000" y="1905000"/>
            <a:ext cx="1104900" cy="1104900"/>
          </a:xfrm>
          <a:prstGeom prst="rect">
            <a:avLst/>
          </a:prstGeom>
          <a:ln>
            <a:noFill/>
          </a:ln>
          <a:effectLst>
            <a:outerShdw blurRad="292100" dist="139700" dir="2700000" algn="tl" rotWithShape="0">
              <a:srgbClr val="333333">
                <a:alpha val="65000"/>
              </a:srgbClr>
            </a:outerShdw>
          </a:effectLst>
        </p:spPr>
      </p:pic>
      <p:sp>
        <p:nvSpPr>
          <p:cNvPr id="13" name="Rectangle 5"/>
          <p:cNvSpPr>
            <a:spLocks noChangeArrowheads="1"/>
          </p:cNvSpPr>
          <p:nvPr/>
        </p:nvSpPr>
        <p:spPr bwMode="auto">
          <a:xfrm>
            <a:off x="1600200" y="4572000"/>
            <a:ext cx="1143000" cy="457200"/>
          </a:xfrm>
          <a:prstGeom prst="rect">
            <a:avLst/>
          </a:prstGeom>
          <a:noFill/>
          <a:ln w="9525">
            <a:noFill/>
            <a:miter lim="800000"/>
            <a:headEnd/>
            <a:tailEnd/>
          </a:ln>
          <a:effectLst/>
        </p:spPr>
        <p:txBody>
          <a:bodyPr/>
          <a:lstStyle/>
          <a:p>
            <a:pPr marL="179388" indent="-179388" algn="r">
              <a:spcBef>
                <a:spcPct val="20000"/>
              </a:spcBef>
              <a:buFont typeface="Wingdings" pitchFamily="2" charset="2"/>
              <a:buNone/>
            </a:pPr>
            <a:r>
              <a:rPr lang="en-US" sz="2800"/>
              <a:t>bat</a:t>
            </a:r>
          </a:p>
        </p:txBody>
      </p:sp>
      <p:sp>
        <p:nvSpPr>
          <p:cNvPr id="14" name="Line 8"/>
          <p:cNvSpPr>
            <a:spLocks noChangeShapeType="1"/>
          </p:cNvSpPr>
          <p:nvPr/>
        </p:nvSpPr>
        <p:spPr bwMode="auto">
          <a:xfrm>
            <a:off x="2971800" y="4845050"/>
            <a:ext cx="2362200" cy="0"/>
          </a:xfrm>
          <a:prstGeom prst="line">
            <a:avLst/>
          </a:prstGeom>
          <a:noFill/>
          <a:ln w="152400">
            <a:solidFill>
              <a:schemeClr val="tx1"/>
            </a:solidFill>
            <a:round/>
            <a:headEnd type="triangle" w="med" len="med"/>
            <a:tailEnd type="triangle" w="med" len="med"/>
          </a:ln>
          <a:effectLst/>
        </p:spPr>
        <p:txBody>
          <a:bodyPr/>
          <a:lstStyle/>
          <a:p>
            <a:endParaRPr lang="en-US"/>
          </a:p>
        </p:txBody>
      </p:sp>
      <p:sp>
        <p:nvSpPr>
          <p:cNvPr id="16" name="Rectangle 6"/>
          <p:cNvSpPr>
            <a:spLocks noChangeArrowheads="1"/>
          </p:cNvSpPr>
          <p:nvPr/>
        </p:nvSpPr>
        <p:spPr bwMode="auto">
          <a:xfrm>
            <a:off x="5410200" y="4572000"/>
            <a:ext cx="1447800" cy="457200"/>
          </a:xfrm>
          <a:prstGeom prst="rect">
            <a:avLst/>
          </a:prstGeom>
          <a:noFill/>
          <a:ln w="9525">
            <a:noFill/>
            <a:miter lim="800000"/>
            <a:headEnd/>
            <a:tailEnd/>
          </a:ln>
          <a:effectLst/>
        </p:spPr>
        <p:txBody>
          <a:bodyPr/>
          <a:lstStyle/>
          <a:p>
            <a:pPr marL="179388" indent="-179388" algn="ctr">
              <a:spcBef>
                <a:spcPct val="20000"/>
              </a:spcBef>
              <a:buFont typeface="Wingdings" pitchFamily="2" charset="2"/>
              <a:buNone/>
            </a:pPr>
            <a:r>
              <a:rPr lang="en-US" sz="2800"/>
              <a:t>wing</a:t>
            </a:r>
          </a:p>
        </p:txBody>
      </p:sp>
      <p:sp>
        <p:nvSpPr>
          <p:cNvPr id="17" name="Line 8"/>
          <p:cNvSpPr>
            <a:spLocks noChangeShapeType="1"/>
          </p:cNvSpPr>
          <p:nvPr/>
        </p:nvSpPr>
        <p:spPr bwMode="auto">
          <a:xfrm>
            <a:off x="2971800" y="2383896"/>
            <a:ext cx="2362200" cy="0"/>
          </a:xfrm>
          <a:prstGeom prst="line">
            <a:avLst/>
          </a:prstGeom>
          <a:noFill/>
          <a:ln w="152400">
            <a:solidFill>
              <a:schemeClr val="tx1"/>
            </a:solidFill>
            <a:round/>
            <a:headEnd type="triangle" w="med" len="med"/>
            <a:tailEnd type="triangle" w="med" len="med"/>
          </a:ln>
          <a:effectLst/>
        </p:spPr>
        <p:txBody>
          <a:bodyPr/>
          <a:lstStyle/>
          <a:p>
            <a:endParaRPr lang="en-US"/>
          </a:p>
        </p:txBody>
      </p:sp>
      <p:sp>
        <p:nvSpPr>
          <p:cNvPr id="18" name="Rectangle 5"/>
          <p:cNvSpPr>
            <a:spLocks noChangeArrowheads="1"/>
          </p:cNvSpPr>
          <p:nvPr/>
        </p:nvSpPr>
        <p:spPr bwMode="auto">
          <a:xfrm>
            <a:off x="5715000" y="2125133"/>
            <a:ext cx="1143000" cy="457200"/>
          </a:xfrm>
          <a:prstGeom prst="rect">
            <a:avLst/>
          </a:prstGeom>
          <a:noFill/>
          <a:ln w="9525">
            <a:noFill/>
            <a:miter lim="800000"/>
            <a:headEnd/>
            <a:tailEnd/>
          </a:ln>
          <a:effectLst/>
        </p:spPr>
        <p:txBody>
          <a:bodyPr/>
          <a:lstStyle/>
          <a:p>
            <a:pPr marL="179388" indent="-179388">
              <a:spcBef>
                <a:spcPct val="20000"/>
              </a:spcBef>
              <a:buFont typeface="Wingdings" pitchFamily="2" charset="2"/>
              <a:buNone/>
            </a:pPr>
            <a:r>
              <a:rPr lang="en-US" sz="2800"/>
              <a:t>ball</a:t>
            </a:r>
          </a:p>
        </p:txBody>
      </p:sp>
      <p:sp>
        <p:nvSpPr>
          <p:cNvPr id="19" name="Rectangle 6"/>
          <p:cNvSpPr>
            <a:spLocks noChangeArrowheads="1"/>
          </p:cNvSpPr>
          <p:nvPr/>
        </p:nvSpPr>
        <p:spPr bwMode="auto">
          <a:xfrm>
            <a:off x="1295400" y="2125133"/>
            <a:ext cx="1447800" cy="457200"/>
          </a:xfrm>
          <a:prstGeom prst="rect">
            <a:avLst/>
          </a:prstGeom>
          <a:noFill/>
          <a:ln w="9525">
            <a:noFill/>
            <a:miter lim="800000"/>
            <a:headEnd/>
            <a:tailEnd/>
          </a:ln>
          <a:effectLst/>
        </p:spPr>
        <p:txBody>
          <a:bodyPr/>
          <a:lstStyle/>
          <a:p>
            <a:pPr marL="179388" indent="-179388" algn="r">
              <a:spcBef>
                <a:spcPct val="20000"/>
              </a:spcBef>
              <a:buFont typeface="Wingdings" pitchFamily="2" charset="2"/>
              <a:buNone/>
            </a:pPr>
            <a:r>
              <a:rPr lang="en-US" sz="2800"/>
              <a:t>bat</a:t>
            </a:r>
          </a:p>
        </p:txBody>
      </p:sp>
      <p:pic>
        <p:nvPicPr>
          <p:cNvPr id="149507" name="Picture 3"/>
          <p:cNvPicPr>
            <a:picLocks noChangeAspect="1" noChangeArrowheads="1"/>
          </p:cNvPicPr>
          <p:nvPr/>
        </p:nvPicPr>
        <p:blipFill>
          <a:blip r:embed="rId6" cstate="print"/>
          <a:srcRect/>
          <a:stretch>
            <a:fillRect/>
          </a:stretch>
        </p:blipFill>
        <p:spPr bwMode="auto">
          <a:xfrm>
            <a:off x="7143750" y="4419600"/>
            <a:ext cx="1238250" cy="857250"/>
          </a:xfrm>
          <a:prstGeom prst="rect">
            <a:avLst/>
          </a:prstGeom>
          <a:ln>
            <a:noFill/>
          </a:ln>
          <a:effectLst>
            <a:outerShdw blurRad="292100" dist="139700" dir="2700000" algn="tl" rotWithShape="0">
              <a:srgbClr val="333333">
                <a:alpha val="65000"/>
              </a:srgbClr>
            </a:outerShdw>
          </a:effectLst>
        </p:spPr>
      </p:pic>
      <p:sp>
        <p:nvSpPr>
          <p:cNvPr id="22" name="Line 14"/>
          <p:cNvSpPr>
            <a:spLocks noChangeShapeType="1"/>
          </p:cNvSpPr>
          <p:nvPr/>
        </p:nvSpPr>
        <p:spPr bwMode="auto">
          <a:xfrm>
            <a:off x="3048000" y="2971800"/>
            <a:ext cx="2590800" cy="1295400"/>
          </a:xfrm>
          <a:prstGeom prst="line">
            <a:avLst/>
          </a:prstGeom>
          <a:noFill/>
          <a:ln w="38100">
            <a:solidFill>
              <a:schemeClr val="tx1"/>
            </a:solidFill>
            <a:round/>
            <a:headEnd type="triangle" w="med" len="med"/>
            <a:tailEnd type="triangle" w="med" len="med"/>
          </a:ln>
          <a:effectLst/>
        </p:spPr>
        <p:txBody>
          <a:bodyPr/>
          <a:lstStyle/>
          <a:p>
            <a:endParaRPr lang="en-US"/>
          </a:p>
        </p:txBody>
      </p:sp>
      <p:sp>
        <p:nvSpPr>
          <p:cNvPr id="24" name="Line 14"/>
          <p:cNvSpPr>
            <a:spLocks noChangeShapeType="1"/>
          </p:cNvSpPr>
          <p:nvPr/>
        </p:nvSpPr>
        <p:spPr bwMode="auto">
          <a:xfrm flipV="1">
            <a:off x="3048000" y="2895600"/>
            <a:ext cx="2514600" cy="1371600"/>
          </a:xfrm>
          <a:prstGeom prst="line">
            <a:avLst/>
          </a:prstGeom>
          <a:noFill/>
          <a:ln w="38100">
            <a:solidFill>
              <a:schemeClr val="tx1"/>
            </a:solidFill>
            <a:round/>
            <a:headEnd type="triangle" w="med" len="med"/>
            <a:tailEnd type="triangle" w="med" len="med"/>
          </a:ln>
          <a:effectLst/>
        </p:spPr>
        <p:txBody>
          <a:bodyPr/>
          <a:lstStyle/>
          <a:p>
            <a:endParaRPr lang="en-US"/>
          </a:p>
        </p:txBody>
      </p:sp>
    </p:spTree>
    <p:extLst>
      <p:ext uri="{BB962C8B-B14F-4D97-AF65-F5344CB8AC3E}">
        <p14:creationId xmlns:p14="http://schemas.microsoft.com/office/powerpoint/2010/main" val="36978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Evaluating Text Similarity</a:t>
            </a:r>
          </a:p>
        </p:txBody>
      </p:sp>
      <p:sp>
        <p:nvSpPr>
          <p:cNvPr id="5" name="Inhaltsplatzhalter 3"/>
          <p:cNvSpPr>
            <a:spLocks noGrp="1"/>
          </p:cNvSpPr>
          <p:nvPr>
            <p:ph idx="1"/>
          </p:nvPr>
        </p:nvSpPr>
        <p:spPr>
          <a:xfrm>
            <a:off x="250825" y="1592263"/>
            <a:ext cx="8640763" cy="4789487"/>
          </a:xfrm>
        </p:spPr>
        <p:txBody>
          <a:bodyPr/>
          <a:lstStyle/>
          <a:p>
            <a:r>
              <a:rPr lang="en-US" b="1" dirty="0"/>
              <a:t>Evaluation</a:t>
            </a:r>
            <a:r>
              <a:rPr lang="en-US" dirty="0"/>
              <a:t> is </a:t>
            </a:r>
            <a:r>
              <a:rPr lang="en-US" dirty="0">
                <a:solidFill>
                  <a:srgbClr val="C00000"/>
                </a:solidFill>
              </a:rPr>
              <a:t>systematic</a:t>
            </a:r>
            <a:r>
              <a:rPr lang="en-US" dirty="0"/>
              <a:t> determination of merit, worth, and significance of something or someone using </a:t>
            </a:r>
            <a:r>
              <a:rPr lang="en-US" dirty="0">
                <a:solidFill>
                  <a:srgbClr val="C00000"/>
                </a:solidFill>
              </a:rPr>
              <a:t>criteria</a:t>
            </a:r>
            <a:r>
              <a:rPr lang="en-US" dirty="0"/>
              <a:t> against a set of </a:t>
            </a:r>
            <a:r>
              <a:rPr lang="en-US" dirty="0">
                <a:solidFill>
                  <a:srgbClr val="C00000"/>
                </a:solidFill>
              </a:rPr>
              <a:t>standards</a:t>
            </a:r>
            <a:r>
              <a:rPr lang="en-US" dirty="0"/>
              <a:t>.</a:t>
            </a:r>
          </a:p>
        </p:txBody>
      </p:sp>
      <p:sp>
        <p:nvSpPr>
          <p:cNvPr id="6" name="Inhaltsplatzhalter 14"/>
          <p:cNvSpPr txBox="1">
            <a:spLocks/>
          </p:cNvSpPr>
          <p:nvPr/>
        </p:nvSpPr>
        <p:spPr>
          <a:xfrm>
            <a:off x="1905000" y="3810000"/>
            <a:ext cx="6477000" cy="1295400"/>
          </a:xfrm>
          <a:prstGeom prst="rect">
            <a:avLst/>
          </a:prstGeom>
          <a:solidFill>
            <a:srgbClr val="CCECFF"/>
          </a:solidFill>
          <a:ln>
            <a:solidFill>
              <a:srgbClr val="66CCFF"/>
            </a:solidFill>
          </a:ln>
          <a:effectLst>
            <a:outerShdw blurRad="50800" dist="38100" dir="2700000" algn="tl" rotWithShape="0">
              <a:prstClr val="black">
                <a:alpha val="40000"/>
              </a:prstClr>
            </a:outerShdw>
          </a:effectLst>
        </p:spPr>
        <p:txBody>
          <a:bodyPr/>
          <a:lstStyle/>
          <a:p>
            <a:pPr marL="179388" indent="-179388" eaLnBrk="0" hangingPunct="0">
              <a:spcBef>
                <a:spcPct val="20000"/>
              </a:spcBef>
              <a:buFont typeface="Wingdings" pitchFamily="2" charset="2"/>
              <a:buChar char="§"/>
            </a:pPr>
            <a:r>
              <a:rPr lang="en-US" sz="2000" b="1" kern="0" dirty="0">
                <a:latin typeface="+mn-lt"/>
              </a:rPr>
              <a:t>Judging similarity between texts is difficult</a:t>
            </a:r>
          </a:p>
          <a:p>
            <a:pPr marL="179388" indent="-179388" eaLnBrk="0" hangingPunct="0">
              <a:spcBef>
                <a:spcPct val="20000"/>
              </a:spcBef>
              <a:buFont typeface="Wingdings" pitchFamily="2" charset="2"/>
              <a:buChar char="§"/>
            </a:pPr>
            <a:r>
              <a:rPr lang="en-US" sz="2000" b="1" kern="0" dirty="0">
                <a:latin typeface="+mn-lt"/>
              </a:rPr>
              <a:t>No definite gold standard (“ground truth”)</a:t>
            </a:r>
          </a:p>
          <a:p>
            <a:pPr marL="179388" indent="-179388" eaLnBrk="0" hangingPunct="0">
              <a:spcBef>
                <a:spcPct val="20000"/>
              </a:spcBef>
              <a:buFont typeface="Wingdings" pitchFamily="2" charset="2"/>
              <a:buChar char="§"/>
            </a:pPr>
            <a:r>
              <a:rPr lang="en-US" sz="2000" b="1" kern="0" dirty="0">
                <a:latin typeface="+mn-lt"/>
              </a:rPr>
              <a:t>Usually evaluated as part of a certain task</a:t>
            </a:r>
          </a:p>
          <a:p>
            <a:pPr marL="179388" indent="-179388" eaLnBrk="0" hangingPunct="0">
              <a:spcBef>
                <a:spcPct val="20000"/>
              </a:spcBef>
              <a:buFont typeface="Wingdings" pitchFamily="2" charset="2"/>
              <a:buChar char="§"/>
            </a:pPr>
            <a:endParaRPr lang="en-US" sz="2000" b="1" kern="0" dirty="0">
              <a:latin typeface="+mn-lt"/>
            </a:endParaRPr>
          </a:p>
        </p:txBody>
      </p:sp>
      <p:cxnSp>
        <p:nvCxnSpPr>
          <p:cNvPr id="7" name="Gerade Verbindung mit Pfeil 6"/>
          <p:cNvCxnSpPr/>
          <p:nvPr/>
        </p:nvCxnSpPr>
        <p:spPr>
          <a:xfrm rot="5400000">
            <a:off x="6590506" y="3009106"/>
            <a:ext cx="1295400" cy="158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037876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SemEval</a:t>
            </a:r>
            <a:r>
              <a:rPr lang="en-US" dirty="0"/>
              <a:t> 2012 – Semantic Text Similarity</a:t>
            </a:r>
          </a:p>
        </p:txBody>
      </p:sp>
      <p:sp>
        <p:nvSpPr>
          <p:cNvPr id="3" name="Inhaltsplatzhalter 2"/>
          <p:cNvSpPr>
            <a:spLocks noGrp="1"/>
          </p:cNvSpPr>
          <p:nvPr>
            <p:ph idx="1"/>
          </p:nvPr>
        </p:nvSpPr>
        <p:spPr/>
        <p:txBody>
          <a:bodyPr/>
          <a:lstStyle/>
          <a:p>
            <a:endParaRPr lang="en-US" sz="2800" dirty="0"/>
          </a:p>
          <a:p>
            <a:r>
              <a:rPr lang="en-US" sz="2800" dirty="0"/>
              <a:t>A man and a woman are kissing each other.</a:t>
            </a:r>
          </a:p>
          <a:p>
            <a:r>
              <a:rPr lang="en-US" sz="2800" dirty="0"/>
              <a:t>A man and a woman are talking to each other.</a:t>
            </a:r>
          </a:p>
          <a:p>
            <a:endParaRPr lang="en-US" sz="2800" dirty="0"/>
          </a:p>
          <a:p>
            <a:r>
              <a:rPr lang="en-US" sz="2800" dirty="0"/>
              <a:t>A girl dances in the rain.</a:t>
            </a:r>
          </a:p>
          <a:p>
            <a:r>
              <a:rPr lang="en-US" sz="2800" dirty="0"/>
              <a:t>A woman is dancing in the rain.</a:t>
            </a:r>
          </a:p>
          <a:p>
            <a:endParaRPr lang="en-US" sz="2800" dirty="0"/>
          </a:p>
        </p:txBody>
      </p:sp>
      <p:sp>
        <p:nvSpPr>
          <p:cNvPr id="16" name="Textfeld 15"/>
          <p:cNvSpPr txBox="1"/>
          <p:nvPr/>
        </p:nvSpPr>
        <p:spPr>
          <a:xfrm>
            <a:off x="8001000" y="2334280"/>
            <a:ext cx="684803" cy="523220"/>
          </a:xfrm>
          <a:prstGeom prst="rect">
            <a:avLst/>
          </a:prstGeom>
          <a:noFill/>
        </p:spPr>
        <p:txBody>
          <a:bodyPr wrap="none" rtlCol="0">
            <a:spAutoFit/>
          </a:bodyPr>
          <a:lstStyle/>
          <a:p>
            <a:r>
              <a:rPr lang="en-US" sz="2800" dirty="0"/>
              <a:t>0.6</a:t>
            </a:r>
          </a:p>
        </p:txBody>
      </p:sp>
      <p:sp>
        <p:nvSpPr>
          <p:cNvPr id="18" name="Textfeld 17"/>
          <p:cNvSpPr txBox="1"/>
          <p:nvPr/>
        </p:nvSpPr>
        <p:spPr>
          <a:xfrm>
            <a:off x="8000999" y="3886200"/>
            <a:ext cx="684803" cy="523220"/>
          </a:xfrm>
          <a:prstGeom prst="rect">
            <a:avLst/>
          </a:prstGeom>
          <a:noFill/>
        </p:spPr>
        <p:txBody>
          <a:bodyPr wrap="none" rtlCol="0">
            <a:spAutoFit/>
          </a:bodyPr>
          <a:lstStyle/>
          <a:p>
            <a:r>
              <a:rPr lang="en-US" sz="2800" dirty="0"/>
              <a:t>3.0</a:t>
            </a:r>
          </a:p>
        </p:txBody>
      </p:sp>
    </p:spTree>
    <p:extLst>
      <p:ext uri="{BB962C8B-B14F-4D97-AF65-F5344CB8AC3E}">
        <p14:creationId xmlns:p14="http://schemas.microsoft.com/office/powerpoint/2010/main" val="386966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SemEval</a:t>
            </a:r>
            <a:r>
              <a:rPr lang="en-US" dirty="0"/>
              <a:t> 2012 – Semantic Text Similarity</a:t>
            </a:r>
          </a:p>
        </p:txBody>
      </p:sp>
      <p:sp>
        <p:nvSpPr>
          <p:cNvPr id="3" name="Inhaltsplatzhalter 2"/>
          <p:cNvSpPr>
            <a:spLocks noGrp="1"/>
          </p:cNvSpPr>
          <p:nvPr>
            <p:ph idx="1"/>
          </p:nvPr>
        </p:nvSpPr>
        <p:spPr/>
        <p:txBody>
          <a:bodyPr/>
          <a:lstStyle/>
          <a:p>
            <a:endParaRPr lang="en-US" sz="2800" dirty="0"/>
          </a:p>
          <a:p>
            <a:r>
              <a:rPr lang="en-US" sz="2800" dirty="0"/>
              <a:t>A man is riding a bike.</a:t>
            </a:r>
          </a:p>
          <a:p>
            <a:r>
              <a:rPr lang="en-US" sz="2800" dirty="0"/>
              <a:t>A man is riding a bicycle.</a:t>
            </a:r>
          </a:p>
          <a:p>
            <a:endParaRPr lang="en-US" sz="2800" dirty="0"/>
          </a:p>
          <a:p>
            <a:r>
              <a:rPr lang="en-US" sz="2800" dirty="0"/>
              <a:t>Two people are riding a motorcycle.</a:t>
            </a:r>
          </a:p>
          <a:p>
            <a:r>
              <a:rPr lang="en-US" sz="2800" dirty="0"/>
              <a:t>Two people are riding a bike.</a:t>
            </a:r>
          </a:p>
          <a:p>
            <a:endParaRPr lang="en-US" sz="2800" dirty="0"/>
          </a:p>
          <a:p>
            <a:endParaRPr lang="en-US" sz="2800" dirty="0"/>
          </a:p>
        </p:txBody>
      </p:sp>
      <p:sp>
        <p:nvSpPr>
          <p:cNvPr id="17" name="Textfeld 16"/>
          <p:cNvSpPr txBox="1"/>
          <p:nvPr/>
        </p:nvSpPr>
        <p:spPr>
          <a:xfrm>
            <a:off x="7468597" y="2286000"/>
            <a:ext cx="684803" cy="523220"/>
          </a:xfrm>
          <a:prstGeom prst="rect">
            <a:avLst/>
          </a:prstGeom>
          <a:noFill/>
        </p:spPr>
        <p:txBody>
          <a:bodyPr wrap="none" rtlCol="0">
            <a:spAutoFit/>
          </a:bodyPr>
          <a:lstStyle/>
          <a:p>
            <a:r>
              <a:rPr lang="en-US" sz="2800" dirty="0"/>
              <a:t>5.0</a:t>
            </a:r>
          </a:p>
        </p:txBody>
      </p:sp>
      <p:sp>
        <p:nvSpPr>
          <p:cNvPr id="19" name="Textfeld 18"/>
          <p:cNvSpPr txBox="1"/>
          <p:nvPr/>
        </p:nvSpPr>
        <p:spPr>
          <a:xfrm>
            <a:off x="7468596" y="3886200"/>
            <a:ext cx="684803" cy="523220"/>
          </a:xfrm>
          <a:prstGeom prst="rect">
            <a:avLst/>
          </a:prstGeom>
          <a:noFill/>
        </p:spPr>
        <p:txBody>
          <a:bodyPr wrap="none" rtlCol="0">
            <a:spAutoFit/>
          </a:bodyPr>
          <a:lstStyle/>
          <a:p>
            <a:r>
              <a:rPr lang="en-US" sz="2800" dirty="0"/>
              <a:t>2.0</a:t>
            </a:r>
          </a:p>
        </p:txBody>
      </p:sp>
    </p:spTree>
    <p:extLst>
      <p:ext uri="{BB962C8B-B14F-4D97-AF65-F5344CB8AC3E}">
        <p14:creationId xmlns:p14="http://schemas.microsoft.com/office/powerpoint/2010/main" val="203245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31040-0B7B-B243-8211-4894E1452530}"/>
              </a:ext>
            </a:extLst>
          </p:cNvPr>
          <p:cNvSpPr>
            <a:spLocks noGrp="1"/>
          </p:cNvSpPr>
          <p:nvPr>
            <p:ph type="title"/>
          </p:nvPr>
        </p:nvSpPr>
        <p:spPr/>
        <p:txBody>
          <a:bodyPr/>
          <a:lstStyle/>
          <a:p>
            <a:r>
              <a:rPr lang="de-DE" dirty="0"/>
              <a:t>BLEU Score (</a:t>
            </a:r>
            <a:r>
              <a:rPr lang="de-DE" b="0" dirty="0" err="1"/>
              <a:t>Papineni</a:t>
            </a:r>
            <a:r>
              <a:rPr lang="de-DE" b="0" dirty="0"/>
              <a:t>, et al. 2002</a:t>
            </a:r>
            <a:r>
              <a:rPr lang="de-DE" dirty="0"/>
              <a:t>)</a:t>
            </a:r>
          </a:p>
        </p:txBody>
      </p:sp>
      <p:sp>
        <p:nvSpPr>
          <p:cNvPr id="3" name="Content Placeholder 2">
            <a:extLst>
              <a:ext uri="{FF2B5EF4-FFF2-40B4-BE49-F238E27FC236}">
                <a16:creationId xmlns:a16="http://schemas.microsoft.com/office/drawing/2014/main" id="{E487A907-EE3E-5540-AE61-5352D351FFE3}"/>
              </a:ext>
            </a:extLst>
          </p:cNvPr>
          <p:cNvSpPr>
            <a:spLocks noGrp="1"/>
          </p:cNvSpPr>
          <p:nvPr>
            <p:ph idx="1"/>
          </p:nvPr>
        </p:nvSpPr>
        <p:spPr/>
        <p:txBody>
          <a:bodyPr/>
          <a:lstStyle/>
          <a:p>
            <a:r>
              <a:rPr lang="de-DE" dirty="0"/>
              <a:t>Also </a:t>
            </a:r>
            <a:r>
              <a:rPr lang="de-DE" dirty="0" err="1"/>
              <a:t>known</a:t>
            </a:r>
            <a:r>
              <a:rPr lang="de-DE" dirty="0"/>
              <a:t> </a:t>
            </a:r>
            <a:r>
              <a:rPr lang="de-DE" dirty="0" err="1"/>
              <a:t>as</a:t>
            </a:r>
            <a:r>
              <a:rPr lang="de-DE" dirty="0"/>
              <a:t> </a:t>
            </a:r>
            <a:r>
              <a:rPr lang="de-DE" b="1" dirty="0"/>
              <a:t>Bilingual Evaluation </a:t>
            </a:r>
            <a:r>
              <a:rPr lang="de-DE" b="1" dirty="0" err="1"/>
              <a:t>Understudy</a:t>
            </a:r>
            <a:r>
              <a:rPr lang="de-DE" b="1" dirty="0"/>
              <a:t> Score</a:t>
            </a:r>
          </a:p>
          <a:p>
            <a:pPr marL="0" indent="0">
              <a:buNone/>
            </a:pPr>
            <a:endParaRPr lang="de-DE" dirty="0"/>
          </a:p>
          <a:p>
            <a:r>
              <a:rPr lang="de-DE" dirty="0" err="1"/>
              <a:t>Metric</a:t>
            </a:r>
            <a:r>
              <a:rPr lang="de-DE" dirty="0"/>
              <a:t> </a:t>
            </a:r>
            <a:r>
              <a:rPr lang="de-DE" dirty="0" err="1"/>
              <a:t>for</a:t>
            </a:r>
            <a:r>
              <a:rPr lang="de-DE" dirty="0"/>
              <a:t> </a:t>
            </a:r>
            <a:r>
              <a:rPr lang="de-DE" dirty="0" err="1"/>
              <a:t>evaluating</a:t>
            </a:r>
            <a:r>
              <a:rPr lang="de-DE" dirty="0"/>
              <a:t> a </a:t>
            </a:r>
            <a:r>
              <a:rPr lang="de-DE" dirty="0" err="1"/>
              <a:t>generated</a:t>
            </a:r>
            <a:r>
              <a:rPr lang="de-DE" dirty="0"/>
              <a:t> </a:t>
            </a:r>
            <a:r>
              <a:rPr lang="de-DE" dirty="0" err="1"/>
              <a:t>sentence</a:t>
            </a:r>
            <a:r>
              <a:rPr lang="de-DE" dirty="0"/>
              <a:t> </a:t>
            </a:r>
            <a:r>
              <a:rPr lang="de-DE" dirty="0" err="1"/>
              <a:t>to</a:t>
            </a:r>
            <a:r>
              <a:rPr lang="de-DE" dirty="0"/>
              <a:t> a </a:t>
            </a:r>
            <a:r>
              <a:rPr lang="de-DE" dirty="0" err="1"/>
              <a:t>reference</a:t>
            </a:r>
            <a:r>
              <a:rPr lang="de-DE" dirty="0"/>
              <a:t> </a:t>
            </a:r>
            <a:r>
              <a:rPr lang="de-DE" dirty="0" err="1"/>
              <a:t>sentence</a:t>
            </a:r>
            <a:r>
              <a:rPr lang="de-DE" dirty="0"/>
              <a:t>.</a:t>
            </a:r>
          </a:p>
          <a:p>
            <a:endParaRPr lang="de-DE" dirty="0"/>
          </a:p>
          <a:p>
            <a:r>
              <a:rPr lang="de-DE" dirty="0"/>
              <a:t>A </a:t>
            </a:r>
            <a:r>
              <a:rPr lang="de-DE" dirty="0" err="1"/>
              <a:t>perfect</a:t>
            </a:r>
            <a:r>
              <a:rPr lang="de-DE" dirty="0"/>
              <a:t> </a:t>
            </a:r>
            <a:r>
              <a:rPr lang="de-DE" dirty="0" err="1"/>
              <a:t>match</a:t>
            </a:r>
            <a:r>
              <a:rPr lang="de-DE" dirty="0"/>
              <a:t> </a:t>
            </a:r>
            <a:r>
              <a:rPr lang="de-DE" dirty="0" err="1"/>
              <a:t>results</a:t>
            </a:r>
            <a:r>
              <a:rPr lang="de-DE" dirty="0"/>
              <a:t> in a score </a:t>
            </a:r>
            <a:r>
              <a:rPr lang="de-DE" dirty="0" err="1"/>
              <a:t>of</a:t>
            </a:r>
            <a:r>
              <a:rPr lang="de-DE" dirty="0"/>
              <a:t> 1.0, </a:t>
            </a:r>
            <a:r>
              <a:rPr lang="de-DE" dirty="0" err="1"/>
              <a:t>whereas</a:t>
            </a:r>
            <a:r>
              <a:rPr lang="de-DE" dirty="0"/>
              <a:t> a </a:t>
            </a:r>
            <a:r>
              <a:rPr lang="de-DE" dirty="0" err="1"/>
              <a:t>perfect</a:t>
            </a:r>
            <a:r>
              <a:rPr lang="de-DE" dirty="0"/>
              <a:t> </a:t>
            </a:r>
            <a:r>
              <a:rPr lang="de-DE" dirty="0" err="1"/>
              <a:t>mismatch</a:t>
            </a:r>
            <a:r>
              <a:rPr lang="de-DE" dirty="0"/>
              <a:t> </a:t>
            </a:r>
            <a:r>
              <a:rPr lang="de-DE" dirty="0" err="1"/>
              <a:t>results</a:t>
            </a:r>
            <a:r>
              <a:rPr lang="de-DE" dirty="0"/>
              <a:t> in a score </a:t>
            </a:r>
            <a:r>
              <a:rPr lang="de-DE" dirty="0" err="1"/>
              <a:t>of</a:t>
            </a:r>
            <a:r>
              <a:rPr lang="de-DE" dirty="0"/>
              <a:t> 0.0.</a:t>
            </a:r>
          </a:p>
          <a:p>
            <a:endParaRPr lang="de-DE" dirty="0"/>
          </a:p>
          <a:p>
            <a:r>
              <a:rPr lang="de-DE" dirty="0" err="1"/>
              <a:t>Measure</a:t>
            </a:r>
            <a:r>
              <a:rPr lang="de-DE" dirty="0"/>
              <a:t> </a:t>
            </a:r>
            <a:r>
              <a:rPr lang="de-DE" dirty="0" err="1"/>
              <a:t>the</a:t>
            </a:r>
            <a:r>
              <a:rPr lang="de-DE" dirty="0"/>
              <a:t> </a:t>
            </a:r>
            <a:r>
              <a:rPr lang="de-DE" dirty="0" err="1"/>
              <a:t>Automatic</a:t>
            </a:r>
            <a:r>
              <a:rPr lang="de-DE" dirty="0"/>
              <a:t> </a:t>
            </a:r>
            <a:r>
              <a:rPr lang="de-DE" dirty="0" err="1"/>
              <a:t>machine</a:t>
            </a:r>
            <a:r>
              <a:rPr lang="de-DE" dirty="0"/>
              <a:t> </a:t>
            </a:r>
            <a:r>
              <a:rPr lang="de-DE" dirty="0" err="1"/>
              <a:t>translation</a:t>
            </a:r>
            <a:r>
              <a:rPr lang="de-DE" dirty="0"/>
              <a:t> </a:t>
            </a:r>
            <a:r>
              <a:rPr lang="de-DE" dirty="0" err="1"/>
              <a:t>performance</a:t>
            </a:r>
            <a:r>
              <a:rPr lang="de-DE" dirty="0"/>
              <a:t>.</a:t>
            </a:r>
          </a:p>
          <a:p>
            <a:endParaRPr lang="de-DE" dirty="0"/>
          </a:p>
          <a:p>
            <a:r>
              <a:rPr lang="de-DE" b="1" dirty="0" err="1"/>
              <a:t>Proposed</a:t>
            </a:r>
            <a:r>
              <a:rPr lang="de-DE" b="1" dirty="0"/>
              <a:t> </a:t>
            </a:r>
            <a:r>
              <a:rPr lang="de-DE" b="1" dirty="0" err="1"/>
              <a:t>idea</a:t>
            </a:r>
            <a:r>
              <a:rPr lang="de-DE" dirty="0"/>
              <a:t>: The </a:t>
            </a:r>
            <a:r>
              <a:rPr lang="de-DE" dirty="0" err="1"/>
              <a:t>closer</a:t>
            </a:r>
            <a:r>
              <a:rPr lang="de-DE" dirty="0"/>
              <a:t> a </a:t>
            </a:r>
            <a:r>
              <a:rPr lang="de-DE" dirty="0" err="1"/>
              <a:t>machine</a:t>
            </a:r>
            <a:r>
              <a:rPr lang="de-DE" dirty="0"/>
              <a:t> </a:t>
            </a:r>
            <a:r>
              <a:rPr lang="de-DE" dirty="0" err="1"/>
              <a:t>translation</a:t>
            </a:r>
            <a:r>
              <a:rPr lang="de-DE" dirty="0"/>
              <a:t> </a:t>
            </a:r>
            <a:r>
              <a:rPr lang="de-DE" dirty="0" err="1"/>
              <a:t>is</a:t>
            </a:r>
            <a:r>
              <a:rPr lang="de-DE" dirty="0"/>
              <a:t> </a:t>
            </a:r>
            <a:r>
              <a:rPr lang="de-DE" dirty="0" err="1"/>
              <a:t>to</a:t>
            </a:r>
            <a:r>
              <a:rPr lang="de-DE" dirty="0"/>
              <a:t> a professional human </a:t>
            </a:r>
            <a:r>
              <a:rPr lang="de-DE" dirty="0" err="1"/>
              <a:t>translation</a:t>
            </a:r>
            <a:r>
              <a:rPr lang="de-DE" dirty="0"/>
              <a:t>, </a:t>
            </a:r>
            <a:r>
              <a:rPr lang="de-DE" dirty="0" err="1"/>
              <a:t>the</a:t>
            </a:r>
            <a:r>
              <a:rPr lang="de-DE" dirty="0"/>
              <a:t> </a:t>
            </a:r>
            <a:r>
              <a:rPr lang="de-DE" dirty="0" err="1"/>
              <a:t>better</a:t>
            </a:r>
            <a:r>
              <a:rPr lang="de-DE" dirty="0"/>
              <a:t> </a:t>
            </a:r>
            <a:r>
              <a:rPr lang="de-DE" dirty="0" err="1"/>
              <a:t>it</a:t>
            </a:r>
            <a:r>
              <a:rPr lang="de-DE" dirty="0"/>
              <a:t> </a:t>
            </a:r>
            <a:r>
              <a:rPr lang="de-DE" dirty="0" err="1"/>
              <a:t>is</a:t>
            </a:r>
            <a:r>
              <a:rPr lang="de-DE" dirty="0"/>
              <a:t>. </a:t>
            </a:r>
          </a:p>
        </p:txBody>
      </p:sp>
    </p:spTree>
    <p:extLst>
      <p:ext uri="{BB962C8B-B14F-4D97-AF65-F5344CB8AC3E}">
        <p14:creationId xmlns:p14="http://schemas.microsoft.com/office/powerpoint/2010/main" val="339947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29D36-93AE-354C-8F0D-28E72D7EDC93}"/>
              </a:ext>
            </a:extLst>
          </p:cNvPr>
          <p:cNvSpPr>
            <a:spLocks noGrp="1"/>
          </p:cNvSpPr>
          <p:nvPr>
            <p:ph type="title"/>
          </p:nvPr>
        </p:nvSpPr>
        <p:spPr/>
        <p:txBody>
          <a:bodyPr/>
          <a:lstStyle/>
          <a:p>
            <a:r>
              <a:rPr lang="de-DE" dirty="0" err="1"/>
              <a:t>Example</a:t>
            </a:r>
            <a:endParaRPr lang="de-DE" dirty="0"/>
          </a:p>
        </p:txBody>
      </p:sp>
      <p:sp>
        <p:nvSpPr>
          <p:cNvPr id="3" name="Content Placeholder 2">
            <a:extLst>
              <a:ext uri="{FF2B5EF4-FFF2-40B4-BE49-F238E27FC236}">
                <a16:creationId xmlns:a16="http://schemas.microsoft.com/office/drawing/2014/main" id="{0DE6EE9B-A685-1947-AA5B-067D1080BFA8}"/>
              </a:ext>
            </a:extLst>
          </p:cNvPr>
          <p:cNvSpPr>
            <a:spLocks noGrp="1"/>
          </p:cNvSpPr>
          <p:nvPr>
            <p:ph idx="1"/>
          </p:nvPr>
        </p:nvSpPr>
        <p:spPr/>
        <p:txBody>
          <a:bodyPr/>
          <a:lstStyle/>
          <a:p>
            <a:pPr marL="0" indent="0">
              <a:buNone/>
            </a:pPr>
            <a:r>
              <a:rPr lang="de-DE" sz="1800" dirty="0"/>
              <a:t>MT </a:t>
            </a:r>
            <a:r>
              <a:rPr lang="de-DE" sz="1800" dirty="0" err="1"/>
              <a:t>Candidate</a:t>
            </a:r>
            <a:r>
              <a:rPr lang="de-DE" sz="1800" dirty="0"/>
              <a:t> 1: </a:t>
            </a:r>
            <a:r>
              <a:rPr lang="de-DE" sz="1800" i="1" dirty="0" err="1">
                <a:solidFill>
                  <a:srgbClr val="FF0000"/>
                </a:solidFill>
              </a:rPr>
              <a:t>It</a:t>
            </a:r>
            <a:r>
              <a:rPr lang="de-DE" sz="1800" i="1" dirty="0">
                <a:solidFill>
                  <a:srgbClr val="FF0000"/>
                </a:solidFill>
              </a:rPr>
              <a:t> </a:t>
            </a:r>
            <a:r>
              <a:rPr lang="de-DE" sz="1800" i="1" dirty="0" err="1">
                <a:solidFill>
                  <a:srgbClr val="FF0000"/>
                </a:solidFill>
              </a:rPr>
              <a:t>is</a:t>
            </a:r>
            <a:r>
              <a:rPr lang="de-DE" sz="1800" i="1" dirty="0">
                <a:solidFill>
                  <a:srgbClr val="FF0000"/>
                </a:solidFill>
              </a:rPr>
              <a:t> a </a:t>
            </a:r>
            <a:r>
              <a:rPr lang="de-DE" sz="1800" i="1" dirty="0" err="1">
                <a:solidFill>
                  <a:srgbClr val="FF0000"/>
                </a:solidFill>
              </a:rPr>
              <a:t>guide</a:t>
            </a:r>
            <a:r>
              <a:rPr lang="de-DE" sz="1800" i="1" dirty="0">
                <a:solidFill>
                  <a:srgbClr val="FF0000"/>
                </a:solidFill>
              </a:rPr>
              <a:t> </a:t>
            </a:r>
            <a:r>
              <a:rPr lang="de-DE" sz="1800" i="1" dirty="0" err="1">
                <a:solidFill>
                  <a:srgbClr val="FF0000"/>
                </a:solidFill>
              </a:rPr>
              <a:t>to</a:t>
            </a:r>
            <a:r>
              <a:rPr lang="de-DE" sz="1800" i="1" dirty="0">
                <a:solidFill>
                  <a:srgbClr val="FF0000"/>
                </a:solidFill>
              </a:rPr>
              <a:t> </a:t>
            </a:r>
            <a:r>
              <a:rPr lang="de-DE" sz="1800" i="1" dirty="0" err="1">
                <a:solidFill>
                  <a:srgbClr val="FF0000"/>
                </a:solidFill>
              </a:rPr>
              <a:t>action</a:t>
            </a:r>
            <a:r>
              <a:rPr lang="de-DE" sz="1800" i="1" dirty="0">
                <a:solidFill>
                  <a:srgbClr val="FF0000"/>
                </a:solidFill>
              </a:rPr>
              <a:t> </a:t>
            </a:r>
            <a:r>
              <a:rPr lang="de-DE" sz="1800" i="1" dirty="0" err="1">
                <a:solidFill>
                  <a:srgbClr val="FF0000"/>
                </a:solidFill>
              </a:rPr>
              <a:t>which</a:t>
            </a:r>
            <a:r>
              <a:rPr lang="de-DE" sz="1800" i="1" dirty="0">
                <a:solidFill>
                  <a:srgbClr val="FF0000"/>
                </a:solidFill>
              </a:rPr>
              <a:t> </a:t>
            </a:r>
            <a:r>
              <a:rPr lang="de-DE" sz="1800" i="1" dirty="0" err="1">
                <a:solidFill>
                  <a:srgbClr val="FF0000"/>
                </a:solidFill>
              </a:rPr>
              <a:t>ensures</a:t>
            </a:r>
            <a:r>
              <a:rPr lang="de-DE" sz="1800" i="1" dirty="0">
                <a:solidFill>
                  <a:srgbClr val="FF0000"/>
                </a:solidFill>
              </a:rPr>
              <a:t> </a:t>
            </a:r>
            <a:r>
              <a:rPr lang="de-DE" sz="1800" i="1" dirty="0" err="1">
                <a:solidFill>
                  <a:srgbClr val="FF0000"/>
                </a:solidFill>
              </a:rPr>
              <a:t>that</a:t>
            </a:r>
            <a:r>
              <a:rPr lang="de-DE" sz="1800" i="1" dirty="0">
                <a:solidFill>
                  <a:srgbClr val="FF0000"/>
                </a:solidFill>
              </a:rPr>
              <a:t> </a:t>
            </a:r>
            <a:r>
              <a:rPr lang="de-DE" sz="1800" i="1" dirty="0" err="1">
                <a:solidFill>
                  <a:srgbClr val="FF0000"/>
                </a:solidFill>
              </a:rPr>
              <a:t>the</a:t>
            </a:r>
            <a:r>
              <a:rPr lang="de-DE" sz="1800" i="1" dirty="0">
                <a:solidFill>
                  <a:srgbClr val="FF0000"/>
                </a:solidFill>
              </a:rPr>
              <a:t> </a:t>
            </a:r>
            <a:r>
              <a:rPr lang="de-DE" sz="1800" i="1" dirty="0" err="1">
                <a:solidFill>
                  <a:srgbClr val="FF0000"/>
                </a:solidFill>
              </a:rPr>
              <a:t>military</a:t>
            </a:r>
            <a:r>
              <a:rPr lang="de-DE" sz="1800" i="1" dirty="0">
                <a:solidFill>
                  <a:srgbClr val="FF0000"/>
                </a:solidFill>
              </a:rPr>
              <a:t> </a:t>
            </a:r>
            <a:r>
              <a:rPr lang="de-DE" sz="1800" i="1" dirty="0" err="1">
                <a:solidFill>
                  <a:srgbClr val="FF0000"/>
                </a:solidFill>
              </a:rPr>
              <a:t>always</a:t>
            </a:r>
            <a:r>
              <a:rPr lang="de-DE" sz="1800" i="1" dirty="0">
                <a:solidFill>
                  <a:srgbClr val="FF0000"/>
                </a:solidFill>
              </a:rPr>
              <a:t> </a:t>
            </a:r>
            <a:r>
              <a:rPr lang="de-DE" sz="1800" i="1" dirty="0" err="1">
                <a:solidFill>
                  <a:srgbClr val="FF0000"/>
                </a:solidFill>
              </a:rPr>
              <a:t>obeys</a:t>
            </a:r>
            <a:r>
              <a:rPr lang="de-DE" sz="1800" i="1" dirty="0">
                <a:solidFill>
                  <a:srgbClr val="FF0000"/>
                </a:solidFill>
              </a:rPr>
              <a:t> </a:t>
            </a:r>
            <a:r>
              <a:rPr lang="de-DE" sz="1800" i="1" dirty="0" err="1">
                <a:solidFill>
                  <a:srgbClr val="FF0000"/>
                </a:solidFill>
              </a:rPr>
              <a:t>the</a:t>
            </a:r>
            <a:r>
              <a:rPr lang="de-DE" sz="1800" i="1" dirty="0">
                <a:solidFill>
                  <a:srgbClr val="FF0000"/>
                </a:solidFill>
              </a:rPr>
              <a:t> </a:t>
            </a:r>
            <a:r>
              <a:rPr lang="de-DE" sz="1800" i="1" dirty="0" err="1">
                <a:solidFill>
                  <a:srgbClr val="FF0000"/>
                </a:solidFill>
              </a:rPr>
              <a:t>commands</a:t>
            </a:r>
            <a:r>
              <a:rPr lang="de-DE" sz="1800" i="1" dirty="0">
                <a:solidFill>
                  <a:srgbClr val="FF0000"/>
                </a:solidFill>
              </a:rPr>
              <a:t> </a:t>
            </a:r>
            <a:r>
              <a:rPr lang="de-DE" sz="1800" i="1" dirty="0" err="1">
                <a:solidFill>
                  <a:srgbClr val="FF0000"/>
                </a:solidFill>
              </a:rPr>
              <a:t>of</a:t>
            </a:r>
            <a:r>
              <a:rPr lang="de-DE" sz="1800" i="1" dirty="0">
                <a:solidFill>
                  <a:srgbClr val="FF0000"/>
                </a:solidFill>
              </a:rPr>
              <a:t> </a:t>
            </a:r>
            <a:r>
              <a:rPr lang="de-DE" sz="1800" i="1" dirty="0" err="1">
                <a:solidFill>
                  <a:srgbClr val="FF0000"/>
                </a:solidFill>
              </a:rPr>
              <a:t>the</a:t>
            </a:r>
            <a:r>
              <a:rPr lang="de-DE" sz="1800" i="1" dirty="0">
                <a:solidFill>
                  <a:srgbClr val="FF0000"/>
                </a:solidFill>
              </a:rPr>
              <a:t> </a:t>
            </a:r>
            <a:r>
              <a:rPr lang="de-DE" sz="1800" i="1" dirty="0" err="1">
                <a:solidFill>
                  <a:srgbClr val="FF0000"/>
                </a:solidFill>
              </a:rPr>
              <a:t>party</a:t>
            </a:r>
            <a:r>
              <a:rPr lang="de-DE" sz="1800" i="1" dirty="0">
                <a:solidFill>
                  <a:srgbClr val="FF0000"/>
                </a:solidFill>
              </a:rPr>
              <a:t>. </a:t>
            </a:r>
          </a:p>
          <a:p>
            <a:endParaRPr lang="de-DE" sz="1800" dirty="0"/>
          </a:p>
          <a:p>
            <a:pPr marL="0" indent="0">
              <a:buNone/>
            </a:pPr>
            <a:r>
              <a:rPr lang="de-DE" sz="1800" dirty="0"/>
              <a:t>MT </a:t>
            </a:r>
            <a:r>
              <a:rPr lang="de-DE" sz="1800" dirty="0" err="1"/>
              <a:t>Candidate</a:t>
            </a:r>
            <a:r>
              <a:rPr lang="de-DE" sz="1800" dirty="0"/>
              <a:t> 2: </a:t>
            </a:r>
            <a:r>
              <a:rPr lang="de-DE" sz="1800" i="1" dirty="0" err="1">
                <a:solidFill>
                  <a:srgbClr val="FF0000"/>
                </a:solidFill>
              </a:rPr>
              <a:t>It</a:t>
            </a:r>
            <a:r>
              <a:rPr lang="de-DE" sz="1800" i="1" dirty="0">
                <a:solidFill>
                  <a:srgbClr val="FF0000"/>
                </a:solidFill>
              </a:rPr>
              <a:t> </a:t>
            </a:r>
            <a:r>
              <a:rPr lang="de-DE" sz="1800" i="1" dirty="0" err="1">
                <a:solidFill>
                  <a:srgbClr val="FF0000"/>
                </a:solidFill>
              </a:rPr>
              <a:t>is</a:t>
            </a:r>
            <a:r>
              <a:rPr lang="de-DE" sz="1800" i="1" dirty="0">
                <a:solidFill>
                  <a:srgbClr val="FF0000"/>
                </a:solidFill>
              </a:rPr>
              <a:t> </a:t>
            </a:r>
            <a:r>
              <a:rPr lang="de-DE" sz="1800" i="1" dirty="0" err="1">
                <a:solidFill>
                  <a:srgbClr val="FF0000"/>
                </a:solidFill>
              </a:rPr>
              <a:t>to</a:t>
            </a:r>
            <a:r>
              <a:rPr lang="de-DE" sz="1800" i="1" dirty="0">
                <a:solidFill>
                  <a:srgbClr val="FF0000"/>
                </a:solidFill>
              </a:rPr>
              <a:t> </a:t>
            </a:r>
            <a:r>
              <a:rPr lang="de-DE" sz="1800" i="1" dirty="0" err="1">
                <a:solidFill>
                  <a:srgbClr val="FF0000"/>
                </a:solidFill>
              </a:rPr>
              <a:t>insure</a:t>
            </a:r>
            <a:r>
              <a:rPr lang="de-DE" sz="1800" i="1" dirty="0">
                <a:solidFill>
                  <a:srgbClr val="FF0000"/>
                </a:solidFill>
              </a:rPr>
              <a:t> </a:t>
            </a:r>
            <a:r>
              <a:rPr lang="de-DE" sz="1800" i="1" dirty="0" err="1">
                <a:solidFill>
                  <a:srgbClr val="FF0000"/>
                </a:solidFill>
              </a:rPr>
              <a:t>the</a:t>
            </a:r>
            <a:r>
              <a:rPr lang="de-DE" sz="1800" i="1" dirty="0">
                <a:solidFill>
                  <a:srgbClr val="FF0000"/>
                </a:solidFill>
              </a:rPr>
              <a:t> </a:t>
            </a:r>
            <a:r>
              <a:rPr lang="de-DE" sz="1800" i="1" dirty="0" err="1">
                <a:solidFill>
                  <a:srgbClr val="FF0000"/>
                </a:solidFill>
              </a:rPr>
              <a:t>troops</a:t>
            </a:r>
            <a:r>
              <a:rPr lang="de-DE" sz="1800" i="1" dirty="0">
                <a:solidFill>
                  <a:srgbClr val="FF0000"/>
                </a:solidFill>
              </a:rPr>
              <a:t> </a:t>
            </a:r>
            <a:r>
              <a:rPr lang="de-DE" sz="1800" i="1" dirty="0" err="1">
                <a:solidFill>
                  <a:srgbClr val="FF0000"/>
                </a:solidFill>
              </a:rPr>
              <a:t>forever</a:t>
            </a:r>
            <a:r>
              <a:rPr lang="de-DE" sz="1800" i="1" dirty="0">
                <a:solidFill>
                  <a:srgbClr val="FF0000"/>
                </a:solidFill>
              </a:rPr>
              <a:t> </a:t>
            </a:r>
            <a:r>
              <a:rPr lang="de-DE" sz="1800" i="1" dirty="0" err="1">
                <a:solidFill>
                  <a:srgbClr val="FF0000"/>
                </a:solidFill>
              </a:rPr>
              <a:t>hearing</a:t>
            </a:r>
            <a:r>
              <a:rPr lang="de-DE" sz="1800" i="1" dirty="0">
                <a:solidFill>
                  <a:srgbClr val="FF0000"/>
                </a:solidFill>
              </a:rPr>
              <a:t> </a:t>
            </a:r>
            <a:r>
              <a:rPr lang="de-DE" sz="1800" i="1" dirty="0" err="1">
                <a:solidFill>
                  <a:srgbClr val="FF0000"/>
                </a:solidFill>
              </a:rPr>
              <a:t>the</a:t>
            </a:r>
            <a:r>
              <a:rPr lang="de-DE" sz="1800" i="1" dirty="0">
                <a:solidFill>
                  <a:srgbClr val="FF0000"/>
                </a:solidFill>
              </a:rPr>
              <a:t> </a:t>
            </a:r>
            <a:r>
              <a:rPr lang="de-DE" sz="1800" i="1" dirty="0" err="1">
                <a:solidFill>
                  <a:srgbClr val="FF0000"/>
                </a:solidFill>
              </a:rPr>
              <a:t>activity</a:t>
            </a:r>
            <a:r>
              <a:rPr lang="de-DE" sz="1800" i="1" dirty="0">
                <a:solidFill>
                  <a:srgbClr val="FF0000"/>
                </a:solidFill>
              </a:rPr>
              <a:t> </a:t>
            </a:r>
            <a:r>
              <a:rPr lang="de-DE" sz="1800" i="1" dirty="0" err="1">
                <a:solidFill>
                  <a:srgbClr val="FF0000"/>
                </a:solidFill>
              </a:rPr>
              <a:t>guidebook</a:t>
            </a:r>
            <a:r>
              <a:rPr lang="de-DE" sz="1800" i="1" dirty="0">
                <a:solidFill>
                  <a:srgbClr val="FF0000"/>
                </a:solidFill>
              </a:rPr>
              <a:t> </a:t>
            </a:r>
            <a:r>
              <a:rPr lang="de-DE" sz="1800" i="1" dirty="0" err="1">
                <a:solidFill>
                  <a:srgbClr val="FF0000"/>
                </a:solidFill>
              </a:rPr>
              <a:t>that</a:t>
            </a:r>
            <a:r>
              <a:rPr lang="de-DE" sz="1800" i="1" dirty="0">
                <a:solidFill>
                  <a:srgbClr val="FF0000"/>
                </a:solidFill>
              </a:rPr>
              <a:t> </a:t>
            </a:r>
            <a:r>
              <a:rPr lang="de-DE" sz="1800" i="1" dirty="0" err="1">
                <a:solidFill>
                  <a:srgbClr val="FF0000"/>
                </a:solidFill>
              </a:rPr>
              <a:t>party</a:t>
            </a:r>
            <a:r>
              <a:rPr lang="de-DE" sz="1800" i="1" dirty="0">
                <a:solidFill>
                  <a:srgbClr val="FF0000"/>
                </a:solidFill>
              </a:rPr>
              <a:t> </a:t>
            </a:r>
            <a:r>
              <a:rPr lang="de-DE" sz="1800" i="1" dirty="0" err="1">
                <a:solidFill>
                  <a:srgbClr val="FF0000"/>
                </a:solidFill>
              </a:rPr>
              <a:t>direct</a:t>
            </a:r>
            <a:r>
              <a:rPr lang="de-DE" sz="1800" i="1" dirty="0">
                <a:solidFill>
                  <a:srgbClr val="FF0000"/>
                </a:solidFill>
              </a:rPr>
              <a:t>.</a:t>
            </a:r>
          </a:p>
          <a:p>
            <a:pPr marL="0" indent="0">
              <a:buNone/>
            </a:pPr>
            <a:endParaRPr lang="de-DE" sz="1800" i="1" dirty="0">
              <a:solidFill>
                <a:srgbClr val="FF0000"/>
              </a:solidFill>
            </a:endParaRPr>
          </a:p>
          <a:p>
            <a:pPr marL="0" indent="0">
              <a:buNone/>
            </a:pPr>
            <a:endParaRPr lang="de-DE" sz="1800" dirty="0"/>
          </a:p>
          <a:p>
            <a:pPr marL="0" indent="0">
              <a:buNone/>
            </a:pPr>
            <a:r>
              <a:rPr lang="de-DE" sz="1800" dirty="0"/>
              <a:t>Reference 1: </a:t>
            </a:r>
            <a:r>
              <a:rPr lang="de-DE" sz="1800" dirty="0" err="1">
                <a:solidFill>
                  <a:srgbClr val="00B050"/>
                </a:solidFill>
              </a:rPr>
              <a:t>It</a:t>
            </a:r>
            <a:r>
              <a:rPr lang="de-DE" sz="1800" dirty="0">
                <a:solidFill>
                  <a:srgbClr val="00B050"/>
                </a:solidFill>
              </a:rPr>
              <a:t> </a:t>
            </a:r>
            <a:r>
              <a:rPr lang="de-DE" sz="1800" dirty="0" err="1">
                <a:solidFill>
                  <a:srgbClr val="00B050"/>
                </a:solidFill>
              </a:rPr>
              <a:t>is</a:t>
            </a:r>
            <a:r>
              <a:rPr lang="de-DE" sz="1800" dirty="0">
                <a:solidFill>
                  <a:srgbClr val="00B050"/>
                </a:solidFill>
              </a:rPr>
              <a:t> a </a:t>
            </a:r>
            <a:r>
              <a:rPr lang="de-DE" sz="1800" dirty="0" err="1">
                <a:solidFill>
                  <a:srgbClr val="00B050"/>
                </a:solidFill>
              </a:rPr>
              <a:t>guide</a:t>
            </a:r>
            <a:r>
              <a:rPr lang="de-DE" sz="1800" dirty="0">
                <a:solidFill>
                  <a:srgbClr val="00B050"/>
                </a:solidFill>
              </a:rPr>
              <a:t> </a:t>
            </a:r>
            <a:r>
              <a:rPr lang="de-DE" sz="1800" dirty="0" err="1">
                <a:solidFill>
                  <a:srgbClr val="00B050"/>
                </a:solidFill>
              </a:rPr>
              <a:t>to</a:t>
            </a:r>
            <a:r>
              <a:rPr lang="de-DE" sz="1800" dirty="0">
                <a:solidFill>
                  <a:srgbClr val="00B050"/>
                </a:solidFill>
              </a:rPr>
              <a:t> </a:t>
            </a:r>
            <a:r>
              <a:rPr lang="de-DE" sz="1800" dirty="0" err="1">
                <a:solidFill>
                  <a:srgbClr val="00B050"/>
                </a:solidFill>
              </a:rPr>
              <a:t>action</a:t>
            </a:r>
            <a:r>
              <a:rPr lang="de-DE" sz="1800" dirty="0">
                <a:solidFill>
                  <a:srgbClr val="00B050"/>
                </a:solidFill>
              </a:rPr>
              <a:t> </a:t>
            </a:r>
            <a:r>
              <a:rPr lang="de-DE" sz="1800" dirty="0" err="1">
                <a:solidFill>
                  <a:srgbClr val="00B050"/>
                </a:solidFill>
              </a:rPr>
              <a:t>that</a:t>
            </a:r>
            <a:r>
              <a:rPr lang="de-DE" sz="1800" dirty="0">
                <a:solidFill>
                  <a:srgbClr val="00B050"/>
                </a:solidFill>
              </a:rPr>
              <a:t> </a:t>
            </a:r>
            <a:r>
              <a:rPr lang="de-DE" sz="1800" dirty="0" err="1">
                <a:solidFill>
                  <a:srgbClr val="00B050"/>
                </a:solidFill>
              </a:rPr>
              <a:t>ensures</a:t>
            </a:r>
            <a:r>
              <a:rPr lang="de-DE" sz="1800" dirty="0">
                <a:solidFill>
                  <a:srgbClr val="00B050"/>
                </a:solidFill>
              </a:rPr>
              <a:t> </a:t>
            </a:r>
            <a:r>
              <a:rPr lang="de-DE" sz="1800" dirty="0" err="1">
                <a:solidFill>
                  <a:srgbClr val="00B050"/>
                </a:solidFill>
              </a:rPr>
              <a:t>that</a:t>
            </a:r>
            <a:r>
              <a:rPr lang="de-DE" sz="1800" dirty="0">
                <a:solidFill>
                  <a:srgbClr val="00B050"/>
                </a:solidFill>
              </a:rPr>
              <a:t> </a:t>
            </a:r>
            <a:r>
              <a:rPr lang="de-DE" sz="1800" dirty="0" err="1">
                <a:solidFill>
                  <a:srgbClr val="00B050"/>
                </a:solidFill>
              </a:rPr>
              <a:t>the</a:t>
            </a:r>
            <a:r>
              <a:rPr lang="de-DE" sz="1800" dirty="0">
                <a:solidFill>
                  <a:srgbClr val="00B050"/>
                </a:solidFill>
              </a:rPr>
              <a:t> </a:t>
            </a:r>
            <a:r>
              <a:rPr lang="de-DE" sz="1800" dirty="0" err="1">
                <a:solidFill>
                  <a:srgbClr val="00B050"/>
                </a:solidFill>
              </a:rPr>
              <a:t>military</a:t>
            </a:r>
            <a:r>
              <a:rPr lang="de-DE" sz="1800" dirty="0">
                <a:solidFill>
                  <a:srgbClr val="00B050"/>
                </a:solidFill>
              </a:rPr>
              <a:t> will </a:t>
            </a:r>
            <a:r>
              <a:rPr lang="de-DE" sz="1800" dirty="0" err="1">
                <a:solidFill>
                  <a:srgbClr val="00B050"/>
                </a:solidFill>
              </a:rPr>
              <a:t>forever</a:t>
            </a:r>
            <a:r>
              <a:rPr lang="de-DE" sz="1800" dirty="0">
                <a:solidFill>
                  <a:srgbClr val="00B050"/>
                </a:solidFill>
              </a:rPr>
              <a:t> </a:t>
            </a:r>
            <a:r>
              <a:rPr lang="de-DE" sz="1800" dirty="0" err="1">
                <a:solidFill>
                  <a:srgbClr val="00B050"/>
                </a:solidFill>
              </a:rPr>
              <a:t>heed</a:t>
            </a:r>
            <a:r>
              <a:rPr lang="de-DE" sz="1800" dirty="0">
                <a:solidFill>
                  <a:srgbClr val="00B050"/>
                </a:solidFill>
              </a:rPr>
              <a:t> Party </a:t>
            </a:r>
            <a:r>
              <a:rPr lang="de-DE" sz="1800" dirty="0" err="1">
                <a:solidFill>
                  <a:srgbClr val="00B050"/>
                </a:solidFill>
              </a:rPr>
              <a:t>commands</a:t>
            </a:r>
            <a:r>
              <a:rPr lang="de-DE" sz="1800" dirty="0">
                <a:solidFill>
                  <a:srgbClr val="00B050"/>
                </a:solidFill>
              </a:rPr>
              <a:t>. </a:t>
            </a:r>
          </a:p>
          <a:p>
            <a:pPr marL="0" indent="0">
              <a:buNone/>
            </a:pPr>
            <a:endParaRPr lang="de-DE" sz="1800" dirty="0"/>
          </a:p>
          <a:p>
            <a:pPr marL="0" indent="0">
              <a:buNone/>
            </a:pPr>
            <a:r>
              <a:rPr lang="de-DE" sz="1800" dirty="0"/>
              <a:t>Reference 2: </a:t>
            </a:r>
            <a:r>
              <a:rPr lang="de-DE" sz="1800" dirty="0" err="1">
                <a:solidFill>
                  <a:srgbClr val="00B050"/>
                </a:solidFill>
              </a:rPr>
              <a:t>It</a:t>
            </a:r>
            <a:r>
              <a:rPr lang="de-DE" sz="1800" dirty="0">
                <a:solidFill>
                  <a:srgbClr val="00B050"/>
                </a:solidFill>
              </a:rPr>
              <a:t> </a:t>
            </a:r>
            <a:r>
              <a:rPr lang="de-DE" sz="1800" dirty="0" err="1">
                <a:solidFill>
                  <a:srgbClr val="00B050"/>
                </a:solidFill>
              </a:rPr>
              <a:t>is</a:t>
            </a:r>
            <a:r>
              <a:rPr lang="de-DE" sz="1800" dirty="0">
                <a:solidFill>
                  <a:srgbClr val="00B050"/>
                </a:solidFill>
              </a:rPr>
              <a:t> </a:t>
            </a:r>
            <a:r>
              <a:rPr lang="de-DE" sz="1800" dirty="0" err="1">
                <a:solidFill>
                  <a:srgbClr val="00B050"/>
                </a:solidFill>
              </a:rPr>
              <a:t>the</a:t>
            </a:r>
            <a:r>
              <a:rPr lang="de-DE" sz="1800" dirty="0">
                <a:solidFill>
                  <a:srgbClr val="00B050"/>
                </a:solidFill>
              </a:rPr>
              <a:t> </a:t>
            </a:r>
            <a:r>
              <a:rPr lang="de-DE" sz="1800" dirty="0" err="1">
                <a:solidFill>
                  <a:srgbClr val="00B050"/>
                </a:solidFill>
              </a:rPr>
              <a:t>guiding</a:t>
            </a:r>
            <a:r>
              <a:rPr lang="de-DE" sz="1800" dirty="0">
                <a:solidFill>
                  <a:srgbClr val="00B050"/>
                </a:solidFill>
              </a:rPr>
              <a:t> </a:t>
            </a:r>
            <a:r>
              <a:rPr lang="de-DE" sz="1800" dirty="0" err="1">
                <a:solidFill>
                  <a:srgbClr val="00B050"/>
                </a:solidFill>
              </a:rPr>
              <a:t>principle</a:t>
            </a:r>
            <a:r>
              <a:rPr lang="de-DE" sz="1800" dirty="0">
                <a:solidFill>
                  <a:srgbClr val="00B050"/>
                </a:solidFill>
              </a:rPr>
              <a:t> </a:t>
            </a:r>
            <a:r>
              <a:rPr lang="de-DE" sz="1800" dirty="0" err="1">
                <a:solidFill>
                  <a:srgbClr val="00B050"/>
                </a:solidFill>
              </a:rPr>
              <a:t>which</a:t>
            </a:r>
            <a:r>
              <a:rPr lang="de-DE" sz="1800" dirty="0">
                <a:solidFill>
                  <a:srgbClr val="00B050"/>
                </a:solidFill>
              </a:rPr>
              <a:t> </a:t>
            </a:r>
            <a:r>
              <a:rPr lang="de-DE" sz="1800" dirty="0" err="1">
                <a:solidFill>
                  <a:srgbClr val="00B050"/>
                </a:solidFill>
              </a:rPr>
              <a:t>guarantees</a:t>
            </a:r>
            <a:r>
              <a:rPr lang="de-DE" sz="1800" dirty="0">
                <a:solidFill>
                  <a:srgbClr val="00B050"/>
                </a:solidFill>
              </a:rPr>
              <a:t> </a:t>
            </a:r>
            <a:r>
              <a:rPr lang="de-DE" sz="1800" dirty="0" err="1">
                <a:solidFill>
                  <a:srgbClr val="00B050"/>
                </a:solidFill>
              </a:rPr>
              <a:t>the</a:t>
            </a:r>
            <a:r>
              <a:rPr lang="de-DE" sz="1800" dirty="0">
                <a:solidFill>
                  <a:srgbClr val="00B050"/>
                </a:solidFill>
              </a:rPr>
              <a:t> </a:t>
            </a:r>
            <a:r>
              <a:rPr lang="de-DE" sz="1800" dirty="0" err="1">
                <a:solidFill>
                  <a:srgbClr val="00B050"/>
                </a:solidFill>
              </a:rPr>
              <a:t>military</a:t>
            </a:r>
            <a:r>
              <a:rPr lang="de-DE" sz="1800" dirty="0">
                <a:solidFill>
                  <a:srgbClr val="00B050"/>
                </a:solidFill>
              </a:rPr>
              <a:t> </a:t>
            </a:r>
            <a:r>
              <a:rPr lang="de-DE" sz="1800" dirty="0" err="1">
                <a:solidFill>
                  <a:srgbClr val="00B050"/>
                </a:solidFill>
              </a:rPr>
              <a:t>forces</a:t>
            </a:r>
            <a:r>
              <a:rPr lang="de-DE" sz="1800" dirty="0">
                <a:solidFill>
                  <a:srgbClr val="00B050"/>
                </a:solidFill>
              </a:rPr>
              <a:t> </a:t>
            </a:r>
            <a:r>
              <a:rPr lang="de-DE" sz="1800" dirty="0" err="1">
                <a:solidFill>
                  <a:srgbClr val="00B050"/>
                </a:solidFill>
              </a:rPr>
              <a:t>always</a:t>
            </a:r>
            <a:r>
              <a:rPr lang="de-DE" sz="1800" dirty="0">
                <a:solidFill>
                  <a:srgbClr val="00B050"/>
                </a:solidFill>
              </a:rPr>
              <a:t> </a:t>
            </a:r>
            <a:r>
              <a:rPr lang="de-DE" sz="1800" dirty="0" err="1">
                <a:solidFill>
                  <a:srgbClr val="00B050"/>
                </a:solidFill>
              </a:rPr>
              <a:t>being</a:t>
            </a:r>
            <a:r>
              <a:rPr lang="de-DE" sz="1800" dirty="0">
                <a:solidFill>
                  <a:srgbClr val="00B050"/>
                </a:solidFill>
              </a:rPr>
              <a:t> </a:t>
            </a:r>
            <a:r>
              <a:rPr lang="de-DE" sz="1800" dirty="0" err="1">
                <a:solidFill>
                  <a:srgbClr val="00B050"/>
                </a:solidFill>
              </a:rPr>
              <a:t>under</a:t>
            </a:r>
            <a:r>
              <a:rPr lang="de-DE" sz="1800" dirty="0">
                <a:solidFill>
                  <a:srgbClr val="00B050"/>
                </a:solidFill>
              </a:rPr>
              <a:t> </a:t>
            </a:r>
            <a:r>
              <a:rPr lang="de-DE" sz="1800" dirty="0" err="1">
                <a:solidFill>
                  <a:srgbClr val="00B050"/>
                </a:solidFill>
              </a:rPr>
              <a:t>the</a:t>
            </a:r>
            <a:r>
              <a:rPr lang="de-DE" sz="1800" dirty="0">
                <a:solidFill>
                  <a:srgbClr val="00B050"/>
                </a:solidFill>
              </a:rPr>
              <a:t> </a:t>
            </a:r>
            <a:r>
              <a:rPr lang="de-DE" sz="1800" dirty="0" err="1">
                <a:solidFill>
                  <a:srgbClr val="00B050"/>
                </a:solidFill>
              </a:rPr>
              <a:t>command</a:t>
            </a:r>
            <a:r>
              <a:rPr lang="de-DE" sz="1800" dirty="0">
                <a:solidFill>
                  <a:srgbClr val="00B050"/>
                </a:solidFill>
              </a:rPr>
              <a:t> </a:t>
            </a:r>
            <a:r>
              <a:rPr lang="de-DE" sz="1800" dirty="0" err="1">
                <a:solidFill>
                  <a:srgbClr val="00B050"/>
                </a:solidFill>
              </a:rPr>
              <a:t>of</a:t>
            </a:r>
            <a:r>
              <a:rPr lang="de-DE" sz="1800" dirty="0">
                <a:solidFill>
                  <a:srgbClr val="00B050"/>
                </a:solidFill>
              </a:rPr>
              <a:t> </a:t>
            </a:r>
            <a:r>
              <a:rPr lang="de-DE" sz="1800" dirty="0" err="1">
                <a:solidFill>
                  <a:srgbClr val="00B050"/>
                </a:solidFill>
              </a:rPr>
              <a:t>the</a:t>
            </a:r>
            <a:r>
              <a:rPr lang="de-DE" sz="1800" dirty="0">
                <a:solidFill>
                  <a:srgbClr val="00B050"/>
                </a:solidFill>
              </a:rPr>
              <a:t> Party. </a:t>
            </a:r>
          </a:p>
          <a:p>
            <a:pPr marL="0" indent="0">
              <a:buNone/>
            </a:pPr>
            <a:endParaRPr lang="de-DE" sz="1800" dirty="0"/>
          </a:p>
          <a:p>
            <a:pPr marL="0" indent="0">
              <a:buNone/>
            </a:pPr>
            <a:r>
              <a:rPr lang="de-DE" sz="1800" dirty="0"/>
              <a:t>Reference 3:</a:t>
            </a:r>
            <a:r>
              <a:rPr lang="de-DE" sz="1800" dirty="0">
                <a:solidFill>
                  <a:srgbClr val="00B050"/>
                </a:solidFill>
              </a:rPr>
              <a:t> </a:t>
            </a:r>
            <a:r>
              <a:rPr lang="de-DE" sz="1800" dirty="0" err="1">
                <a:solidFill>
                  <a:srgbClr val="00B050"/>
                </a:solidFill>
              </a:rPr>
              <a:t>It</a:t>
            </a:r>
            <a:r>
              <a:rPr lang="de-DE" sz="1800" dirty="0">
                <a:solidFill>
                  <a:srgbClr val="00B050"/>
                </a:solidFill>
              </a:rPr>
              <a:t> </a:t>
            </a:r>
            <a:r>
              <a:rPr lang="de-DE" sz="1800" dirty="0" err="1">
                <a:solidFill>
                  <a:srgbClr val="00B050"/>
                </a:solidFill>
              </a:rPr>
              <a:t>is</a:t>
            </a:r>
            <a:r>
              <a:rPr lang="de-DE" sz="1800" dirty="0">
                <a:solidFill>
                  <a:srgbClr val="00B050"/>
                </a:solidFill>
              </a:rPr>
              <a:t> </a:t>
            </a:r>
            <a:r>
              <a:rPr lang="de-DE" sz="1800" dirty="0" err="1">
                <a:solidFill>
                  <a:srgbClr val="00B050"/>
                </a:solidFill>
              </a:rPr>
              <a:t>the</a:t>
            </a:r>
            <a:r>
              <a:rPr lang="de-DE" sz="1800" dirty="0">
                <a:solidFill>
                  <a:srgbClr val="00B050"/>
                </a:solidFill>
              </a:rPr>
              <a:t> </a:t>
            </a:r>
            <a:r>
              <a:rPr lang="de-DE" sz="1800" dirty="0" err="1">
                <a:solidFill>
                  <a:srgbClr val="00B050"/>
                </a:solidFill>
              </a:rPr>
              <a:t>practical</a:t>
            </a:r>
            <a:r>
              <a:rPr lang="de-DE" sz="1800" dirty="0">
                <a:solidFill>
                  <a:srgbClr val="00B050"/>
                </a:solidFill>
              </a:rPr>
              <a:t> </a:t>
            </a:r>
            <a:r>
              <a:rPr lang="de-DE" sz="1800" dirty="0" err="1">
                <a:solidFill>
                  <a:srgbClr val="00B050"/>
                </a:solidFill>
              </a:rPr>
              <a:t>guide</a:t>
            </a:r>
            <a:r>
              <a:rPr lang="de-DE" sz="1800" dirty="0">
                <a:solidFill>
                  <a:srgbClr val="00B050"/>
                </a:solidFill>
              </a:rPr>
              <a:t> </a:t>
            </a:r>
            <a:r>
              <a:rPr lang="de-DE" sz="1800" dirty="0" err="1">
                <a:solidFill>
                  <a:srgbClr val="00B050"/>
                </a:solidFill>
              </a:rPr>
              <a:t>for</a:t>
            </a:r>
            <a:r>
              <a:rPr lang="de-DE" sz="1800" dirty="0">
                <a:solidFill>
                  <a:srgbClr val="00B050"/>
                </a:solidFill>
              </a:rPr>
              <a:t> </a:t>
            </a:r>
            <a:r>
              <a:rPr lang="de-DE" sz="1800" dirty="0" err="1">
                <a:solidFill>
                  <a:srgbClr val="00B050"/>
                </a:solidFill>
              </a:rPr>
              <a:t>the</a:t>
            </a:r>
            <a:r>
              <a:rPr lang="de-DE" sz="1800" dirty="0">
                <a:solidFill>
                  <a:srgbClr val="00B050"/>
                </a:solidFill>
              </a:rPr>
              <a:t> </a:t>
            </a:r>
            <a:r>
              <a:rPr lang="de-DE" sz="1800" dirty="0" err="1">
                <a:solidFill>
                  <a:srgbClr val="00B050"/>
                </a:solidFill>
              </a:rPr>
              <a:t>army</a:t>
            </a:r>
            <a:r>
              <a:rPr lang="de-DE" sz="1800" dirty="0">
                <a:solidFill>
                  <a:srgbClr val="00B050"/>
                </a:solidFill>
              </a:rPr>
              <a:t> </a:t>
            </a:r>
            <a:r>
              <a:rPr lang="de-DE" sz="1800" dirty="0" err="1">
                <a:solidFill>
                  <a:srgbClr val="00B050"/>
                </a:solidFill>
              </a:rPr>
              <a:t>always</a:t>
            </a:r>
            <a:r>
              <a:rPr lang="de-DE" sz="1800" dirty="0">
                <a:solidFill>
                  <a:srgbClr val="00B050"/>
                </a:solidFill>
              </a:rPr>
              <a:t> </a:t>
            </a:r>
            <a:r>
              <a:rPr lang="de-DE" sz="1800" dirty="0" err="1">
                <a:solidFill>
                  <a:srgbClr val="00B050"/>
                </a:solidFill>
              </a:rPr>
              <a:t>to</a:t>
            </a:r>
            <a:r>
              <a:rPr lang="de-DE" sz="1800" dirty="0">
                <a:solidFill>
                  <a:srgbClr val="00B050"/>
                </a:solidFill>
              </a:rPr>
              <a:t> </a:t>
            </a:r>
            <a:r>
              <a:rPr lang="de-DE" sz="1800" dirty="0" err="1">
                <a:solidFill>
                  <a:srgbClr val="00B050"/>
                </a:solidFill>
              </a:rPr>
              <a:t>heed</a:t>
            </a:r>
            <a:r>
              <a:rPr lang="de-DE" sz="1800" dirty="0">
                <a:solidFill>
                  <a:srgbClr val="00B050"/>
                </a:solidFill>
              </a:rPr>
              <a:t> </a:t>
            </a:r>
            <a:r>
              <a:rPr lang="de-DE" sz="1800" dirty="0" err="1">
                <a:solidFill>
                  <a:srgbClr val="00B050"/>
                </a:solidFill>
              </a:rPr>
              <a:t>the</a:t>
            </a:r>
            <a:r>
              <a:rPr lang="de-DE" sz="1800" dirty="0">
                <a:solidFill>
                  <a:srgbClr val="00B050"/>
                </a:solidFill>
              </a:rPr>
              <a:t> </a:t>
            </a:r>
            <a:r>
              <a:rPr lang="de-DE" sz="1800" dirty="0" err="1">
                <a:solidFill>
                  <a:srgbClr val="00B050"/>
                </a:solidFill>
              </a:rPr>
              <a:t>directions</a:t>
            </a:r>
            <a:r>
              <a:rPr lang="de-DE" sz="1800" dirty="0">
                <a:solidFill>
                  <a:srgbClr val="00B050"/>
                </a:solidFill>
              </a:rPr>
              <a:t> </a:t>
            </a:r>
            <a:r>
              <a:rPr lang="de-DE" sz="1800" dirty="0" err="1">
                <a:solidFill>
                  <a:srgbClr val="00B050"/>
                </a:solidFill>
              </a:rPr>
              <a:t>of</a:t>
            </a:r>
            <a:r>
              <a:rPr lang="de-DE" sz="1800" dirty="0">
                <a:solidFill>
                  <a:srgbClr val="00B050"/>
                </a:solidFill>
              </a:rPr>
              <a:t> </a:t>
            </a:r>
            <a:r>
              <a:rPr lang="de-DE" sz="1800" dirty="0" err="1">
                <a:solidFill>
                  <a:srgbClr val="00B050"/>
                </a:solidFill>
              </a:rPr>
              <a:t>the</a:t>
            </a:r>
            <a:r>
              <a:rPr lang="de-DE" sz="1800" dirty="0">
                <a:solidFill>
                  <a:srgbClr val="00B050"/>
                </a:solidFill>
              </a:rPr>
              <a:t> </a:t>
            </a:r>
            <a:r>
              <a:rPr lang="de-DE" sz="1800" dirty="0" err="1">
                <a:solidFill>
                  <a:srgbClr val="00B050"/>
                </a:solidFill>
              </a:rPr>
              <a:t>party</a:t>
            </a:r>
            <a:r>
              <a:rPr lang="de-DE" sz="1800" dirty="0">
                <a:solidFill>
                  <a:srgbClr val="00B050"/>
                </a:solidFill>
              </a:rPr>
              <a:t>.</a:t>
            </a:r>
            <a:endParaRPr lang="de-DE" sz="1800" i="1" dirty="0">
              <a:solidFill>
                <a:srgbClr val="00B050"/>
              </a:solidFill>
            </a:endParaRPr>
          </a:p>
        </p:txBody>
      </p:sp>
    </p:spTree>
    <p:extLst>
      <p:ext uri="{BB962C8B-B14F-4D97-AF65-F5344CB8AC3E}">
        <p14:creationId xmlns:p14="http://schemas.microsoft.com/office/powerpoint/2010/main" val="20243138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46BF-BEF4-A64B-B01E-8AD649816FA5}"/>
              </a:ext>
            </a:extLst>
          </p:cNvPr>
          <p:cNvSpPr>
            <a:spLocks noGrp="1"/>
          </p:cNvSpPr>
          <p:nvPr>
            <p:ph type="title"/>
          </p:nvPr>
        </p:nvSpPr>
        <p:spPr/>
        <p:txBody>
          <a:bodyPr/>
          <a:lstStyle/>
          <a:p>
            <a:r>
              <a:rPr lang="de-DE" dirty="0"/>
              <a:t>Observation</a:t>
            </a:r>
          </a:p>
        </p:txBody>
      </p:sp>
      <p:sp>
        <p:nvSpPr>
          <p:cNvPr id="3" name="Content Placeholder 2">
            <a:extLst>
              <a:ext uri="{FF2B5EF4-FFF2-40B4-BE49-F238E27FC236}">
                <a16:creationId xmlns:a16="http://schemas.microsoft.com/office/drawing/2014/main" id="{0C22A18D-9EF1-A64C-AF99-82D846FF8EE3}"/>
              </a:ext>
            </a:extLst>
          </p:cNvPr>
          <p:cNvSpPr>
            <a:spLocks noGrp="1"/>
          </p:cNvSpPr>
          <p:nvPr>
            <p:ph idx="1"/>
          </p:nvPr>
        </p:nvSpPr>
        <p:spPr/>
        <p:txBody>
          <a:bodyPr/>
          <a:lstStyle/>
          <a:p>
            <a:r>
              <a:rPr lang="de-DE" dirty="0"/>
              <a:t>MT </a:t>
            </a:r>
            <a:r>
              <a:rPr lang="de-DE" dirty="0" err="1"/>
              <a:t>Candidate</a:t>
            </a:r>
            <a:r>
              <a:rPr lang="de-DE" dirty="0"/>
              <a:t> 1 </a:t>
            </a:r>
            <a:r>
              <a:rPr lang="de-DE" dirty="0" err="1"/>
              <a:t>shares</a:t>
            </a:r>
            <a:r>
              <a:rPr lang="de-DE" dirty="0"/>
              <a:t> </a:t>
            </a:r>
          </a:p>
          <a:p>
            <a:pPr marL="0" indent="0">
              <a:buNone/>
            </a:pPr>
            <a:r>
              <a:rPr lang="de-DE" dirty="0"/>
              <a:t>"</a:t>
            </a:r>
            <a:r>
              <a:rPr lang="de-DE" dirty="0" err="1">
                <a:solidFill>
                  <a:srgbClr val="FF0000"/>
                </a:solidFill>
              </a:rPr>
              <a:t>It</a:t>
            </a:r>
            <a:r>
              <a:rPr lang="de-DE" dirty="0">
                <a:solidFill>
                  <a:srgbClr val="FF0000"/>
                </a:solidFill>
              </a:rPr>
              <a:t> </a:t>
            </a:r>
            <a:r>
              <a:rPr lang="de-DE" dirty="0" err="1">
                <a:solidFill>
                  <a:srgbClr val="FF0000"/>
                </a:solidFill>
              </a:rPr>
              <a:t>is</a:t>
            </a:r>
            <a:r>
              <a:rPr lang="de-DE" dirty="0">
                <a:solidFill>
                  <a:srgbClr val="FF0000"/>
                </a:solidFill>
              </a:rPr>
              <a:t> a </a:t>
            </a:r>
            <a:r>
              <a:rPr lang="de-DE" dirty="0" err="1">
                <a:solidFill>
                  <a:srgbClr val="FF0000"/>
                </a:solidFill>
              </a:rPr>
              <a:t>guide</a:t>
            </a:r>
            <a:r>
              <a:rPr lang="de-DE" dirty="0">
                <a:solidFill>
                  <a:srgbClr val="FF0000"/>
                </a:solidFill>
              </a:rPr>
              <a:t> </a:t>
            </a:r>
            <a:r>
              <a:rPr lang="de-DE" dirty="0" err="1">
                <a:solidFill>
                  <a:srgbClr val="FF0000"/>
                </a:solidFill>
              </a:rPr>
              <a:t>to</a:t>
            </a:r>
            <a:r>
              <a:rPr lang="de-DE" dirty="0">
                <a:solidFill>
                  <a:srgbClr val="FF0000"/>
                </a:solidFill>
              </a:rPr>
              <a:t> </a:t>
            </a:r>
            <a:r>
              <a:rPr lang="de-DE" dirty="0" err="1">
                <a:solidFill>
                  <a:srgbClr val="FF0000"/>
                </a:solidFill>
              </a:rPr>
              <a:t>action</a:t>
            </a:r>
            <a:r>
              <a:rPr lang="de-DE" dirty="0"/>
              <a:t>" </a:t>
            </a:r>
            <a:r>
              <a:rPr lang="de-DE" dirty="0" err="1"/>
              <a:t>with</a:t>
            </a:r>
            <a:r>
              <a:rPr lang="de-DE" dirty="0"/>
              <a:t> Reference 1, </a:t>
            </a:r>
          </a:p>
          <a:p>
            <a:pPr marL="0" indent="0">
              <a:buNone/>
            </a:pPr>
            <a:r>
              <a:rPr lang="de-DE" dirty="0"/>
              <a:t>"</a:t>
            </a:r>
            <a:r>
              <a:rPr lang="de-DE" dirty="0" err="1">
                <a:solidFill>
                  <a:srgbClr val="FF0000"/>
                </a:solidFill>
              </a:rPr>
              <a:t>which</a:t>
            </a:r>
            <a:r>
              <a:rPr lang="de-DE" dirty="0"/>
              <a:t>" </a:t>
            </a:r>
            <a:r>
              <a:rPr lang="de-DE" dirty="0" err="1"/>
              <a:t>with</a:t>
            </a:r>
            <a:r>
              <a:rPr lang="de-DE" dirty="0"/>
              <a:t> Reference 2, </a:t>
            </a:r>
          </a:p>
          <a:p>
            <a:pPr marL="0" indent="0">
              <a:buNone/>
            </a:pPr>
            <a:r>
              <a:rPr lang="de-DE" dirty="0"/>
              <a:t>"</a:t>
            </a:r>
            <a:r>
              <a:rPr lang="de-DE" dirty="0" err="1">
                <a:solidFill>
                  <a:srgbClr val="FF0000"/>
                </a:solidFill>
              </a:rPr>
              <a:t>ensures</a:t>
            </a:r>
            <a:r>
              <a:rPr lang="de-DE" dirty="0">
                <a:solidFill>
                  <a:srgbClr val="FF0000"/>
                </a:solidFill>
              </a:rPr>
              <a:t> </a:t>
            </a:r>
            <a:r>
              <a:rPr lang="de-DE" dirty="0" err="1">
                <a:solidFill>
                  <a:srgbClr val="FF0000"/>
                </a:solidFill>
              </a:rPr>
              <a:t>that</a:t>
            </a:r>
            <a:r>
              <a:rPr lang="de-DE" dirty="0">
                <a:solidFill>
                  <a:srgbClr val="FF0000"/>
                </a:solidFill>
              </a:rPr>
              <a:t> </a:t>
            </a:r>
            <a:r>
              <a:rPr lang="de-DE" dirty="0" err="1">
                <a:solidFill>
                  <a:srgbClr val="FF0000"/>
                </a:solidFill>
              </a:rPr>
              <a:t>the</a:t>
            </a:r>
            <a:r>
              <a:rPr lang="de-DE" dirty="0">
                <a:solidFill>
                  <a:srgbClr val="FF0000"/>
                </a:solidFill>
              </a:rPr>
              <a:t> </a:t>
            </a:r>
            <a:r>
              <a:rPr lang="de-DE" dirty="0" err="1">
                <a:solidFill>
                  <a:srgbClr val="FF0000"/>
                </a:solidFill>
              </a:rPr>
              <a:t>military</a:t>
            </a:r>
            <a:r>
              <a:rPr lang="de-DE" dirty="0"/>
              <a:t>" </a:t>
            </a:r>
            <a:r>
              <a:rPr lang="de-DE" dirty="0" err="1"/>
              <a:t>with</a:t>
            </a:r>
            <a:r>
              <a:rPr lang="de-DE" dirty="0"/>
              <a:t> Reference 1,</a:t>
            </a:r>
          </a:p>
          <a:p>
            <a:pPr marL="0" indent="0">
              <a:buNone/>
            </a:pPr>
            <a:r>
              <a:rPr lang="de-DE" dirty="0"/>
              <a:t> "</a:t>
            </a:r>
            <a:r>
              <a:rPr lang="de-DE" dirty="0" err="1">
                <a:solidFill>
                  <a:srgbClr val="FF0000"/>
                </a:solidFill>
              </a:rPr>
              <a:t>always</a:t>
            </a:r>
            <a:r>
              <a:rPr lang="de-DE" dirty="0"/>
              <a:t>" </a:t>
            </a:r>
            <a:r>
              <a:rPr lang="de-DE" dirty="0" err="1"/>
              <a:t>with</a:t>
            </a:r>
            <a:r>
              <a:rPr lang="de-DE" dirty="0"/>
              <a:t> References 2 </a:t>
            </a:r>
            <a:r>
              <a:rPr lang="de-DE" dirty="0" err="1"/>
              <a:t>and</a:t>
            </a:r>
            <a:r>
              <a:rPr lang="de-DE" dirty="0"/>
              <a:t> 3, </a:t>
            </a:r>
          </a:p>
          <a:p>
            <a:pPr marL="0" indent="0">
              <a:buNone/>
            </a:pPr>
            <a:r>
              <a:rPr lang="de-DE" dirty="0"/>
              <a:t>"</a:t>
            </a:r>
            <a:r>
              <a:rPr lang="de-DE" dirty="0" err="1">
                <a:solidFill>
                  <a:srgbClr val="FF0000"/>
                </a:solidFill>
              </a:rPr>
              <a:t>commands</a:t>
            </a:r>
            <a:r>
              <a:rPr lang="de-DE" dirty="0"/>
              <a:t>" </a:t>
            </a:r>
            <a:r>
              <a:rPr lang="de-DE" dirty="0" err="1"/>
              <a:t>with</a:t>
            </a:r>
            <a:r>
              <a:rPr lang="de-DE" dirty="0"/>
              <a:t> Reference 1, </a:t>
            </a:r>
          </a:p>
          <a:p>
            <a:pPr marL="0" indent="0">
              <a:buNone/>
            </a:pPr>
            <a:r>
              <a:rPr lang="de-DE" dirty="0"/>
              <a:t>"</a:t>
            </a:r>
            <a:r>
              <a:rPr lang="de-DE" dirty="0" err="1">
                <a:solidFill>
                  <a:srgbClr val="FF0000"/>
                </a:solidFill>
              </a:rPr>
              <a:t>of</a:t>
            </a:r>
            <a:r>
              <a:rPr lang="de-DE" dirty="0">
                <a:solidFill>
                  <a:srgbClr val="FF0000"/>
                </a:solidFill>
              </a:rPr>
              <a:t> </a:t>
            </a:r>
            <a:r>
              <a:rPr lang="de-DE" dirty="0" err="1">
                <a:solidFill>
                  <a:srgbClr val="FF0000"/>
                </a:solidFill>
              </a:rPr>
              <a:t>the</a:t>
            </a:r>
            <a:r>
              <a:rPr lang="de-DE" dirty="0">
                <a:solidFill>
                  <a:srgbClr val="FF0000"/>
                </a:solidFill>
              </a:rPr>
              <a:t> </a:t>
            </a:r>
            <a:r>
              <a:rPr lang="de-DE" dirty="0" err="1">
                <a:solidFill>
                  <a:srgbClr val="FF0000"/>
                </a:solidFill>
              </a:rPr>
              <a:t>party</a:t>
            </a:r>
            <a:r>
              <a:rPr lang="de-DE" dirty="0"/>
              <a:t>" </a:t>
            </a:r>
            <a:r>
              <a:rPr lang="de-DE" dirty="0" err="1"/>
              <a:t>with</a:t>
            </a:r>
            <a:r>
              <a:rPr lang="de-DE" dirty="0"/>
              <a:t> Reference 2 </a:t>
            </a:r>
          </a:p>
          <a:p>
            <a:pPr marL="0" indent="0">
              <a:buNone/>
            </a:pPr>
            <a:endParaRPr lang="de-DE" dirty="0"/>
          </a:p>
          <a:p>
            <a:pPr marL="0" indent="0">
              <a:buNone/>
            </a:pPr>
            <a:r>
              <a:rPr lang="de-DE" dirty="0"/>
              <a:t>In </a:t>
            </a:r>
            <a:r>
              <a:rPr lang="de-DE" dirty="0" err="1"/>
              <a:t>contrast</a:t>
            </a:r>
            <a:r>
              <a:rPr lang="de-DE" dirty="0"/>
              <a:t>, MT </a:t>
            </a:r>
            <a:r>
              <a:rPr lang="de-DE" dirty="0" err="1"/>
              <a:t>Candidate</a:t>
            </a:r>
            <a:r>
              <a:rPr lang="de-DE" dirty="0"/>
              <a:t> 2 </a:t>
            </a:r>
            <a:r>
              <a:rPr lang="de-DE" dirty="0" err="1"/>
              <a:t>exhibits</a:t>
            </a:r>
            <a:r>
              <a:rPr lang="de-DE" dirty="0"/>
              <a:t> </a:t>
            </a:r>
            <a:r>
              <a:rPr lang="de-DE" dirty="0" err="1"/>
              <a:t>far</a:t>
            </a:r>
            <a:r>
              <a:rPr lang="de-DE" dirty="0"/>
              <a:t> </a:t>
            </a:r>
            <a:r>
              <a:rPr lang="de-DE" dirty="0" err="1"/>
              <a:t>fewer</a:t>
            </a:r>
            <a:r>
              <a:rPr lang="de-DE" dirty="0"/>
              <a:t> </a:t>
            </a:r>
            <a:r>
              <a:rPr lang="de-DE" dirty="0" err="1"/>
              <a:t>matches</a:t>
            </a:r>
            <a:r>
              <a:rPr lang="de-DE" dirty="0"/>
              <a:t> </a:t>
            </a:r>
            <a:r>
              <a:rPr lang="de-DE" dirty="0" err="1"/>
              <a:t>and</a:t>
            </a:r>
            <a:r>
              <a:rPr lang="de-DE" dirty="0"/>
              <a:t> </a:t>
            </a:r>
            <a:r>
              <a:rPr lang="de-DE" dirty="0" err="1"/>
              <a:t>their</a:t>
            </a:r>
            <a:r>
              <a:rPr lang="de-DE" dirty="0"/>
              <a:t> </a:t>
            </a:r>
            <a:r>
              <a:rPr lang="de-DE" dirty="0" err="1"/>
              <a:t>extent</a:t>
            </a:r>
            <a:r>
              <a:rPr lang="de-DE" dirty="0"/>
              <a:t> </a:t>
            </a:r>
            <a:r>
              <a:rPr lang="de-DE" dirty="0" err="1"/>
              <a:t>is</a:t>
            </a:r>
            <a:r>
              <a:rPr lang="de-DE" dirty="0"/>
              <a:t> </a:t>
            </a:r>
            <a:r>
              <a:rPr lang="de-DE" dirty="0" err="1"/>
              <a:t>less</a:t>
            </a:r>
            <a:r>
              <a:rPr lang="de-DE" dirty="0"/>
              <a:t>.</a:t>
            </a:r>
          </a:p>
          <a:p>
            <a:endParaRPr lang="de-DE" dirty="0"/>
          </a:p>
          <a:p>
            <a:pPr marL="0" indent="0">
              <a:buNone/>
            </a:pPr>
            <a:r>
              <a:rPr lang="de-DE" b="1" dirty="0" err="1"/>
              <a:t>Conclusion</a:t>
            </a:r>
            <a:r>
              <a:rPr lang="de-DE" dirty="0"/>
              <a:t>: MT </a:t>
            </a:r>
            <a:r>
              <a:rPr lang="de-DE" dirty="0" err="1"/>
              <a:t>Candidate</a:t>
            </a:r>
            <a:r>
              <a:rPr lang="de-DE" dirty="0"/>
              <a:t> 1, </a:t>
            </a:r>
            <a:r>
              <a:rPr lang="de-DE" dirty="0" err="1"/>
              <a:t>shares</a:t>
            </a:r>
            <a:r>
              <a:rPr lang="de-DE" dirty="0"/>
              <a:t> </a:t>
            </a:r>
            <a:r>
              <a:rPr lang="de-DE" dirty="0" err="1"/>
              <a:t>many</a:t>
            </a:r>
            <a:r>
              <a:rPr lang="de-DE" dirty="0"/>
              <a:t> </a:t>
            </a:r>
            <a:r>
              <a:rPr lang="de-DE" dirty="0" err="1"/>
              <a:t>words</a:t>
            </a:r>
            <a:r>
              <a:rPr lang="de-DE" dirty="0"/>
              <a:t> </a:t>
            </a:r>
            <a:r>
              <a:rPr lang="de-DE" dirty="0" err="1"/>
              <a:t>and</a:t>
            </a:r>
            <a:r>
              <a:rPr lang="de-DE" dirty="0"/>
              <a:t> </a:t>
            </a:r>
            <a:r>
              <a:rPr lang="de-DE" dirty="0" err="1"/>
              <a:t>phrases</a:t>
            </a:r>
            <a:r>
              <a:rPr lang="de-DE" dirty="0"/>
              <a:t> </a:t>
            </a:r>
            <a:r>
              <a:rPr lang="de-DE" dirty="0" err="1"/>
              <a:t>with</a:t>
            </a:r>
            <a:r>
              <a:rPr lang="de-DE" dirty="0"/>
              <a:t> </a:t>
            </a:r>
            <a:r>
              <a:rPr lang="de-DE" dirty="0" err="1"/>
              <a:t>these</a:t>
            </a:r>
            <a:r>
              <a:rPr lang="de-DE" dirty="0"/>
              <a:t> </a:t>
            </a:r>
            <a:r>
              <a:rPr lang="de-DE" dirty="0" err="1"/>
              <a:t>three</a:t>
            </a:r>
            <a:r>
              <a:rPr lang="de-DE" dirty="0"/>
              <a:t> </a:t>
            </a:r>
            <a:r>
              <a:rPr lang="de-DE" dirty="0" err="1"/>
              <a:t>reference</a:t>
            </a:r>
            <a:r>
              <a:rPr lang="de-DE" dirty="0"/>
              <a:t> </a:t>
            </a:r>
            <a:r>
              <a:rPr lang="de-DE" dirty="0" err="1"/>
              <a:t>translations</a:t>
            </a:r>
            <a:r>
              <a:rPr lang="de-DE" dirty="0"/>
              <a:t>, </a:t>
            </a:r>
            <a:r>
              <a:rPr lang="de-DE" dirty="0" err="1"/>
              <a:t>while</a:t>
            </a:r>
            <a:r>
              <a:rPr lang="de-DE" dirty="0"/>
              <a:t> MT </a:t>
            </a:r>
            <a:r>
              <a:rPr lang="de-DE" dirty="0" err="1"/>
              <a:t>Candidate</a:t>
            </a:r>
            <a:r>
              <a:rPr lang="de-DE" dirty="0"/>
              <a:t> 2 </a:t>
            </a:r>
            <a:r>
              <a:rPr lang="de-DE" dirty="0" err="1"/>
              <a:t>does</a:t>
            </a:r>
            <a:r>
              <a:rPr lang="de-DE" dirty="0"/>
              <a:t> not.</a:t>
            </a:r>
          </a:p>
          <a:p>
            <a:endParaRPr lang="de-DE" dirty="0"/>
          </a:p>
          <a:p>
            <a:endParaRPr lang="de-DE" dirty="0"/>
          </a:p>
        </p:txBody>
      </p:sp>
    </p:spTree>
    <p:extLst>
      <p:ext uri="{BB962C8B-B14F-4D97-AF65-F5344CB8AC3E}">
        <p14:creationId xmlns:p14="http://schemas.microsoft.com/office/powerpoint/2010/main" val="323744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DC8FA-EB3E-A044-8258-6D902D477A30}"/>
              </a:ext>
            </a:extLst>
          </p:cNvPr>
          <p:cNvSpPr>
            <a:spLocks noGrp="1"/>
          </p:cNvSpPr>
          <p:nvPr>
            <p:ph type="title"/>
          </p:nvPr>
        </p:nvSpPr>
        <p:spPr/>
        <p:txBody>
          <a:bodyPr/>
          <a:lstStyle/>
          <a:p>
            <a:r>
              <a:rPr lang="de-DE" dirty="0"/>
              <a:t>Bleu Score</a:t>
            </a:r>
          </a:p>
        </p:txBody>
      </p:sp>
      <p:sp>
        <p:nvSpPr>
          <p:cNvPr id="3" name="Content Placeholder 2">
            <a:extLst>
              <a:ext uri="{FF2B5EF4-FFF2-40B4-BE49-F238E27FC236}">
                <a16:creationId xmlns:a16="http://schemas.microsoft.com/office/drawing/2014/main" id="{E4513B84-28A8-CB4F-897A-043BC4DEDBDC}"/>
              </a:ext>
            </a:extLst>
          </p:cNvPr>
          <p:cNvSpPr>
            <a:spLocks noGrp="1"/>
          </p:cNvSpPr>
          <p:nvPr>
            <p:ph idx="1"/>
          </p:nvPr>
        </p:nvSpPr>
        <p:spPr/>
        <p:txBody>
          <a:bodyPr/>
          <a:lstStyle/>
          <a:p>
            <a:r>
              <a:rPr lang="de-DE" dirty="0" err="1"/>
              <a:t>It</a:t>
            </a:r>
            <a:r>
              <a:rPr lang="de-DE" dirty="0"/>
              <a:t> </a:t>
            </a:r>
            <a:r>
              <a:rPr lang="de-DE" dirty="0" err="1"/>
              <a:t>compare</a:t>
            </a:r>
            <a:r>
              <a:rPr lang="de-DE" dirty="0"/>
              <a:t> </a:t>
            </a:r>
            <a:r>
              <a:rPr lang="de-DE" dirty="0" err="1"/>
              <a:t>n</a:t>
            </a:r>
            <a:r>
              <a:rPr lang="de-DE" dirty="0"/>
              <a:t>-grams </a:t>
            </a:r>
            <a:r>
              <a:rPr lang="de-DE" dirty="0" err="1"/>
              <a:t>of</a:t>
            </a:r>
            <a:r>
              <a:rPr lang="de-DE" dirty="0"/>
              <a:t> </a:t>
            </a:r>
            <a:r>
              <a:rPr lang="de-DE" dirty="0" err="1"/>
              <a:t>the</a:t>
            </a:r>
            <a:r>
              <a:rPr lang="de-DE" dirty="0"/>
              <a:t> </a:t>
            </a:r>
            <a:r>
              <a:rPr lang="de-DE" dirty="0" err="1"/>
              <a:t>candidate</a:t>
            </a:r>
            <a:r>
              <a:rPr lang="de-DE" dirty="0"/>
              <a:t> </a:t>
            </a:r>
            <a:r>
              <a:rPr lang="de-DE" dirty="0" err="1"/>
              <a:t>with</a:t>
            </a:r>
            <a:r>
              <a:rPr lang="de-DE" dirty="0"/>
              <a:t> </a:t>
            </a:r>
            <a:r>
              <a:rPr lang="de-DE" dirty="0" err="1"/>
              <a:t>the</a:t>
            </a:r>
            <a:r>
              <a:rPr lang="de-DE" dirty="0"/>
              <a:t> </a:t>
            </a:r>
            <a:r>
              <a:rPr lang="de-DE" dirty="0" err="1"/>
              <a:t>n</a:t>
            </a:r>
            <a:r>
              <a:rPr lang="de-DE" dirty="0"/>
              <a:t>-grams </a:t>
            </a:r>
            <a:r>
              <a:rPr lang="de-DE" dirty="0" err="1"/>
              <a:t>of</a:t>
            </a:r>
            <a:r>
              <a:rPr lang="de-DE" dirty="0"/>
              <a:t> </a:t>
            </a:r>
            <a:r>
              <a:rPr lang="de-DE" dirty="0" err="1"/>
              <a:t>the</a:t>
            </a:r>
            <a:r>
              <a:rPr lang="de-DE" dirty="0"/>
              <a:t> </a:t>
            </a:r>
            <a:r>
              <a:rPr lang="de-DE" dirty="0" err="1"/>
              <a:t>reference</a:t>
            </a:r>
            <a:r>
              <a:rPr lang="de-DE" dirty="0"/>
              <a:t> </a:t>
            </a:r>
            <a:r>
              <a:rPr lang="de-DE" dirty="0" err="1"/>
              <a:t>translation</a:t>
            </a:r>
            <a:r>
              <a:rPr lang="de-DE" dirty="0"/>
              <a:t> </a:t>
            </a:r>
            <a:r>
              <a:rPr lang="de-DE" dirty="0" err="1"/>
              <a:t>and</a:t>
            </a:r>
            <a:r>
              <a:rPr lang="de-DE" dirty="0"/>
              <a:t> </a:t>
            </a:r>
            <a:r>
              <a:rPr lang="de-DE" dirty="0" err="1"/>
              <a:t>count</a:t>
            </a:r>
            <a:r>
              <a:rPr lang="de-DE" dirty="0"/>
              <a:t> </a:t>
            </a:r>
            <a:r>
              <a:rPr lang="de-DE" dirty="0" err="1"/>
              <a:t>the</a:t>
            </a:r>
            <a:r>
              <a:rPr lang="de-DE" dirty="0"/>
              <a:t> </a:t>
            </a:r>
            <a:r>
              <a:rPr lang="de-DE" dirty="0" err="1"/>
              <a:t>number</a:t>
            </a:r>
            <a:r>
              <a:rPr lang="de-DE" dirty="0"/>
              <a:t> </a:t>
            </a:r>
            <a:r>
              <a:rPr lang="de-DE" dirty="0" err="1"/>
              <a:t>of</a:t>
            </a:r>
            <a:r>
              <a:rPr lang="de-DE" dirty="0"/>
              <a:t> </a:t>
            </a:r>
            <a:r>
              <a:rPr lang="de-DE" dirty="0" err="1"/>
              <a:t>matches</a:t>
            </a:r>
            <a:r>
              <a:rPr lang="de-DE" dirty="0"/>
              <a:t>.</a:t>
            </a:r>
          </a:p>
          <a:p>
            <a:endParaRPr lang="de-DE" dirty="0"/>
          </a:p>
          <a:p>
            <a:r>
              <a:rPr lang="de-DE" dirty="0" err="1"/>
              <a:t>n</a:t>
            </a:r>
            <a:r>
              <a:rPr lang="de-DE" dirty="0"/>
              <a:t> </a:t>
            </a:r>
            <a:r>
              <a:rPr lang="de-DE" dirty="0" err="1"/>
              <a:t>value</a:t>
            </a:r>
            <a:r>
              <a:rPr lang="de-DE" dirty="0"/>
              <a:t> </a:t>
            </a:r>
            <a:r>
              <a:rPr lang="de-DE" dirty="0" err="1"/>
              <a:t>of</a:t>
            </a:r>
            <a:r>
              <a:rPr lang="de-DE" dirty="0"/>
              <a:t> </a:t>
            </a:r>
            <a:r>
              <a:rPr lang="de-DE" dirty="0" err="1"/>
              <a:t>n</a:t>
            </a:r>
            <a:r>
              <a:rPr lang="de-DE" dirty="0"/>
              <a:t>-grams </a:t>
            </a:r>
            <a:r>
              <a:rPr lang="de-DE" dirty="0" err="1"/>
              <a:t>should</a:t>
            </a:r>
            <a:r>
              <a:rPr lang="de-DE" dirty="0"/>
              <a:t> </a:t>
            </a:r>
            <a:r>
              <a:rPr lang="de-DE" dirty="0" err="1"/>
              <a:t>be</a:t>
            </a:r>
            <a:r>
              <a:rPr lang="de-DE" dirty="0"/>
              <a:t> </a:t>
            </a:r>
            <a:r>
              <a:rPr lang="de-DE" dirty="0" err="1"/>
              <a:t>choosen</a:t>
            </a:r>
            <a:r>
              <a:rPr lang="de-DE" dirty="0"/>
              <a:t> </a:t>
            </a:r>
            <a:r>
              <a:rPr lang="de-DE" dirty="0" err="1"/>
              <a:t>wisely</a:t>
            </a:r>
            <a:r>
              <a:rPr lang="de-DE" dirty="0"/>
              <a:t>.</a:t>
            </a:r>
          </a:p>
          <a:p>
            <a:pPr marL="0" indent="0">
              <a:buNone/>
            </a:pPr>
            <a:r>
              <a:rPr lang="de-DE" dirty="0" err="1"/>
              <a:t>For</a:t>
            </a:r>
            <a:r>
              <a:rPr lang="de-DE" dirty="0"/>
              <a:t> </a:t>
            </a:r>
            <a:r>
              <a:rPr lang="de-DE" dirty="0" err="1"/>
              <a:t>example</a:t>
            </a:r>
            <a:r>
              <a:rPr lang="de-DE" dirty="0"/>
              <a:t>: </a:t>
            </a:r>
          </a:p>
          <a:p>
            <a:pPr marL="0" indent="0">
              <a:buNone/>
            </a:pPr>
            <a:endParaRPr lang="de-DE" dirty="0"/>
          </a:p>
          <a:p>
            <a:pPr marL="0" indent="0">
              <a:buNone/>
            </a:pPr>
            <a:r>
              <a:rPr lang="de-DE" dirty="0" err="1"/>
              <a:t>Candidate</a:t>
            </a:r>
            <a:r>
              <a:rPr lang="de-DE" dirty="0"/>
              <a:t>: </a:t>
            </a:r>
            <a:r>
              <a:rPr lang="de-DE" dirty="0" err="1">
                <a:solidFill>
                  <a:srgbClr val="FF0000"/>
                </a:solidFill>
              </a:rPr>
              <a:t>the</a:t>
            </a:r>
            <a:r>
              <a:rPr lang="de-DE" dirty="0">
                <a:solidFill>
                  <a:srgbClr val="FF0000"/>
                </a:solidFill>
              </a:rPr>
              <a:t> </a:t>
            </a:r>
            <a:r>
              <a:rPr lang="de-DE" dirty="0" err="1">
                <a:solidFill>
                  <a:srgbClr val="FF0000"/>
                </a:solidFill>
              </a:rPr>
              <a:t>the</a:t>
            </a:r>
            <a:r>
              <a:rPr lang="de-DE" dirty="0">
                <a:solidFill>
                  <a:srgbClr val="FF0000"/>
                </a:solidFill>
              </a:rPr>
              <a:t> </a:t>
            </a:r>
            <a:r>
              <a:rPr lang="de-DE" dirty="0" err="1">
                <a:solidFill>
                  <a:srgbClr val="FF0000"/>
                </a:solidFill>
              </a:rPr>
              <a:t>the</a:t>
            </a:r>
            <a:r>
              <a:rPr lang="de-DE" dirty="0">
                <a:solidFill>
                  <a:srgbClr val="FF0000"/>
                </a:solidFill>
              </a:rPr>
              <a:t> </a:t>
            </a:r>
            <a:r>
              <a:rPr lang="de-DE" dirty="0" err="1">
                <a:solidFill>
                  <a:srgbClr val="FF0000"/>
                </a:solidFill>
              </a:rPr>
              <a:t>the</a:t>
            </a:r>
            <a:r>
              <a:rPr lang="de-DE" dirty="0">
                <a:solidFill>
                  <a:srgbClr val="FF0000"/>
                </a:solidFill>
              </a:rPr>
              <a:t> </a:t>
            </a:r>
            <a:r>
              <a:rPr lang="de-DE" dirty="0" err="1">
                <a:solidFill>
                  <a:srgbClr val="FF0000"/>
                </a:solidFill>
              </a:rPr>
              <a:t>the</a:t>
            </a:r>
            <a:r>
              <a:rPr lang="de-DE" dirty="0">
                <a:solidFill>
                  <a:srgbClr val="FF0000"/>
                </a:solidFill>
              </a:rPr>
              <a:t> </a:t>
            </a:r>
            <a:r>
              <a:rPr lang="de-DE" dirty="0" err="1">
                <a:solidFill>
                  <a:srgbClr val="FF0000"/>
                </a:solidFill>
              </a:rPr>
              <a:t>the</a:t>
            </a:r>
            <a:r>
              <a:rPr lang="de-DE" dirty="0">
                <a:solidFill>
                  <a:srgbClr val="FF0000"/>
                </a:solidFill>
              </a:rPr>
              <a:t> </a:t>
            </a:r>
            <a:r>
              <a:rPr lang="de-DE" dirty="0" err="1">
                <a:solidFill>
                  <a:srgbClr val="FF0000"/>
                </a:solidFill>
              </a:rPr>
              <a:t>the</a:t>
            </a:r>
            <a:r>
              <a:rPr lang="de-DE" dirty="0">
                <a:solidFill>
                  <a:srgbClr val="FF0000"/>
                </a:solidFill>
              </a:rPr>
              <a:t>. </a:t>
            </a:r>
          </a:p>
          <a:p>
            <a:pPr marL="0" indent="0">
              <a:buNone/>
            </a:pPr>
            <a:endParaRPr lang="de-DE" dirty="0"/>
          </a:p>
          <a:p>
            <a:pPr marL="0" indent="0">
              <a:buNone/>
            </a:pPr>
            <a:r>
              <a:rPr lang="de-DE" dirty="0"/>
              <a:t>Reference 1: </a:t>
            </a:r>
            <a:r>
              <a:rPr lang="de-DE" dirty="0">
                <a:solidFill>
                  <a:srgbClr val="00B050"/>
                </a:solidFill>
              </a:rPr>
              <a:t>The </a:t>
            </a:r>
            <a:r>
              <a:rPr lang="de-DE" dirty="0" err="1">
                <a:solidFill>
                  <a:srgbClr val="00B050"/>
                </a:solidFill>
              </a:rPr>
              <a:t>cat</a:t>
            </a:r>
            <a:r>
              <a:rPr lang="de-DE" dirty="0">
                <a:solidFill>
                  <a:srgbClr val="00B050"/>
                </a:solidFill>
              </a:rPr>
              <a:t> </a:t>
            </a:r>
            <a:r>
              <a:rPr lang="de-DE" dirty="0" err="1">
                <a:solidFill>
                  <a:srgbClr val="00B050"/>
                </a:solidFill>
              </a:rPr>
              <a:t>is</a:t>
            </a:r>
            <a:r>
              <a:rPr lang="de-DE" dirty="0">
                <a:solidFill>
                  <a:srgbClr val="00B050"/>
                </a:solidFill>
              </a:rPr>
              <a:t> on </a:t>
            </a:r>
            <a:r>
              <a:rPr lang="de-DE" dirty="0" err="1">
                <a:solidFill>
                  <a:srgbClr val="00B050"/>
                </a:solidFill>
              </a:rPr>
              <a:t>the</a:t>
            </a:r>
            <a:r>
              <a:rPr lang="de-DE" dirty="0">
                <a:solidFill>
                  <a:srgbClr val="00B050"/>
                </a:solidFill>
              </a:rPr>
              <a:t> </a:t>
            </a:r>
            <a:r>
              <a:rPr lang="de-DE" dirty="0" err="1">
                <a:solidFill>
                  <a:srgbClr val="00B050"/>
                </a:solidFill>
              </a:rPr>
              <a:t>mat</a:t>
            </a:r>
            <a:r>
              <a:rPr lang="de-DE" dirty="0">
                <a:solidFill>
                  <a:srgbClr val="00B050"/>
                </a:solidFill>
              </a:rPr>
              <a:t>. </a:t>
            </a:r>
          </a:p>
          <a:p>
            <a:pPr marL="0" indent="0">
              <a:buNone/>
            </a:pPr>
            <a:r>
              <a:rPr lang="de-DE" dirty="0"/>
              <a:t>Reference 2: </a:t>
            </a:r>
            <a:r>
              <a:rPr lang="de-DE" dirty="0" err="1">
                <a:solidFill>
                  <a:srgbClr val="00B050"/>
                </a:solidFill>
              </a:rPr>
              <a:t>There</a:t>
            </a:r>
            <a:r>
              <a:rPr lang="de-DE" dirty="0">
                <a:solidFill>
                  <a:srgbClr val="00B050"/>
                </a:solidFill>
              </a:rPr>
              <a:t> </a:t>
            </a:r>
            <a:r>
              <a:rPr lang="de-DE" dirty="0" err="1">
                <a:solidFill>
                  <a:srgbClr val="00B050"/>
                </a:solidFill>
              </a:rPr>
              <a:t>is</a:t>
            </a:r>
            <a:r>
              <a:rPr lang="de-DE" dirty="0">
                <a:solidFill>
                  <a:srgbClr val="00B050"/>
                </a:solidFill>
              </a:rPr>
              <a:t> a </a:t>
            </a:r>
            <a:r>
              <a:rPr lang="de-DE" dirty="0" err="1">
                <a:solidFill>
                  <a:srgbClr val="00B050"/>
                </a:solidFill>
              </a:rPr>
              <a:t>cat</a:t>
            </a:r>
            <a:r>
              <a:rPr lang="de-DE" dirty="0">
                <a:solidFill>
                  <a:srgbClr val="00B050"/>
                </a:solidFill>
              </a:rPr>
              <a:t> on </a:t>
            </a:r>
            <a:r>
              <a:rPr lang="de-DE" dirty="0" err="1">
                <a:solidFill>
                  <a:srgbClr val="00B050"/>
                </a:solidFill>
              </a:rPr>
              <a:t>the</a:t>
            </a:r>
            <a:r>
              <a:rPr lang="de-DE" dirty="0">
                <a:solidFill>
                  <a:srgbClr val="00B050"/>
                </a:solidFill>
              </a:rPr>
              <a:t> </a:t>
            </a:r>
            <a:r>
              <a:rPr lang="de-DE" dirty="0" err="1">
                <a:solidFill>
                  <a:srgbClr val="00B050"/>
                </a:solidFill>
              </a:rPr>
              <a:t>mat</a:t>
            </a:r>
            <a:r>
              <a:rPr lang="de-DE" dirty="0">
                <a:solidFill>
                  <a:srgbClr val="00B050"/>
                </a:solidFill>
              </a:rPr>
              <a:t>.</a:t>
            </a:r>
          </a:p>
          <a:p>
            <a:pPr marL="0" indent="0">
              <a:buNone/>
            </a:pPr>
            <a:endParaRPr lang="de-DE" dirty="0"/>
          </a:p>
          <a:p>
            <a:pPr marL="0" indent="0">
              <a:buNone/>
            </a:pPr>
            <a:r>
              <a:rPr lang="de-DE" dirty="0"/>
              <a:t>In </a:t>
            </a:r>
            <a:r>
              <a:rPr lang="de-DE" dirty="0" err="1"/>
              <a:t>this</a:t>
            </a:r>
            <a:r>
              <a:rPr lang="de-DE" dirty="0"/>
              <a:t> </a:t>
            </a:r>
            <a:r>
              <a:rPr lang="de-DE" dirty="0" err="1"/>
              <a:t>example</a:t>
            </a:r>
            <a:r>
              <a:rPr lang="de-DE" dirty="0"/>
              <a:t>, in </a:t>
            </a:r>
            <a:r>
              <a:rPr lang="de-DE" dirty="0" err="1"/>
              <a:t>case</a:t>
            </a:r>
            <a:r>
              <a:rPr lang="de-DE" dirty="0"/>
              <a:t> </a:t>
            </a:r>
            <a:r>
              <a:rPr lang="de-DE" dirty="0" err="1"/>
              <a:t>of</a:t>
            </a:r>
            <a:r>
              <a:rPr lang="de-DE" dirty="0"/>
              <a:t> </a:t>
            </a:r>
            <a:r>
              <a:rPr lang="de-DE" dirty="0" err="1"/>
              <a:t>unigram</a:t>
            </a:r>
            <a:r>
              <a:rPr lang="de-DE" dirty="0"/>
              <a:t> </a:t>
            </a:r>
            <a:r>
              <a:rPr lang="de-DE" dirty="0" err="1"/>
              <a:t>candidate</a:t>
            </a:r>
            <a:r>
              <a:rPr lang="de-DE" dirty="0"/>
              <a:t> </a:t>
            </a:r>
            <a:r>
              <a:rPr lang="de-DE" dirty="0" err="1"/>
              <a:t>generate</a:t>
            </a:r>
            <a:r>
              <a:rPr lang="de-DE" dirty="0"/>
              <a:t> high </a:t>
            </a:r>
            <a:r>
              <a:rPr lang="de-DE" dirty="0" err="1"/>
              <a:t>blue</a:t>
            </a:r>
            <a:r>
              <a:rPr lang="de-DE" dirty="0"/>
              <a:t> score.</a:t>
            </a:r>
          </a:p>
        </p:txBody>
      </p:sp>
    </p:spTree>
    <p:extLst>
      <p:ext uri="{BB962C8B-B14F-4D97-AF65-F5344CB8AC3E}">
        <p14:creationId xmlns:p14="http://schemas.microsoft.com/office/powerpoint/2010/main" val="3425210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F4C49-02E2-B249-8C8C-B9A08E4D5DFF}"/>
              </a:ext>
            </a:extLst>
          </p:cNvPr>
          <p:cNvSpPr>
            <a:spLocks noGrp="1"/>
          </p:cNvSpPr>
          <p:nvPr>
            <p:ph type="title"/>
          </p:nvPr>
        </p:nvSpPr>
        <p:spPr/>
        <p:txBody>
          <a:bodyPr/>
          <a:lstStyle/>
          <a:p>
            <a:r>
              <a:rPr lang="de-DE" dirty="0"/>
              <a:t>Rouge Score (</a:t>
            </a:r>
            <a:r>
              <a:rPr lang="de-DE" b="0" dirty="0"/>
              <a:t>Chin-</a:t>
            </a:r>
            <a:r>
              <a:rPr lang="de-DE" b="0" dirty="0" err="1"/>
              <a:t>Yew</a:t>
            </a:r>
            <a:r>
              <a:rPr lang="de-DE" b="0" dirty="0"/>
              <a:t> Lin, 2004</a:t>
            </a:r>
            <a:r>
              <a:rPr lang="de-DE" dirty="0"/>
              <a:t>)</a:t>
            </a:r>
          </a:p>
        </p:txBody>
      </p:sp>
      <p:sp>
        <p:nvSpPr>
          <p:cNvPr id="3" name="Content Placeholder 2">
            <a:extLst>
              <a:ext uri="{FF2B5EF4-FFF2-40B4-BE49-F238E27FC236}">
                <a16:creationId xmlns:a16="http://schemas.microsoft.com/office/drawing/2014/main" id="{151D558F-C3E4-404B-85F1-9AB133898D9B}"/>
              </a:ext>
            </a:extLst>
          </p:cNvPr>
          <p:cNvSpPr>
            <a:spLocks noGrp="1"/>
          </p:cNvSpPr>
          <p:nvPr>
            <p:ph idx="1"/>
          </p:nvPr>
        </p:nvSpPr>
        <p:spPr/>
        <p:txBody>
          <a:bodyPr/>
          <a:lstStyle/>
          <a:p>
            <a:r>
              <a:rPr lang="de-DE" dirty="0"/>
              <a:t>Stands </a:t>
            </a:r>
            <a:r>
              <a:rPr lang="de-DE" dirty="0" err="1"/>
              <a:t>for</a:t>
            </a:r>
            <a:r>
              <a:rPr lang="de-DE" dirty="0"/>
              <a:t> “</a:t>
            </a:r>
            <a:r>
              <a:rPr lang="de-DE" b="1" dirty="0"/>
              <a:t>Recall-</a:t>
            </a:r>
            <a:r>
              <a:rPr lang="de-DE" b="1" dirty="0" err="1"/>
              <a:t>Oriented</a:t>
            </a:r>
            <a:r>
              <a:rPr lang="de-DE" b="1" dirty="0"/>
              <a:t> </a:t>
            </a:r>
            <a:r>
              <a:rPr lang="de-DE" b="1" dirty="0" err="1"/>
              <a:t>Understudy</a:t>
            </a:r>
            <a:r>
              <a:rPr lang="de-DE" b="1" dirty="0"/>
              <a:t> </a:t>
            </a:r>
            <a:r>
              <a:rPr lang="de-DE" b="1" dirty="0" err="1"/>
              <a:t>for</a:t>
            </a:r>
            <a:r>
              <a:rPr lang="de-DE" b="1" dirty="0"/>
              <a:t> </a:t>
            </a:r>
            <a:r>
              <a:rPr lang="de-DE" b="1" dirty="0" err="1"/>
              <a:t>Gisting</a:t>
            </a:r>
            <a:r>
              <a:rPr lang="de-DE" b="1" dirty="0"/>
              <a:t> Evaluation</a:t>
            </a:r>
            <a:r>
              <a:rPr lang="de-DE" dirty="0"/>
              <a:t>“.</a:t>
            </a:r>
          </a:p>
          <a:p>
            <a:endParaRPr lang="de-DE" dirty="0"/>
          </a:p>
          <a:p>
            <a:r>
              <a:rPr lang="de-DE" dirty="0"/>
              <a:t>Generally </a:t>
            </a:r>
            <a:r>
              <a:rPr lang="de-DE" dirty="0" err="1"/>
              <a:t>used</a:t>
            </a:r>
            <a:r>
              <a:rPr lang="de-DE" dirty="0"/>
              <a:t> </a:t>
            </a:r>
            <a:r>
              <a:rPr lang="de-DE" dirty="0" err="1"/>
              <a:t>to</a:t>
            </a:r>
            <a:r>
              <a:rPr lang="de-DE" dirty="0"/>
              <a:t> </a:t>
            </a:r>
            <a:r>
              <a:rPr lang="de-DE" dirty="0" err="1"/>
              <a:t>evaluate</a:t>
            </a:r>
            <a:r>
              <a:rPr lang="de-DE" dirty="0"/>
              <a:t> </a:t>
            </a:r>
            <a:r>
              <a:rPr lang="de-DE" dirty="0" err="1"/>
              <a:t>automatic</a:t>
            </a:r>
            <a:r>
              <a:rPr lang="de-DE" dirty="0"/>
              <a:t> </a:t>
            </a:r>
            <a:r>
              <a:rPr lang="de-DE" dirty="0" err="1"/>
              <a:t>text</a:t>
            </a:r>
            <a:r>
              <a:rPr lang="de-DE" dirty="0"/>
              <a:t> </a:t>
            </a:r>
            <a:r>
              <a:rPr lang="de-DE" dirty="0" err="1"/>
              <a:t>summarization</a:t>
            </a:r>
            <a:r>
              <a:rPr lang="de-DE" dirty="0"/>
              <a:t> </a:t>
            </a:r>
            <a:r>
              <a:rPr lang="de-DE" dirty="0" err="1"/>
              <a:t>systems</a:t>
            </a:r>
            <a:r>
              <a:rPr lang="de-DE" dirty="0"/>
              <a:t> </a:t>
            </a:r>
            <a:r>
              <a:rPr lang="de-DE" dirty="0" err="1"/>
              <a:t>or</a:t>
            </a:r>
            <a:r>
              <a:rPr lang="de-DE" dirty="0"/>
              <a:t> </a:t>
            </a:r>
            <a:r>
              <a:rPr lang="de-DE" dirty="0" err="1"/>
              <a:t>machine</a:t>
            </a:r>
            <a:r>
              <a:rPr lang="de-DE" dirty="0"/>
              <a:t> </a:t>
            </a:r>
            <a:r>
              <a:rPr lang="de-DE" dirty="0" err="1"/>
              <a:t>translation</a:t>
            </a:r>
            <a:r>
              <a:rPr lang="de-DE" dirty="0"/>
              <a:t> </a:t>
            </a:r>
            <a:r>
              <a:rPr lang="de-DE" dirty="0" err="1"/>
              <a:t>tasks</a:t>
            </a:r>
            <a:r>
              <a:rPr lang="de-DE" dirty="0"/>
              <a:t>.</a:t>
            </a:r>
          </a:p>
          <a:p>
            <a:endParaRPr lang="de-DE" dirty="0"/>
          </a:p>
          <a:p>
            <a:r>
              <a:rPr lang="de-DE" dirty="0" err="1"/>
              <a:t>Computed</a:t>
            </a:r>
            <a:r>
              <a:rPr lang="de-DE" dirty="0"/>
              <a:t> </a:t>
            </a:r>
            <a:r>
              <a:rPr lang="de-DE" dirty="0" err="1"/>
              <a:t>using</a:t>
            </a:r>
            <a:r>
              <a:rPr lang="de-DE" dirty="0"/>
              <a:t> </a:t>
            </a:r>
            <a:r>
              <a:rPr lang="de-DE" dirty="0" err="1"/>
              <a:t>the</a:t>
            </a:r>
            <a:r>
              <a:rPr lang="de-DE" dirty="0"/>
              <a:t> </a:t>
            </a:r>
            <a:r>
              <a:rPr lang="de-DE" b="1" dirty="0" err="1"/>
              <a:t>precision</a:t>
            </a:r>
            <a:r>
              <a:rPr lang="de-DE" dirty="0"/>
              <a:t> </a:t>
            </a:r>
            <a:r>
              <a:rPr lang="de-DE" dirty="0" err="1"/>
              <a:t>and</a:t>
            </a:r>
            <a:r>
              <a:rPr lang="de-DE" dirty="0"/>
              <a:t> </a:t>
            </a:r>
            <a:r>
              <a:rPr lang="de-DE" b="1" dirty="0" err="1"/>
              <a:t>recall</a:t>
            </a:r>
            <a:r>
              <a:rPr lang="de-DE" dirty="0"/>
              <a:t> </a:t>
            </a:r>
            <a:r>
              <a:rPr lang="de-DE" dirty="0" err="1"/>
              <a:t>using</a:t>
            </a:r>
            <a:r>
              <a:rPr lang="de-DE" dirty="0"/>
              <a:t> </a:t>
            </a:r>
            <a:r>
              <a:rPr lang="de-DE" dirty="0" err="1"/>
              <a:t>the</a:t>
            </a:r>
            <a:r>
              <a:rPr lang="de-DE" dirty="0"/>
              <a:t> </a:t>
            </a:r>
            <a:r>
              <a:rPr lang="de-DE" dirty="0" err="1"/>
              <a:t>overlap</a:t>
            </a:r>
            <a:r>
              <a:rPr lang="de-DE" dirty="0"/>
              <a:t> </a:t>
            </a:r>
            <a:r>
              <a:rPr lang="de-DE" dirty="0" err="1"/>
              <a:t>terms</a:t>
            </a:r>
            <a:r>
              <a:rPr lang="de-DE" dirty="0"/>
              <a:t> </a:t>
            </a:r>
            <a:r>
              <a:rPr lang="de-DE" dirty="0" err="1"/>
              <a:t>between</a:t>
            </a:r>
            <a:r>
              <a:rPr lang="de-DE" dirty="0"/>
              <a:t> </a:t>
            </a:r>
            <a:r>
              <a:rPr lang="de-DE" dirty="0" err="1"/>
              <a:t>two</a:t>
            </a:r>
            <a:r>
              <a:rPr lang="de-DE" dirty="0"/>
              <a:t> </a:t>
            </a:r>
            <a:r>
              <a:rPr lang="de-DE" dirty="0" err="1"/>
              <a:t>documents</a:t>
            </a:r>
            <a:r>
              <a:rPr lang="de-DE" dirty="0"/>
              <a:t>.</a:t>
            </a:r>
          </a:p>
        </p:txBody>
      </p:sp>
    </p:spTree>
    <p:extLst>
      <p:ext uri="{BB962C8B-B14F-4D97-AF65-F5344CB8AC3E}">
        <p14:creationId xmlns:p14="http://schemas.microsoft.com/office/powerpoint/2010/main" val="2932162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59CDC-2959-634D-851F-F648280F60DA}"/>
              </a:ext>
            </a:extLst>
          </p:cNvPr>
          <p:cNvSpPr>
            <a:spLocks noGrp="1"/>
          </p:cNvSpPr>
          <p:nvPr>
            <p:ph type="title"/>
          </p:nvPr>
        </p:nvSpPr>
        <p:spPr/>
        <p:txBody>
          <a:bodyPr/>
          <a:lstStyle/>
          <a:p>
            <a:r>
              <a:rPr lang="de-DE" dirty="0" err="1"/>
              <a:t>Example</a:t>
            </a:r>
            <a:endParaRPr lang="de-D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E5775F-CA83-2444-8303-45EDEA7FCD09}"/>
                  </a:ext>
                </a:extLst>
              </p:cNvPr>
              <p:cNvSpPr>
                <a:spLocks noGrp="1"/>
              </p:cNvSpPr>
              <p:nvPr>
                <p:ph idx="1"/>
              </p:nvPr>
            </p:nvSpPr>
            <p:spPr/>
            <p:txBody>
              <a:bodyPr/>
              <a:lstStyle/>
              <a:p>
                <a:pPr marL="0" indent="0">
                  <a:buNone/>
                </a:pPr>
                <a:r>
                  <a:rPr lang="de-DE" dirty="0"/>
                  <a:t>Candidate </a:t>
                </a:r>
                <a:r>
                  <a:rPr lang="de-DE" dirty="0" err="1"/>
                  <a:t>summary</a:t>
                </a:r>
                <a:r>
                  <a:rPr lang="de-DE" dirty="0"/>
                  <a:t>: </a:t>
                </a:r>
                <a:r>
                  <a:rPr lang="de-DE" dirty="0" err="1">
                    <a:solidFill>
                      <a:srgbClr val="FF0000"/>
                    </a:solidFill>
                  </a:rPr>
                  <a:t>the</a:t>
                </a:r>
                <a:r>
                  <a:rPr lang="de-DE" dirty="0">
                    <a:solidFill>
                      <a:srgbClr val="FF0000"/>
                    </a:solidFill>
                  </a:rPr>
                  <a:t> </a:t>
                </a:r>
                <a:r>
                  <a:rPr lang="de-DE" dirty="0" err="1">
                    <a:solidFill>
                      <a:srgbClr val="FF0000"/>
                    </a:solidFill>
                  </a:rPr>
                  <a:t>cat</a:t>
                </a:r>
                <a:r>
                  <a:rPr lang="de-DE" dirty="0">
                    <a:solidFill>
                      <a:srgbClr val="FF0000"/>
                    </a:solidFill>
                  </a:rPr>
                  <a:t> was </a:t>
                </a:r>
                <a:r>
                  <a:rPr lang="de-DE" dirty="0" err="1">
                    <a:solidFill>
                      <a:srgbClr val="FF0000"/>
                    </a:solidFill>
                  </a:rPr>
                  <a:t>found</a:t>
                </a:r>
                <a:r>
                  <a:rPr lang="de-DE" dirty="0">
                    <a:solidFill>
                      <a:srgbClr val="FF0000"/>
                    </a:solidFill>
                  </a:rPr>
                  <a:t> </a:t>
                </a:r>
                <a:r>
                  <a:rPr lang="de-DE" dirty="0" err="1">
                    <a:solidFill>
                      <a:srgbClr val="FF0000"/>
                    </a:solidFill>
                  </a:rPr>
                  <a:t>under</a:t>
                </a:r>
                <a:r>
                  <a:rPr lang="de-DE" dirty="0">
                    <a:solidFill>
                      <a:srgbClr val="FF0000"/>
                    </a:solidFill>
                  </a:rPr>
                  <a:t> </a:t>
                </a:r>
                <a:r>
                  <a:rPr lang="de-DE" dirty="0" err="1">
                    <a:solidFill>
                      <a:srgbClr val="FF0000"/>
                    </a:solidFill>
                  </a:rPr>
                  <a:t>the</a:t>
                </a:r>
                <a:r>
                  <a:rPr lang="de-DE" dirty="0">
                    <a:solidFill>
                      <a:srgbClr val="FF0000"/>
                    </a:solidFill>
                  </a:rPr>
                  <a:t> </a:t>
                </a:r>
                <a:r>
                  <a:rPr lang="de-DE" dirty="0" err="1">
                    <a:solidFill>
                      <a:srgbClr val="FF0000"/>
                    </a:solidFill>
                  </a:rPr>
                  <a:t>bed</a:t>
                </a:r>
                <a:endParaRPr lang="de-DE" dirty="0">
                  <a:solidFill>
                    <a:srgbClr val="FF0000"/>
                  </a:solidFill>
                </a:endParaRPr>
              </a:p>
              <a:p>
                <a:pPr marL="0" indent="0">
                  <a:buNone/>
                </a:pPr>
                <a:endParaRPr lang="de-DE" dirty="0">
                  <a:solidFill>
                    <a:srgbClr val="FF0000"/>
                  </a:solidFill>
                </a:endParaRPr>
              </a:p>
              <a:p>
                <a:pPr marL="0" indent="0">
                  <a:buNone/>
                </a:pPr>
                <a:r>
                  <a:rPr lang="de-DE" dirty="0"/>
                  <a:t>Reference </a:t>
                </a:r>
                <a:r>
                  <a:rPr lang="de-DE" dirty="0" err="1"/>
                  <a:t>summary</a:t>
                </a:r>
                <a:r>
                  <a:rPr lang="de-DE" dirty="0"/>
                  <a:t>: </a:t>
                </a:r>
                <a:r>
                  <a:rPr lang="de-DE" dirty="0" err="1">
                    <a:solidFill>
                      <a:srgbClr val="00B050"/>
                    </a:solidFill>
                  </a:rPr>
                  <a:t>the</a:t>
                </a:r>
                <a:r>
                  <a:rPr lang="de-DE" dirty="0">
                    <a:solidFill>
                      <a:srgbClr val="00B050"/>
                    </a:solidFill>
                  </a:rPr>
                  <a:t> </a:t>
                </a:r>
                <a:r>
                  <a:rPr lang="de-DE" dirty="0" err="1">
                    <a:solidFill>
                      <a:srgbClr val="00B050"/>
                    </a:solidFill>
                  </a:rPr>
                  <a:t>cat</a:t>
                </a:r>
                <a:r>
                  <a:rPr lang="de-DE" dirty="0">
                    <a:solidFill>
                      <a:srgbClr val="00B050"/>
                    </a:solidFill>
                  </a:rPr>
                  <a:t> was </a:t>
                </a:r>
                <a:r>
                  <a:rPr lang="de-DE" dirty="0" err="1">
                    <a:solidFill>
                      <a:srgbClr val="00B050"/>
                    </a:solidFill>
                  </a:rPr>
                  <a:t>under</a:t>
                </a:r>
                <a:r>
                  <a:rPr lang="de-DE" dirty="0">
                    <a:solidFill>
                      <a:srgbClr val="00B050"/>
                    </a:solidFill>
                  </a:rPr>
                  <a:t> </a:t>
                </a:r>
                <a:r>
                  <a:rPr lang="de-DE" dirty="0" err="1">
                    <a:solidFill>
                      <a:srgbClr val="00B050"/>
                    </a:solidFill>
                  </a:rPr>
                  <a:t>the</a:t>
                </a:r>
                <a:r>
                  <a:rPr lang="de-DE" dirty="0">
                    <a:solidFill>
                      <a:srgbClr val="00B050"/>
                    </a:solidFill>
                  </a:rPr>
                  <a:t> </a:t>
                </a:r>
                <a:r>
                  <a:rPr lang="de-DE" dirty="0" err="1">
                    <a:solidFill>
                      <a:srgbClr val="00B050"/>
                    </a:solidFill>
                  </a:rPr>
                  <a:t>bed</a:t>
                </a:r>
                <a:endParaRPr lang="de-DE" dirty="0">
                  <a:solidFill>
                    <a:srgbClr val="00B050"/>
                  </a:solidFill>
                </a:endParaRPr>
              </a:p>
              <a:p>
                <a:pPr marL="0" indent="0">
                  <a:buNone/>
                </a:pPr>
                <a:endParaRPr lang="de-DE" dirty="0">
                  <a:solidFill>
                    <a:srgbClr val="00B050"/>
                  </a:solidFill>
                </a:endParaRPr>
              </a:p>
              <a:p>
                <a:pPr marL="0" indent="0">
                  <a:buNone/>
                </a:pPr>
                <a:r>
                  <a:rPr lang="de-DE" dirty="0" err="1"/>
                  <a:t>Considering</a:t>
                </a:r>
                <a:r>
                  <a:rPr lang="de-DE" dirty="0"/>
                  <a:t> </a:t>
                </a:r>
                <a:r>
                  <a:rPr lang="de-DE" dirty="0" err="1"/>
                  <a:t>unigram</a:t>
                </a:r>
                <a:r>
                  <a:rPr lang="de-DE" dirty="0"/>
                  <a:t>, </a:t>
                </a:r>
                <a:r>
                  <a:rPr lang="de-DE" dirty="0" err="1"/>
                  <a:t>number</a:t>
                </a:r>
                <a:r>
                  <a:rPr lang="de-DE" dirty="0"/>
                  <a:t> </a:t>
                </a:r>
                <a:r>
                  <a:rPr lang="de-DE" dirty="0" err="1"/>
                  <a:t>of</a:t>
                </a:r>
                <a:r>
                  <a:rPr lang="de-DE" dirty="0"/>
                  <a:t> </a:t>
                </a:r>
                <a:r>
                  <a:rPr lang="de-DE" dirty="0" err="1"/>
                  <a:t>overlapping</a:t>
                </a:r>
                <a:r>
                  <a:rPr lang="de-DE" dirty="0"/>
                  <a:t> </a:t>
                </a:r>
                <a:r>
                  <a:rPr lang="de-DE" dirty="0" err="1"/>
                  <a:t>terms</a:t>
                </a:r>
                <a:r>
                  <a:rPr lang="de-DE" dirty="0"/>
                  <a:t> </a:t>
                </a:r>
                <a:r>
                  <a:rPr lang="de-DE" dirty="0" err="1"/>
                  <a:t>between</a:t>
                </a:r>
                <a:r>
                  <a:rPr lang="de-DE" dirty="0"/>
                  <a:t> </a:t>
                </a:r>
                <a:r>
                  <a:rPr lang="de-DE" dirty="0" err="1"/>
                  <a:t>the</a:t>
                </a:r>
                <a:r>
                  <a:rPr lang="de-DE" dirty="0"/>
                  <a:t> </a:t>
                </a:r>
                <a:r>
                  <a:rPr lang="de-DE" dirty="0" err="1"/>
                  <a:t>system</a:t>
                </a:r>
                <a:r>
                  <a:rPr lang="de-DE" dirty="0"/>
                  <a:t> </a:t>
                </a:r>
                <a:r>
                  <a:rPr lang="de-DE" dirty="0" err="1"/>
                  <a:t>summary</a:t>
                </a:r>
                <a:r>
                  <a:rPr lang="de-DE" dirty="0"/>
                  <a:t> </a:t>
                </a:r>
                <a:r>
                  <a:rPr lang="de-DE" dirty="0" err="1"/>
                  <a:t>and</a:t>
                </a:r>
                <a:r>
                  <a:rPr lang="de-DE" dirty="0"/>
                  <a:t> </a:t>
                </a:r>
                <a:r>
                  <a:rPr lang="de-DE" dirty="0" err="1"/>
                  <a:t>reference</a:t>
                </a:r>
                <a:r>
                  <a:rPr lang="de-DE" dirty="0"/>
                  <a:t> </a:t>
                </a:r>
                <a:r>
                  <a:rPr lang="de-DE" dirty="0" err="1"/>
                  <a:t>summary</a:t>
                </a:r>
                <a:r>
                  <a:rPr lang="de-DE" dirty="0"/>
                  <a:t> </a:t>
                </a:r>
                <a:r>
                  <a:rPr lang="de-DE" dirty="0" err="1"/>
                  <a:t>is</a:t>
                </a:r>
                <a:r>
                  <a:rPr lang="de-DE" dirty="0"/>
                  <a:t> 6</a:t>
                </a:r>
              </a:p>
              <a:p>
                <a:pPr marL="0" indent="0">
                  <a:buNone/>
                </a:pPr>
                <a:endParaRPr lang="de-DE" dirty="0">
                  <a:solidFill>
                    <a:srgbClr val="00B050"/>
                  </a:solidFill>
                </a:endParaRPr>
              </a:p>
              <a:p>
                <a:pPr marL="0" indent="0">
                  <a:buNone/>
                </a:pPr>
                <a:r>
                  <a:rPr lang="de-DE" dirty="0">
                    <a:solidFill>
                      <a:schemeClr val="tx1"/>
                    </a:solidFill>
                  </a:rPr>
                  <a:t>                     Recall = </a:t>
                </a:r>
                <a14:m>
                  <m:oMath xmlns:m="http://schemas.openxmlformats.org/officeDocument/2006/math">
                    <m:f>
                      <m:fPr>
                        <m:ctrlPr>
                          <a:rPr lang="de-DE" i="1" smtClean="0">
                            <a:solidFill>
                              <a:schemeClr val="tx1"/>
                            </a:solidFill>
                            <a:latin typeface="Cambria Math" panose="02040503050406030204" pitchFamily="18" charset="0"/>
                          </a:rPr>
                        </m:ctrlPr>
                      </m:fPr>
                      <m:num>
                        <m:r>
                          <a:rPr lang="de-DE" i="1">
                            <a:solidFill>
                              <a:schemeClr val="tx1"/>
                            </a:solidFill>
                            <a:latin typeface="Cambria Math" panose="02040503050406030204" pitchFamily="18" charset="0"/>
                          </a:rPr>
                          <m:t>𝑛𝑢𝑚𝑏𝑒𝑟</m:t>
                        </m:r>
                        <m:r>
                          <a:rPr lang="de-DE" i="1">
                            <a:solidFill>
                              <a:schemeClr val="tx1"/>
                            </a:solidFill>
                            <a:latin typeface="Cambria Math" panose="02040503050406030204" pitchFamily="18" charset="0"/>
                          </a:rPr>
                          <m:t> </m:t>
                        </m:r>
                        <m:r>
                          <a:rPr lang="de-DE" i="1">
                            <a:solidFill>
                              <a:schemeClr val="tx1"/>
                            </a:solidFill>
                            <a:latin typeface="Cambria Math" panose="02040503050406030204" pitchFamily="18" charset="0"/>
                          </a:rPr>
                          <m:t>𝑜𝑓</m:t>
                        </m:r>
                        <m:r>
                          <a:rPr lang="de-DE" i="1">
                            <a:solidFill>
                              <a:schemeClr val="tx1"/>
                            </a:solidFill>
                            <a:latin typeface="Cambria Math" panose="02040503050406030204" pitchFamily="18" charset="0"/>
                          </a:rPr>
                          <m:t> </m:t>
                        </m:r>
                        <m:r>
                          <a:rPr lang="de-DE" i="1">
                            <a:solidFill>
                              <a:schemeClr val="tx1"/>
                            </a:solidFill>
                            <a:latin typeface="Cambria Math" panose="02040503050406030204" pitchFamily="18" charset="0"/>
                          </a:rPr>
                          <m:t>𝑜𝑣𝑒𝑟𝑙𝑎𝑝𝑝𝑖𝑛𝑔</m:t>
                        </m:r>
                        <m:r>
                          <a:rPr lang="de-DE" i="1">
                            <a:solidFill>
                              <a:schemeClr val="tx1"/>
                            </a:solidFill>
                            <a:latin typeface="Cambria Math" panose="02040503050406030204" pitchFamily="18" charset="0"/>
                          </a:rPr>
                          <m:t> </m:t>
                        </m:r>
                        <m:r>
                          <a:rPr lang="de-DE" i="1">
                            <a:solidFill>
                              <a:schemeClr val="tx1"/>
                            </a:solidFill>
                            <a:latin typeface="Cambria Math" panose="02040503050406030204" pitchFamily="18" charset="0"/>
                          </a:rPr>
                          <m:t>𝑤𝑜𝑟𝑑𝑠</m:t>
                        </m:r>
                      </m:num>
                      <m:den>
                        <m:r>
                          <a:rPr lang="de-DE" b="0" i="1" smtClean="0">
                            <a:solidFill>
                              <a:schemeClr val="tx1"/>
                            </a:solidFill>
                            <a:latin typeface="Cambria Math" panose="02040503050406030204" pitchFamily="18" charset="0"/>
                          </a:rPr>
                          <m:t>𝑡𝑜𝑡𝑎𝑙</m:t>
                        </m:r>
                        <m:r>
                          <a:rPr lang="de-DE" b="0" i="1" smtClean="0">
                            <a:solidFill>
                              <a:schemeClr val="tx1"/>
                            </a:solidFill>
                            <a:latin typeface="Cambria Math" panose="02040503050406030204" pitchFamily="18" charset="0"/>
                          </a:rPr>
                          <m:t> </m:t>
                        </m:r>
                        <m:r>
                          <a:rPr lang="de-DE" b="0" i="1" smtClean="0">
                            <a:solidFill>
                              <a:schemeClr val="tx1"/>
                            </a:solidFill>
                            <a:latin typeface="Cambria Math" panose="02040503050406030204" pitchFamily="18" charset="0"/>
                          </a:rPr>
                          <m:t>𝑤𝑜𝑟𝑑𝑠</m:t>
                        </m:r>
                        <m:r>
                          <a:rPr lang="de-DE" b="0" i="1" smtClean="0">
                            <a:solidFill>
                              <a:schemeClr val="tx1"/>
                            </a:solidFill>
                            <a:latin typeface="Cambria Math" panose="02040503050406030204" pitchFamily="18" charset="0"/>
                          </a:rPr>
                          <m:t> </m:t>
                        </m:r>
                        <m:r>
                          <a:rPr lang="de-DE" b="0" i="1" smtClean="0">
                            <a:solidFill>
                              <a:schemeClr val="tx1"/>
                            </a:solidFill>
                            <a:latin typeface="Cambria Math" panose="02040503050406030204" pitchFamily="18" charset="0"/>
                          </a:rPr>
                          <m:t>𝑖𝑛</m:t>
                        </m:r>
                        <m:r>
                          <a:rPr lang="de-DE" b="0" i="1" smtClean="0">
                            <a:solidFill>
                              <a:schemeClr val="tx1"/>
                            </a:solidFill>
                            <a:latin typeface="Cambria Math" panose="02040503050406030204" pitchFamily="18" charset="0"/>
                          </a:rPr>
                          <m:t> </m:t>
                        </m:r>
                        <m:r>
                          <a:rPr lang="de-DE" b="0" i="1" smtClean="0">
                            <a:solidFill>
                              <a:schemeClr val="tx1"/>
                            </a:solidFill>
                            <a:latin typeface="Cambria Math" panose="02040503050406030204" pitchFamily="18" charset="0"/>
                          </a:rPr>
                          <m:t>𝑟𝑒𝑓𝑒𝑟𝑒𝑛𝑐𝑒</m:t>
                        </m:r>
                        <m:r>
                          <a:rPr lang="de-DE" b="0" i="1" smtClean="0">
                            <a:solidFill>
                              <a:schemeClr val="tx1"/>
                            </a:solidFill>
                            <a:latin typeface="Cambria Math" panose="02040503050406030204" pitchFamily="18" charset="0"/>
                          </a:rPr>
                          <m:t> </m:t>
                        </m:r>
                        <m:r>
                          <a:rPr lang="de-DE" b="0" i="1" smtClean="0">
                            <a:solidFill>
                              <a:schemeClr val="tx1"/>
                            </a:solidFill>
                            <a:latin typeface="Cambria Math" panose="02040503050406030204" pitchFamily="18" charset="0"/>
                          </a:rPr>
                          <m:t>𝑠𝑢𝑚𝑚𝑎𝑟𝑦</m:t>
                        </m:r>
                      </m:den>
                    </m:f>
                  </m:oMath>
                </a14:m>
                <a:endParaRPr lang="de-DE" dirty="0">
                  <a:solidFill>
                    <a:schemeClr val="tx1"/>
                  </a:solidFill>
                </a:endParaRPr>
              </a:p>
              <a:p>
                <a:pPr marL="0" indent="0">
                  <a:buNone/>
                </a:pPr>
                <a:endParaRPr lang="de-DE" dirty="0">
                  <a:solidFill>
                    <a:schemeClr val="tx1"/>
                  </a:solidFill>
                </a:endParaRPr>
              </a:p>
              <a:p>
                <a:pPr marL="0" indent="0">
                  <a:buNone/>
                </a:pPr>
                <a:r>
                  <a:rPr lang="de-DE" dirty="0"/>
                  <a:t>	        Recall = </a:t>
                </a:r>
                <a14:m>
                  <m:oMath xmlns:m="http://schemas.openxmlformats.org/officeDocument/2006/math">
                    <m:f>
                      <m:fPr>
                        <m:ctrlPr>
                          <a:rPr lang="de-DE" i="1">
                            <a:latin typeface="Cambria Math" panose="02040503050406030204" pitchFamily="18" charset="0"/>
                          </a:rPr>
                        </m:ctrlPr>
                      </m:fPr>
                      <m:num>
                        <m:r>
                          <a:rPr lang="de-DE">
                            <a:latin typeface="Cambria Math" panose="02040503050406030204" pitchFamily="18" charset="0"/>
                          </a:rPr>
                          <m:t>6</m:t>
                        </m:r>
                      </m:num>
                      <m:den>
                        <m:r>
                          <a:rPr lang="de-DE">
                            <a:latin typeface="Cambria Math" panose="02040503050406030204" pitchFamily="18" charset="0"/>
                          </a:rPr>
                          <m:t>6</m:t>
                        </m:r>
                      </m:den>
                    </m:f>
                  </m:oMath>
                </a14:m>
                <a:r>
                  <a:rPr lang="de-DE" dirty="0"/>
                  <a:t> = 1.0</a:t>
                </a:r>
              </a:p>
            </p:txBody>
          </p:sp>
        </mc:Choice>
        <mc:Fallback xmlns="">
          <p:sp>
            <p:nvSpPr>
              <p:cNvPr id="3" name="Content Placeholder 2">
                <a:extLst>
                  <a:ext uri="{FF2B5EF4-FFF2-40B4-BE49-F238E27FC236}">
                    <a16:creationId xmlns:a16="http://schemas.microsoft.com/office/drawing/2014/main" id="{09E5775F-CA83-2444-8303-45EDEA7FCD09}"/>
                  </a:ext>
                </a:extLst>
              </p:cNvPr>
              <p:cNvSpPr>
                <a:spLocks noGrp="1" noRot="1" noChangeAspect="1" noMove="1" noResize="1" noEditPoints="1" noAdjustHandles="1" noChangeArrowheads="1" noChangeShapeType="1" noTextEdit="1"/>
              </p:cNvSpPr>
              <p:nvPr>
                <p:ph idx="1"/>
              </p:nvPr>
            </p:nvSpPr>
            <p:spPr>
              <a:blipFill>
                <a:blip r:embed="rId2"/>
                <a:stretch>
                  <a:fillRect l="-734" t="-528"/>
                </a:stretch>
              </a:blipFill>
            </p:spPr>
            <p:txBody>
              <a:bodyPr/>
              <a:lstStyle/>
              <a:p>
                <a:r>
                  <a:rPr lang="de-DE">
                    <a:noFill/>
                  </a:rPr>
                  <a:t> </a:t>
                </a:r>
              </a:p>
            </p:txBody>
          </p:sp>
        </mc:Fallback>
      </mc:AlternateContent>
    </p:spTree>
    <p:extLst>
      <p:ext uri="{BB962C8B-B14F-4D97-AF65-F5344CB8AC3E}">
        <p14:creationId xmlns:p14="http://schemas.microsoft.com/office/powerpoint/2010/main" val="840916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59CDC-2959-634D-851F-F648280F60DA}"/>
              </a:ext>
            </a:extLst>
          </p:cNvPr>
          <p:cNvSpPr>
            <a:spLocks noGrp="1"/>
          </p:cNvSpPr>
          <p:nvPr>
            <p:ph type="title"/>
          </p:nvPr>
        </p:nvSpPr>
        <p:spPr/>
        <p:txBody>
          <a:bodyPr/>
          <a:lstStyle/>
          <a:p>
            <a:r>
              <a:rPr lang="de-DE" dirty="0" err="1"/>
              <a:t>Example</a:t>
            </a:r>
            <a:endParaRPr lang="de-D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E5775F-CA83-2444-8303-45EDEA7FCD09}"/>
                  </a:ext>
                </a:extLst>
              </p:cNvPr>
              <p:cNvSpPr>
                <a:spLocks noGrp="1"/>
              </p:cNvSpPr>
              <p:nvPr>
                <p:ph idx="1"/>
              </p:nvPr>
            </p:nvSpPr>
            <p:spPr/>
            <p:txBody>
              <a:bodyPr/>
              <a:lstStyle/>
              <a:p>
                <a:pPr marL="0" indent="0">
                  <a:buNone/>
                </a:pPr>
                <a:r>
                  <a:rPr lang="de-DE" dirty="0"/>
                  <a:t>Candidate </a:t>
                </a:r>
                <a:r>
                  <a:rPr lang="de-DE" dirty="0" err="1"/>
                  <a:t>summary</a:t>
                </a:r>
                <a:r>
                  <a:rPr lang="de-DE" dirty="0"/>
                  <a:t>: </a:t>
                </a:r>
                <a:r>
                  <a:rPr lang="de-DE" dirty="0" err="1">
                    <a:solidFill>
                      <a:srgbClr val="FF0000"/>
                    </a:solidFill>
                  </a:rPr>
                  <a:t>the</a:t>
                </a:r>
                <a:r>
                  <a:rPr lang="de-DE" dirty="0">
                    <a:solidFill>
                      <a:srgbClr val="FF0000"/>
                    </a:solidFill>
                  </a:rPr>
                  <a:t> </a:t>
                </a:r>
                <a:r>
                  <a:rPr lang="de-DE" dirty="0" err="1">
                    <a:solidFill>
                      <a:srgbClr val="FF0000"/>
                    </a:solidFill>
                  </a:rPr>
                  <a:t>cat</a:t>
                </a:r>
                <a:r>
                  <a:rPr lang="de-DE" dirty="0">
                    <a:solidFill>
                      <a:srgbClr val="FF0000"/>
                    </a:solidFill>
                  </a:rPr>
                  <a:t> was </a:t>
                </a:r>
                <a:r>
                  <a:rPr lang="de-DE" dirty="0" err="1">
                    <a:solidFill>
                      <a:srgbClr val="FF0000"/>
                    </a:solidFill>
                  </a:rPr>
                  <a:t>found</a:t>
                </a:r>
                <a:r>
                  <a:rPr lang="de-DE" dirty="0">
                    <a:solidFill>
                      <a:srgbClr val="FF0000"/>
                    </a:solidFill>
                  </a:rPr>
                  <a:t> </a:t>
                </a:r>
                <a:r>
                  <a:rPr lang="de-DE" dirty="0" err="1">
                    <a:solidFill>
                      <a:srgbClr val="FF0000"/>
                    </a:solidFill>
                  </a:rPr>
                  <a:t>under</a:t>
                </a:r>
                <a:r>
                  <a:rPr lang="de-DE" dirty="0">
                    <a:solidFill>
                      <a:srgbClr val="FF0000"/>
                    </a:solidFill>
                  </a:rPr>
                  <a:t> </a:t>
                </a:r>
                <a:r>
                  <a:rPr lang="de-DE" dirty="0" err="1">
                    <a:solidFill>
                      <a:srgbClr val="FF0000"/>
                    </a:solidFill>
                  </a:rPr>
                  <a:t>the</a:t>
                </a:r>
                <a:r>
                  <a:rPr lang="de-DE" dirty="0">
                    <a:solidFill>
                      <a:srgbClr val="FF0000"/>
                    </a:solidFill>
                  </a:rPr>
                  <a:t> </a:t>
                </a:r>
                <a:r>
                  <a:rPr lang="de-DE" dirty="0" err="1">
                    <a:solidFill>
                      <a:srgbClr val="FF0000"/>
                    </a:solidFill>
                  </a:rPr>
                  <a:t>bed</a:t>
                </a:r>
                <a:endParaRPr lang="de-DE" dirty="0">
                  <a:solidFill>
                    <a:srgbClr val="FF0000"/>
                  </a:solidFill>
                </a:endParaRPr>
              </a:p>
              <a:p>
                <a:pPr marL="0" indent="0">
                  <a:buNone/>
                </a:pPr>
                <a:endParaRPr lang="de-DE" dirty="0">
                  <a:solidFill>
                    <a:srgbClr val="FF0000"/>
                  </a:solidFill>
                </a:endParaRPr>
              </a:p>
              <a:p>
                <a:pPr marL="0" indent="0">
                  <a:buNone/>
                </a:pPr>
                <a:r>
                  <a:rPr lang="de-DE" dirty="0"/>
                  <a:t>Reference </a:t>
                </a:r>
                <a:r>
                  <a:rPr lang="de-DE" dirty="0" err="1"/>
                  <a:t>summary</a:t>
                </a:r>
                <a:r>
                  <a:rPr lang="de-DE" dirty="0"/>
                  <a:t>: </a:t>
                </a:r>
                <a:r>
                  <a:rPr lang="de-DE" dirty="0" err="1">
                    <a:solidFill>
                      <a:srgbClr val="00B050"/>
                    </a:solidFill>
                  </a:rPr>
                  <a:t>the</a:t>
                </a:r>
                <a:r>
                  <a:rPr lang="de-DE" dirty="0">
                    <a:solidFill>
                      <a:srgbClr val="00B050"/>
                    </a:solidFill>
                  </a:rPr>
                  <a:t> </a:t>
                </a:r>
                <a:r>
                  <a:rPr lang="de-DE" dirty="0" err="1">
                    <a:solidFill>
                      <a:srgbClr val="00B050"/>
                    </a:solidFill>
                  </a:rPr>
                  <a:t>cat</a:t>
                </a:r>
                <a:r>
                  <a:rPr lang="de-DE" dirty="0">
                    <a:solidFill>
                      <a:srgbClr val="00B050"/>
                    </a:solidFill>
                  </a:rPr>
                  <a:t> was </a:t>
                </a:r>
                <a:r>
                  <a:rPr lang="de-DE" dirty="0" err="1">
                    <a:solidFill>
                      <a:srgbClr val="00B050"/>
                    </a:solidFill>
                  </a:rPr>
                  <a:t>under</a:t>
                </a:r>
                <a:r>
                  <a:rPr lang="de-DE" dirty="0">
                    <a:solidFill>
                      <a:srgbClr val="00B050"/>
                    </a:solidFill>
                  </a:rPr>
                  <a:t> </a:t>
                </a:r>
                <a:r>
                  <a:rPr lang="de-DE" dirty="0" err="1">
                    <a:solidFill>
                      <a:srgbClr val="00B050"/>
                    </a:solidFill>
                  </a:rPr>
                  <a:t>the</a:t>
                </a:r>
                <a:r>
                  <a:rPr lang="de-DE" dirty="0">
                    <a:solidFill>
                      <a:srgbClr val="00B050"/>
                    </a:solidFill>
                  </a:rPr>
                  <a:t> </a:t>
                </a:r>
                <a:r>
                  <a:rPr lang="de-DE" dirty="0" err="1">
                    <a:solidFill>
                      <a:srgbClr val="00B050"/>
                    </a:solidFill>
                  </a:rPr>
                  <a:t>bed</a:t>
                </a:r>
                <a:endParaRPr lang="de-DE" dirty="0">
                  <a:solidFill>
                    <a:srgbClr val="00B050"/>
                  </a:solidFill>
                </a:endParaRPr>
              </a:p>
              <a:p>
                <a:pPr marL="0" indent="0">
                  <a:buNone/>
                </a:pPr>
                <a:endParaRPr lang="de-DE" dirty="0">
                  <a:solidFill>
                    <a:srgbClr val="00B050"/>
                  </a:solidFill>
                </a:endParaRPr>
              </a:p>
              <a:p>
                <a:pPr marL="0" indent="0">
                  <a:buNone/>
                </a:pPr>
                <a:r>
                  <a:rPr lang="de-DE" dirty="0" err="1"/>
                  <a:t>Similarly</a:t>
                </a:r>
                <a:r>
                  <a:rPr lang="de-DE" dirty="0"/>
                  <a:t>, Precision will </a:t>
                </a:r>
                <a:r>
                  <a:rPr lang="de-DE" dirty="0" err="1"/>
                  <a:t>be</a:t>
                </a:r>
                <a:r>
                  <a:rPr lang="de-DE" dirty="0"/>
                  <a:t>:</a:t>
                </a:r>
              </a:p>
              <a:p>
                <a:pPr marL="0" indent="0">
                  <a:buNone/>
                </a:pPr>
                <a:endParaRPr lang="de-DE" dirty="0">
                  <a:solidFill>
                    <a:srgbClr val="00B050"/>
                  </a:solidFill>
                </a:endParaRPr>
              </a:p>
              <a:p>
                <a:pPr marL="0" indent="0">
                  <a:buNone/>
                </a:pPr>
                <a:r>
                  <a:rPr lang="de-DE" dirty="0">
                    <a:solidFill>
                      <a:schemeClr val="tx1"/>
                    </a:solidFill>
                  </a:rPr>
                  <a:t> 	 </a:t>
                </a:r>
                <a:r>
                  <a:rPr lang="de-DE" dirty="0"/>
                  <a:t>Precision</a:t>
                </a:r>
                <a:r>
                  <a:rPr lang="de-DE" dirty="0">
                    <a:solidFill>
                      <a:schemeClr val="tx1"/>
                    </a:solidFill>
                  </a:rPr>
                  <a:t> = </a:t>
                </a:r>
                <a14:m>
                  <m:oMath xmlns:m="http://schemas.openxmlformats.org/officeDocument/2006/math">
                    <m:f>
                      <m:fPr>
                        <m:ctrlPr>
                          <a:rPr lang="de-DE" i="1" smtClean="0">
                            <a:solidFill>
                              <a:schemeClr val="tx1"/>
                            </a:solidFill>
                            <a:latin typeface="Cambria Math" panose="02040503050406030204" pitchFamily="18" charset="0"/>
                          </a:rPr>
                        </m:ctrlPr>
                      </m:fPr>
                      <m:num>
                        <m:r>
                          <a:rPr lang="de-DE" i="1">
                            <a:solidFill>
                              <a:schemeClr val="tx1"/>
                            </a:solidFill>
                            <a:latin typeface="Cambria Math" panose="02040503050406030204" pitchFamily="18" charset="0"/>
                          </a:rPr>
                          <m:t>𝑛𝑢𝑚𝑏𝑒𝑟</m:t>
                        </m:r>
                        <m:r>
                          <a:rPr lang="de-DE" i="1">
                            <a:solidFill>
                              <a:schemeClr val="tx1"/>
                            </a:solidFill>
                            <a:latin typeface="Cambria Math" panose="02040503050406030204" pitchFamily="18" charset="0"/>
                          </a:rPr>
                          <m:t> </m:t>
                        </m:r>
                        <m:r>
                          <a:rPr lang="de-DE" i="1">
                            <a:solidFill>
                              <a:schemeClr val="tx1"/>
                            </a:solidFill>
                            <a:latin typeface="Cambria Math" panose="02040503050406030204" pitchFamily="18" charset="0"/>
                          </a:rPr>
                          <m:t>𝑜𝑓</m:t>
                        </m:r>
                        <m:r>
                          <a:rPr lang="de-DE" i="1">
                            <a:solidFill>
                              <a:schemeClr val="tx1"/>
                            </a:solidFill>
                            <a:latin typeface="Cambria Math" panose="02040503050406030204" pitchFamily="18" charset="0"/>
                          </a:rPr>
                          <m:t> </m:t>
                        </m:r>
                        <m:r>
                          <a:rPr lang="de-DE" i="1">
                            <a:solidFill>
                              <a:schemeClr val="tx1"/>
                            </a:solidFill>
                            <a:latin typeface="Cambria Math" panose="02040503050406030204" pitchFamily="18" charset="0"/>
                          </a:rPr>
                          <m:t>𝑜𝑣𝑒𝑟𝑙𝑎𝑝𝑝𝑖𝑛𝑔</m:t>
                        </m:r>
                        <m:r>
                          <a:rPr lang="de-DE" i="1">
                            <a:solidFill>
                              <a:schemeClr val="tx1"/>
                            </a:solidFill>
                            <a:latin typeface="Cambria Math" panose="02040503050406030204" pitchFamily="18" charset="0"/>
                          </a:rPr>
                          <m:t> </m:t>
                        </m:r>
                        <m:r>
                          <a:rPr lang="de-DE" i="1">
                            <a:solidFill>
                              <a:schemeClr val="tx1"/>
                            </a:solidFill>
                            <a:latin typeface="Cambria Math" panose="02040503050406030204" pitchFamily="18" charset="0"/>
                          </a:rPr>
                          <m:t>𝑤𝑜𝑟𝑑𝑠</m:t>
                        </m:r>
                      </m:num>
                      <m:den>
                        <m:r>
                          <a:rPr lang="de-DE" b="0" i="1" smtClean="0">
                            <a:solidFill>
                              <a:schemeClr val="tx1"/>
                            </a:solidFill>
                            <a:latin typeface="Cambria Math" panose="02040503050406030204" pitchFamily="18" charset="0"/>
                          </a:rPr>
                          <m:t>𝑡𝑜𝑡𝑎𝑙</m:t>
                        </m:r>
                        <m:r>
                          <a:rPr lang="de-DE" b="0" i="1" smtClean="0">
                            <a:solidFill>
                              <a:schemeClr val="tx1"/>
                            </a:solidFill>
                            <a:latin typeface="Cambria Math" panose="02040503050406030204" pitchFamily="18" charset="0"/>
                          </a:rPr>
                          <m:t> </m:t>
                        </m:r>
                        <m:r>
                          <a:rPr lang="de-DE" b="0" i="1" smtClean="0">
                            <a:solidFill>
                              <a:schemeClr val="tx1"/>
                            </a:solidFill>
                            <a:latin typeface="Cambria Math" panose="02040503050406030204" pitchFamily="18" charset="0"/>
                          </a:rPr>
                          <m:t>𝑤𝑜𝑟𝑑𝑠</m:t>
                        </m:r>
                        <m:r>
                          <a:rPr lang="de-DE" b="0" i="1" smtClean="0">
                            <a:solidFill>
                              <a:schemeClr val="tx1"/>
                            </a:solidFill>
                            <a:latin typeface="Cambria Math" panose="02040503050406030204" pitchFamily="18" charset="0"/>
                          </a:rPr>
                          <m:t> </m:t>
                        </m:r>
                        <m:r>
                          <a:rPr lang="de-DE" b="0" i="1" smtClean="0">
                            <a:solidFill>
                              <a:schemeClr val="tx1"/>
                            </a:solidFill>
                            <a:latin typeface="Cambria Math" panose="02040503050406030204" pitchFamily="18" charset="0"/>
                          </a:rPr>
                          <m:t>𝑖𝑛</m:t>
                        </m:r>
                        <m:r>
                          <a:rPr lang="de-DE" b="0" i="1" smtClean="0">
                            <a:solidFill>
                              <a:schemeClr val="tx1"/>
                            </a:solidFill>
                            <a:latin typeface="Cambria Math" panose="02040503050406030204" pitchFamily="18" charset="0"/>
                          </a:rPr>
                          <m:t> </m:t>
                        </m:r>
                        <m:r>
                          <a:rPr lang="de-DE" b="0" i="1" smtClean="0">
                            <a:solidFill>
                              <a:schemeClr val="tx1"/>
                            </a:solidFill>
                            <a:latin typeface="Cambria Math" panose="02040503050406030204" pitchFamily="18" charset="0"/>
                          </a:rPr>
                          <m:t>𝑠𝑦𝑠𝑡𝑒𝑚</m:t>
                        </m:r>
                        <m:r>
                          <a:rPr lang="de-DE" b="0" i="1" smtClean="0">
                            <a:solidFill>
                              <a:schemeClr val="tx1"/>
                            </a:solidFill>
                            <a:latin typeface="Cambria Math" panose="02040503050406030204" pitchFamily="18" charset="0"/>
                          </a:rPr>
                          <m:t> </m:t>
                        </m:r>
                        <m:r>
                          <a:rPr lang="de-DE" b="0" i="1" smtClean="0">
                            <a:solidFill>
                              <a:schemeClr val="tx1"/>
                            </a:solidFill>
                            <a:latin typeface="Cambria Math" panose="02040503050406030204" pitchFamily="18" charset="0"/>
                          </a:rPr>
                          <m:t>𝑠𝑢𝑚𝑚𝑎𝑟𝑦</m:t>
                        </m:r>
                      </m:den>
                    </m:f>
                  </m:oMath>
                </a14:m>
                <a:endParaRPr lang="de-DE" dirty="0">
                  <a:solidFill>
                    <a:schemeClr val="tx1"/>
                  </a:solidFill>
                </a:endParaRPr>
              </a:p>
              <a:p>
                <a:pPr marL="0" indent="0">
                  <a:buNone/>
                </a:pPr>
                <a:endParaRPr lang="de-DE" dirty="0">
                  <a:solidFill>
                    <a:schemeClr val="tx1"/>
                  </a:solidFill>
                </a:endParaRPr>
              </a:p>
              <a:p>
                <a:pPr marL="0" indent="0">
                  <a:buNone/>
                </a:pPr>
                <a:r>
                  <a:rPr lang="de-DE" dirty="0"/>
                  <a:t>	 Precision = </a:t>
                </a:r>
                <a14:m>
                  <m:oMath xmlns:m="http://schemas.openxmlformats.org/officeDocument/2006/math">
                    <m:f>
                      <m:fPr>
                        <m:ctrlPr>
                          <a:rPr lang="de-DE" i="1">
                            <a:latin typeface="Cambria Math" panose="02040503050406030204" pitchFamily="18" charset="0"/>
                          </a:rPr>
                        </m:ctrlPr>
                      </m:fPr>
                      <m:num>
                        <m:r>
                          <a:rPr lang="de-DE">
                            <a:latin typeface="Cambria Math" panose="02040503050406030204" pitchFamily="18" charset="0"/>
                          </a:rPr>
                          <m:t>6</m:t>
                        </m:r>
                      </m:num>
                      <m:den>
                        <m:r>
                          <a:rPr lang="de-DE" b="0" i="0" smtClean="0">
                            <a:latin typeface="Cambria Math" panose="02040503050406030204" pitchFamily="18" charset="0"/>
                          </a:rPr>
                          <m:t>7</m:t>
                        </m:r>
                      </m:den>
                    </m:f>
                  </m:oMath>
                </a14:m>
                <a:r>
                  <a:rPr lang="de-DE" dirty="0"/>
                  <a:t> = 0.86</a:t>
                </a:r>
              </a:p>
            </p:txBody>
          </p:sp>
        </mc:Choice>
        <mc:Fallback xmlns="">
          <p:sp>
            <p:nvSpPr>
              <p:cNvPr id="3" name="Content Placeholder 2">
                <a:extLst>
                  <a:ext uri="{FF2B5EF4-FFF2-40B4-BE49-F238E27FC236}">
                    <a16:creationId xmlns:a16="http://schemas.microsoft.com/office/drawing/2014/main" id="{09E5775F-CA83-2444-8303-45EDEA7FCD09}"/>
                  </a:ext>
                </a:extLst>
              </p:cNvPr>
              <p:cNvSpPr>
                <a:spLocks noGrp="1" noRot="1" noChangeAspect="1" noMove="1" noResize="1" noEditPoints="1" noAdjustHandles="1" noChangeArrowheads="1" noChangeShapeType="1" noTextEdit="1"/>
              </p:cNvSpPr>
              <p:nvPr>
                <p:ph idx="1"/>
              </p:nvPr>
            </p:nvSpPr>
            <p:spPr>
              <a:blipFill>
                <a:blip r:embed="rId2"/>
                <a:stretch>
                  <a:fillRect l="-734" t="-528"/>
                </a:stretch>
              </a:blipFill>
            </p:spPr>
            <p:txBody>
              <a:bodyPr/>
              <a:lstStyle/>
              <a:p>
                <a:r>
                  <a:rPr lang="de-DE">
                    <a:noFill/>
                  </a:rPr>
                  <a:t> </a:t>
                </a:r>
              </a:p>
            </p:txBody>
          </p:sp>
        </mc:Fallback>
      </mc:AlternateContent>
    </p:spTree>
    <p:extLst>
      <p:ext uri="{BB962C8B-B14F-4D97-AF65-F5344CB8AC3E}">
        <p14:creationId xmlns:p14="http://schemas.microsoft.com/office/powerpoint/2010/main" val="763967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0F72-AF49-984D-BBE5-E01436BB21C0}"/>
              </a:ext>
            </a:extLst>
          </p:cNvPr>
          <p:cNvSpPr>
            <a:spLocks noGrp="1"/>
          </p:cNvSpPr>
          <p:nvPr>
            <p:ph type="title"/>
          </p:nvPr>
        </p:nvSpPr>
        <p:spPr/>
        <p:txBody>
          <a:bodyPr/>
          <a:lstStyle/>
          <a:p>
            <a:r>
              <a:rPr lang="de-DE" dirty="0"/>
              <a:t>Outline</a:t>
            </a:r>
          </a:p>
        </p:txBody>
      </p:sp>
      <p:sp>
        <p:nvSpPr>
          <p:cNvPr id="3" name="Rounded Rectangle 2">
            <a:extLst>
              <a:ext uri="{FF2B5EF4-FFF2-40B4-BE49-F238E27FC236}">
                <a16:creationId xmlns:a16="http://schemas.microsoft.com/office/drawing/2014/main" id="{22EDC0CF-4956-E444-9087-B68A8E1316BF}"/>
              </a:ext>
            </a:extLst>
          </p:cNvPr>
          <p:cNvSpPr/>
          <p:nvPr/>
        </p:nvSpPr>
        <p:spPr>
          <a:xfrm>
            <a:off x="3086100" y="1524000"/>
            <a:ext cx="2971800" cy="457200"/>
          </a:xfrm>
          <a:prstGeom prst="roundRect">
            <a:avLst/>
          </a:prstGeom>
          <a:solidFill>
            <a:srgbClr val="003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bg1"/>
                </a:solidFill>
              </a:rPr>
              <a:t>Introduction</a:t>
            </a:r>
            <a:endParaRPr lang="de-DE" b="1" dirty="0">
              <a:solidFill>
                <a:schemeClr val="bg1"/>
              </a:solidFill>
            </a:endParaRPr>
          </a:p>
        </p:txBody>
      </p:sp>
      <p:cxnSp>
        <p:nvCxnSpPr>
          <p:cNvPr id="21" name="Straight Arrow Connector 20">
            <a:extLst>
              <a:ext uri="{FF2B5EF4-FFF2-40B4-BE49-F238E27FC236}">
                <a16:creationId xmlns:a16="http://schemas.microsoft.com/office/drawing/2014/main" id="{F8745245-0A86-514E-87AD-6A206003081F}"/>
              </a:ext>
            </a:extLst>
          </p:cNvPr>
          <p:cNvCxnSpPr>
            <a:cxnSpLocks/>
            <a:stCxn id="3" idx="2"/>
            <a:endCxn id="22" idx="0"/>
          </p:cNvCxnSpPr>
          <p:nvPr/>
        </p:nvCxnSpPr>
        <p:spPr>
          <a:xfrm>
            <a:off x="4572000" y="1981200"/>
            <a:ext cx="0" cy="366798"/>
          </a:xfrm>
          <a:prstGeom prst="straightConnector1">
            <a:avLst/>
          </a:prstGeom>
          <a:ln w="412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Rounded Rectangle 21">
            <a:extLst>
              <a:ext uri="{FF2B5EF4-FFF2-40B4-BE49-F238E27FC236}">
                <a16:creationId xmlns:a16="http://schemas.microsoft.com/office/drawing/2014/main" id="{CE63849A-50FD-C54D-BD2F-27A30F1B508F}"/>
              </a:ext>
            </a:extLst>
          </p:cNvPr>
          <p:cNvSpPr/>
          <p:nvPr/>
        </p:nvSpPr>
        <p:spPr>
          <a:xfrm>
            <a:off x="3086100" y="2347998"/>
            <a:ext cx="2971800" cy="57128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Measure</a:t>
            </a:r>
            <a:r>
              <a:rPr lang="de-DE" b="1" dirty="0">
                <a:solidFill>
                  <a:srgbClr val="000000"/>
                </a:solidFill>
              </a:rPr>
              <a:t> </a:t>
            </a:r>
            <a:r>
              <a:rPr lang="de-DE" b="1" dirty="0" err="1">
                <a:solidFill>
                  <a:srgbClr val="000000"/>
                </a:solidFill>
              </a:rPr>
              <a:t>of</a:t>
            </a:r>
            <a:r>
              <a:rPr lang="de-DE" b="1" dirty="0">
                <a:solidFill>
                  <a:srgbClr val="000000"/>
                </a:solidFill>
              </a:rPr>
              <a:t> Text </a:t>
            </a:r>
            <a:r>
              <a:rPr lang="de-DE" b="1" dirty="0" err="1">
                <a:solidFill>
                  <a:srgbClr val="000000"/>
                </a:solidFill>
              </a:rPr>
              <a:t>Similarity</a:t>
            </a:r>
            <a:endParaRPr lang="de-DE" b="1" dirty="0">
              <a:solidFill>
                <a:srgbClr val="000000"/>
              </a:solidFill>
            </a:endParaRPr>
          </a:p>
        </p:txBody>
      </p:sp>
      <p:cxnSp>
        <p:nvCxnSpPr>
          <p:cNvPr id="23" name="Straight Arrow Connector 22">
            <a:extLst>
              <a:ext uri="{FF2B5EF4-FFF2-40B4-BE49-F238E27FC236}">
                <a16:creationId xmlns:a16="http://schemas.microsoft.com/office/drawing/2014/main" id="{0C37530F-429D-7C45-856E-24474901C9B0}"/>
              </a:ext>
            </a:extLst>
          </p:cNvPr>
          <p:cNvCxnSpPr>
            <a:cxnSpLocks/>
            <a:stCxn id="22" idx="2"/>
            <a:endCxn id="24" idx="0"/>
          </p:cNvCxnSpPr>
          <p:nvPr/>
        </p:nvCxnSpPr>
        <p:spPr>
          <a:xfrm flipH="1">
            <a:off x="4571989" y="2919278"/>
            <a:ext cx="11" cy="26767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9ED29C-9DE8-F347-994C-D780766BCB68}"/>
              </a:ext>
            </a:extLst>
          </p:cNvPr>
          <p:cNvSpPr/>
          <p:nvPr/>
        </p:nvSpPr>
        <p:spPr>
          <a:xfrm>
            <a:off x="3086089" y="3186951"/>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Evaluation</a:t>
            </a:r>
          </a:p>
        </p:txBody>
      </p:sp>
      <p:cxnSp>
        <p:nvCxnSpPr>
          <p:cNvPr id="33" name="Straight Arrow Connector 22">
            <a:extLst>
              <a:ext uri="{FF2B5EF4-FFF2-40B4-BE49-F238E27FC236}">
                <a16:creationId xmlns:a16="http://schemas.microsoft.com/office/drawing/2014/main" id="{5D220A99-D524-A245-A5A6-D99D63AE727B}"/>
              </a:ext>
            </a:extLst>
          </p:cNvPr>
          <p:cNvCxnSpPr>
            <a:cxnSpLocks/>
            <a:stCxn id="24" idx="2"/>
            <a:endCxn id="34" idx="0"/>
          </p:cNvCxnSpPr>
          <p:nvPr/>
        </p:nvCxnSpPr>
        <p:spPr>
          <a:xfrm>
            <a:off x="4571989" y="3644151"/>
            <a:ext cx="11" cy="22513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Rounded Rectangle 33">
            <a:extLst>
              <a:ext uri="{FF2B5EF4-FFF2-40B4-BE49-F238E27FC236}">
                <a16:creationId xmlns:a16="http://schemas.microsoft.com/office/drawing/2014/main" id="{FFDE76A1-ED91-E941-AD90-D8070F116D79}"/>
              </a:ext>
            </a:extLst>
          </p:cNvPr>
          <p:cNvSpPr/>
          <p:nvPr/>
        </p:nvSpPr>
        <p:spPr>
          <a:xfrm>
            <a:off x="3086100" y="3869287"/>
            <a:ext cx="2971800" cy="52985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Compositional</a:t>
            </a:r>
            <a:r>
              <a:rPr lang="de-DE" b="1" dirty="0">
                <a:solidFill>
                  <a:srgbClr val="000000"/>
                </a:solidFill>
              </a:rPr>
              <a:t> </a:t>
            </a:r>
            <a:r>
              <a:rPr lang="de-DE" b="1" dirty="0" err="1">
                <a:solidFill>
                  <a:srgbClr val="000000"/>
                </a:solidFill>
              </a:rPr>
              <a:t>Approaches</a:t>
            </a:r>
            <a:endParaRPr lang="de-DE" b="1" dirty="0">
              <a:solidFill>
                <a:srgbClr val="000000"/>
              </a:solidFill>
            </a:endParaRPr>
          </a:p>
        </p:txBody>
      </p:sp>
      <p:cxnSp>
        <p:nvCxnSpPr>
          <p:cNvPr id="41" name="Straight Arrow Connector 22">
            <a:extLst>
              <a:ext uri="{FF2B5EF4-FFF2-40B4-BE49-F238E27FC236}">
                <a16:creationId xmlns:a16="http://schemas.microsoft.com/office/drawing/2014/main" id="{7EC15E6D-9144-B445-83C0-BCEE34A4FCF8}"/>
              </a:ext>
            </a:extLst>
          </p:cNvPr>
          <p:cNvCxnSpPr>
            <a:cxnSpLocks/>
            <a:stCxn id="34" idx="2"/>
            <a:endCxn id="42" idx="0"/>
          </p:cNvCxnSpPr>
          <p:nvPr/>
        </p:nvCxnSpPr>
        <p:spPr>
          <a:xfrm flipH="1">
            <a:off x="4571989" y="4399137"/>
            <a:ext cx="11" cy="30910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Rounded Rectangle 41">
            <a:extLst>
              <a:ext uri="{FF2B5EF4-FFF2-40B4-BE49-F238E27FC236}">
                <a16:creationId xmlns:a16="http://schemas.microsoft.com/office/drawing/2014/main" id="{BD7DCC08-A60C-9F4D-99F9-82F32645E0F2}"/>
              </a:ext>
            </a:extLst>
          </p:cNvPr>
          <p:cNvSpPr/>
          <p:nvPr/>
        </p:nvSpPr>
        <p:spPr>
          <a:xfrm>
            <a:off x="3086089" y="4708240"/>
            <a:ext cx="2971800" cy="576242"/>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Non-</a:t>
            </a:r>
            <a:r>
              <a:rPr lang="de-DE" b="1" dirty="0" err="1">
                <a:solidFill>
                  <a:srgbClr val="000000"/>
                </a:solidFill>
              </a:rPr>
              <a:t>compositional</a:t>
            </a:r>
            <a:r>
              <a:rPr lang="de-DE" b="1" dirty="0">
                <a:solidFill>
                  <a:srgbClr val="000000"/>
                </a:solidFill>
              </a:rPr>
              <a:t> </a:t>
            </a:r>
            <a:r>
              <a:rPr lang="de-DE" b="1" dirty="0" err="1">
                <a:solidFill>
                  <a:srgbClr val="000000"/>
                </a:solidFill>
              </a:rPr>
              <a:t>Approaches</a:t>
            </a:r>
            <a:endParaRPr lang="de-DE" b="1" dirty="0">
              <a:solidFill>
                <a:srgbClr val="000000"/>
              </a:solidFill>
            </a:endParaRPr>
          </a:p>
        </p:txBody>
      </p:sp>
      <p:cxnSp>
        <p:nvCxnSpPr>
          <p:cNvPr id="47" name="Straight Arrow Connector 22">
            <a:extLst>
              <a:ext uri="{FF2B5EF4-FFF2-40B4-BE49-F238E27FC236}">
                <a16:creationId xmlns:a16="http://schemas.microsoft.com/office/drawing/2014/main" id="{6F3310E7-9729-974F-BF98-3A5A24329192}"/>
              </a:ext>
            </a:extLst>
          </p:cNvPr>
          <p:cNvCxnSpPr>
            <a:cxnSpLocks/>
            <a:stCxn id="42" idx="2"/>
            <a:endCxn id="48" idx="0"/>
          </p:cNvCxnSpPr>
          <p:nvPr/>
        </p:nvCxnSpPr>
        <p:spPr>
          <a:xfrm>
            <a:off x="4571989" y="5284482"/>
            <a:ext cx="0" cy="45720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8" name="Rounded Rectangle 47">
            <a:extLst>
              <a:ext uri="{FF2B5EF4-FFF2-40B4-BE49-F238E27FC236}">
                <a16:creationId xmlns:a16="http://schemas.microsoft.com/office/drawing/2014/main" id="{3B763898-1027-C04F-9E05-2FD4AE0E99FD}"/>
              </a:ext>
            </a:extLst>
          </p:cNvPr>
          <p:cNvSpPr/>
          <p:nvPr/>
        </p:nvSpPr>
        <p:spPr>
          <a:xfrm>
            <a:off x="3086089" y="5741682"/>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Overview</a:t>
            </a:r>
            <a:endParaRPr lang="de-DE" b="1" dirty="0">
              <a:solidFill>
                <a:srgbClr val="000000"/>
              </a:solidFill>
            </a:endParaRPr>
          </a:p>
        </p:txBody>
      </p:sp>
      <p:cxnSp>
        <p:nvCxnSpPr>
          <p:cNvPr id="70" name="Straight Arrow Connector 69">
            <a:extLst>
              <a:ext uri="{FF2B5EF4-FFF2-40B4-BE49-F238E27FC236}">
                <a16:creationId xmlns:a16="http://schemas.microsoft.com/office/drawing/2014/main" id="{02F75281-4536-B54D-AA34-E1795EE846B5}"/>
              </a:ext>
            </a:extLst>
          </p:cNvPr>
          <p:cNvCxnSpPr>
            <a:cxnSpLocks/>
            <a:stCxn id="34" idx="1"/>
            <a:endCxn id="73" idx="3"/>
          </p:cNvCxnSpPr>
          <p:nvPr/>
        </p:nvCxnSpPr>
        <p:spPr>
          <a:xfrm flipH="1" flipV="1">
            <a:off x="2458710" y="2672930"/>
            <a:ext cx="627390" cy="1461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6B282CB-42EF-E54A-8D70-27788304E72A}"/>
              </a:ext>
            </a:extLst>
          </p:cNvPr>
          <p:cNvCxnSpPr>
            <a:cxnSpLocks/>
            <a:stCxn id="42" idx="3"/>
            <a:endCxn id="76" idx="1"/>
          </p:cNvCxnSpPr>
          <p:nvPr/>
        </p:nvCxnSpPr>
        <p:spPr>
          <a:xfrm flipV="1">
            <a:off x="6057889" y="2594473"/>
            <a:ext cx="765161" cy="24018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3DAC94CA-4ED9-0049-80DD-B19174412F34}"/>
              </a:ext>
            </a:extLst>
          </p:cNvPr>
          <p:cNvSpPr/>
          <p:nvPr/>
        </p:nvSpPr>
        <p:spPr>
          <a:xfrm>
            <a:off x="324608" y="2426581"/>
            <a:ext cx="2134102" cy="492697"/>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Comparison Based</a:t>
            </a:r>
          </a:p>
        </p:txBody>
      </p:sp>
      <p:sp>
        <p:nvSpPr>
          <p:cNvPr id="74" name="Rounded Rectangle 73">
            <a:extLst>
              <a:ext uri="{FF2B5EF4-FFF2-40B4-BE49-F238E27FC236}">
                <a16:creationId xmlns:a16="http://schemas.microsoft.com/office/drawing/2014/main" id="{CD66B665-C3D4-D849-A3DE-295C6D7B845A}"/>
              </a:ext>
            </a:extLst>
          </p:cNvPr>
          <p:cNvSpPr/>
          <p:nvPr/>
        </p:nvSpPr>
        <p:spPr>
          <a:xfrm>
            <a:off x="342656" y="3442856"/>
            <a:ext cx="2134102" cy="58152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Knowledge Based</a:t>
            </a:r>
          </a:p>
        </p:txBody>
      </p:sp>
      <p:sp>
        <p:nvSpPr>
          <p:cNvPr id="75" name="Rounded Rectangle 74">
            <a:extLst>
              <a:ext uri="{FF2B5EF4-FFF2-40B4-BE49-F238E27FC236}">
                <a16:creationId xmlns:a16="http://schemas.microsoft.com/office/drawing/2014/main" id="{1ADE76A8-F92C-0846-A021-96A40F6043C1}"/>
              </a:ext>
            </a:extLst>
          </p:cNvPr>
          <p:cNvSpPr/>
          <p:nvPr/>
        </p:nvSpPr>
        <p:spPr>
          <a:xfrm>
            <a:off x="351257" y="4592228"/>
            <a:ext cx="2134102" cy="533401"/>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Distributional Based</a:t>
            </a:r>
          </a:p>
        </p:txBody>
      </p:sp>
      <p:sp>
        <p:nvSpPr>
          <p:cNvPr id="76" name="Rounded Rectangle 75">
            <a:extLst>
              <a:ext uri="{FF2B5EF4-FFF2-40B4-BE49-F238E27FC236}">
                <a16:creationId xmlns:a16="http://schemas.microsoft.com/office/drawing/2014/main" id="{8CE497BC-5159-E542-8C08-CF569EC064A6}"/>
              </a:ext>
            </a:extLst>
          </p:cNvPr>
          <p:cNvSpPr/>
          <p:nvPr/>
        </p:nvSpPr>
        <p:spPr>
          <a:xfrm>
            <a:off x="6823050" y="2332574"/>
            <a:ext cx="2119050" cy="523798"/>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Syntactical Based</a:t>
            </a:r>
          </a:p>
        </p:txBody>
      </p:sp>
      <p:sp>
        <p:nvSpPr>
          <p:cNvPr id="77" name="Rounded Rectangle 76">
            <a:extLst>
              <a:ext uri="{FF2B5EF4-FFF2-40B4-BE49-F238E27FC236}">
                <a16:creationId xmlns:a16="http://schemas.microsoft.com/office/drawing/2014/main" id="{B81B4183-6122-BA4D-9409-C55CA557D357}"/>
              </a:ext>
            </a:extLst>
          </p:cNvPr>
          <p:cNvSpPr/>
          <p:nvPr/>
        </p:nvSpPr>
        <p:spPr>
          <a:xfrm>
            <a:off x="6823049" y="3118271"/>
            <a:ext cx="2119051" cy="852946"/>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Latent </a:t>
            </a:r>
            <a:r>
              <a:rPr lang="de-DE" b="1" dirty="0" err="1">
                <a:solidFill>
                  <a:srgbClr val="000000"/>
                </a:solidFill>
              </a:rPr>
              <a:t>Semantical</a:t>
            </a:r>
            <a:r>
              <a:rPr lang="de-DE" b="1" dirty="0">
                <a:solidFill>
                  <a:srgbClr val="000000"/>
                </a:solidFill>
              </a:rPr>
              <a:t> </a:t>
            </a:r>
            <a:r>
              <a:rPr lang="de-DE" b="1" dirty="0" err="1">
                <a:solidFill>
                  <a:srgbClr val="000000"/>
                </a:solidFill>
              </a:rPr>
              <a:t>Based</a:t>
            </a:r>
            <a:endParaRPr lang="de-DE" b="1" dirty="0">
              <a:solidFill>
                <a:srgbClr val="000000"/>
              </a:solidFill>
            </a:endParaRPr>
          </a:p>
        </p:txBody>
      </p:sp>
      <p:sp>
        <p:nvSpPr>
          <p:cNvPr id="78" name="Rounded Rectangle 77">
            <a:extLst>
              <a:ext uri="{FF2B5EF4-FFF2-40B4-BE49-F238E27FC236}">
                <a16:creationId xmlns:a16="http://schemas.microsoft.com/office/drawing/2014/main" id="{EC4CF096-4C28-194A-9257-E64615CE9ACC}"/>
              </a:ext>
            </a:extLst>
          </p:cNvPr>
          <p:cNvSpPr/>
          <p:nvPr/>
        </p:nvSpPr>
        <p:spPr>
          <a:xfrm>
            <a:off x="6828821" y="4259338"/>
            <a:ext cx="2113279" cy="536685"/>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Distributional Based</a:t>
            </a:r>
          </a:p>
        </p:txBody>
      </p:sp>
      <p:sp>
        <p:nvSpPr>
          <p:cNvPr id="79" name="Rounded Rectangle 78">
            <a:extLst>
              <a:ext uri="{FF2B5EF4-FFF2-40B4-BE49-F238E27FC236}">
                <a16:creationId xmlns:a16="http://schemas.microsoft.com/office/drawing/2014/main" id="{2320BB12-849B-5A46-AC02-A11999CA0DFA}"/>
              </a:ext>
            </a:extLst>
          </p:cNvPr>
          <p:cNvSpPr/>
          <p:nvPr/>
        </p:nvSpPr>
        <p:spPr>
          <a:xfrm>
            <a:off x="6828822" y="5086665"/>
            <a:ext cx="2155145" cy="574404"/>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Contextual Based</a:t>
            </a:r>
          </a:p>
        </p:txBody>
      </p:sp>
      <p:cxnSp>
        <p:nvCxnSpPr>
          <p:cNvPr id="83" name="Straight Arrow Connector 82">
            <a:extLst>
              <a:ext uri="{FF2B5EF4-FFF2-40B4-BE49-F238E27FC236}">
                <a16:creationId xmlns:a16="http://schemas.microsoft.com/office/drawing/2014/main" id="{9EFCEF26-DB9D-794E-BF75-FB799EE2E012}"/>
              </a:ext>
            </a:extLst>
          </p:cNvPr>
          <p:cNvCxnSpPr>
            <a:cxnSpLocks/>
            <a:stCxn id="34" idx="1"/>
            <a:endCxn id="74" idx="3"/>
          </p:cNvCxnSpPr>
          <p:nvPr/>
        </p:nvCxnSpPr>
        <p:spPr>
          <a:xfrm flipH="1" flipV="1">
            <a:off x="2476758" y="3733616"/>
            <a:ext cx="609342" cy="4005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0109A79-C4F5-BE4B-8E7B-940791B3184B}"/>
              </a:ext>
            </a:extLst>
          </p:cNvPr>
          <p:cNvCxnSpPr>
            <a:cxnSpLocks/>
            <a:stCxn id="34" idx="1"/>
            <a:endCxn id="75" idx="3"/>
          </p:cNvCxnSpPr>
          <p:nvPr/>
        </p:nvCxnSpPr>
        <p:spPr>
          <a:xfrm flipH="1">
            <a:off x="2485359" y="4134212"/>
            <a:ext cx="600741" cy="7247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344FB08-36E7-AB49-80E4-66CB2BFB41BB}"/>
              </a:ext>
            </a:extLst>
          </p:cNvPr>
          <p:cNvCxnSpPr>
            <a:cxnSpLocks/>
            <a:stCxn id="42" idx="3"/>
            <a:endCxn id="77" idx="1"/>
          </p:cNvCxnSpPr>
          <p:nvPr/>
        </p:nvCxnSpPr>
        <p:spPr>
          <a:xfrm flipV="1">
            <a:off x="6057889" y="3544744"/>
            <a:ext cx="765160" cy="14516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C129754-28C6-1C49-834C-160AED640779}"/>
              </a:ext>
            </a:extLst>
          </p:cNvPr>
          <p:cNvCxnSpPr>
            <a:cxnSpLocks/>
            <a:stCxn id="42" idx="3"/>
            <a:endCxn id="78" idx="1"/>
          </p:cNvCxnSpPr>
          <p:nvPr/>
        </p:nvCxnSpPr>
        <p:spPr>
          <a:xfrm flipV="1">
            <a:off x="6057889" y="4527681"/>
            <a:ext cx="770932" cy="4686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30A326C-30E8-5744-988B-BC09DAA192AE}"/>
              </a:ext>
            </a:extLst>
          </p:cNvPr>
          <p:cNvCxnSpPr>
            <a:cxnSpLocks/>
            <a:stCxn id="42" idx="3"/>
            <a:endCxn id="79" idx="1"/>
          </p:cNvCxnSpPr>
          <p:nvPr/>
        </p:nvCxnSpPr>
        <p:spPr>
          <a:xfrm>
            <a:off x="6057889" y="4996361"/>
            <a:ext cx="770933" cy="377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7388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0F72-AF49-984D-BBE5-E01436BB21C0}"/>
              </a:ext>
            </a:extLst>
          </p:cNvPr>
          <p:cNvSpPr>
            <a:spLocks noGrp="1"/>
          </p:cNvSpPr>
          <p:nvPr>
            <p:ph type="title"/>
          </p:nvPr>
        </p:nvSpPr>
        <p:spPr/>
        <p:txBody>
          <a:bodyPr/>
          <a:lstStyle/>
          <a:p>
            <a:r>
              <a:rPr lang="de-DE" dirty="0"/>
              <a:t>Outline</a:t>
            </a:r>
          </a:p>
        </p:txBody>
      </p:sp>
      <p:sp>
        <p:nvSpPr>
          <p:cNvPr id="3" name="Rounded Rectangle 2">
            <a:extLst>
              <a:ext uri="{FF2B5EF4-FFF2-40B4-BE49-F238E27FC236}">
                <a16:creationId xmlns:a16="http://schemas.microsoft.com/office/drawing/2014/main" id="{22EDC0CF-4956-E444-9087-B68A8E1316BF}"/>
              </a:ext>
            </a:extLst>
          </p:cNvPr>
          <p:cNvSpPr/>
          <p:nvPr/>
        </p:nvSpPr>
        <p:spPr>
          <a:xfrm>
            <a:off x="2923172" y="1541045"/>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Introduction</a:t>
            </a:r>
            <a:endParaRPr lang="de-DE" b="1" dirty="0">
              <a:solidFill>
                <a:srgbClr val="000000"/>
              </a:solidFill>
            </a:endParaRPr>
          </a:p>
        </p:txBody>
      </p:sp>
      <p:cxnSp>
        <p:nvCxnSpPr>
          <p:cNvPr id="21" name="Straight Arrow Connector 20">
            <a:extLst>
              <a:ext uri="{FF2B5EF4-FFF2-40B4-BE49-F238E27FC236}">
                <a16:creationId xmlns:a16="http://schemas.microsoft.com/office/drawing/2014/main" id="{F8745245-0A86-514E-87AD-6A206003081F}"/>
              </a:ext>
            </a:extLst>
          </p:cNvPr>
          <p:cNvCxnSpPr>
            <a:cxnSpLocks/>
            <a:stCxn id="3" idx="2"/>
            <a:endCxn id="22" idx="0"/>
          </p:cNvCxnSpPr>
          <p:nvPr/>
        </p:nvCxnSpPr>
        <p:spPr>
          <a:xfrm>
            <a:off x="4409072" y="1998245"/>
            <a:ext cx="0" cy="366798"/>
          </a:xfrm>
          <a:prstGeom prst="straightConnector1">
            <a:avLst/>
          </a:prstGeom>
          <a:ln w="412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Rounded Rectangle 21">
            <a:extLst>
              <a:ext uri="{FF2B5EF4-FFF2-40B4-BE49-F238E27FC236}">
                <a16:creationId xmlns:a16="http://schemas.microsoft.com/office/drawing/2014/main" id="{CE63849A-50FD-C54D-BD2F-27A30F1B508F}"/>
              </a:ext>
            </a:extLst>
          </p:cNvPr>
          <p:cNvSpPr/>
          <p:nvPr/>
        </p:nvSpPr>
        <p:spPr>
          <a:xfrm>
            <a:off x="2923172" y="2365043"/>
            <a:ext cx="2971800" cy="57128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Measure</a:t>
            </a:r>
            <a:r>
              <a:rPr lang="de-DE" b="1" dirty="0">
                <a:solidFill>
                  <a:srgbClr val="000000"/>
                </a:solidFill>
              </a:rPr>
              <a:t> </a:t>
            </a:r>
            <a:r>
              <a:rPr lang="de-DE" b="1" dirty="0" err="1">
                <a:solidFill>
                  <a:srgbClr val="000000"/>
                </a:solidFill>
              </a:rPr>
              <a:t>of</a:t>
            </a:r>
            <a:r>
              <a:rPr lang="de-DE" b="1" dirty="0">
                <a:solidFill>
                  <a:srgbClr val="000000"/>
                </a:solidFill>
              </a:rPr>
              <a:t> Text </a:t>
            </a:r>
            <a:r>
              <a:rPr lang="de-DE" b="1" dirty="0" err="1">
                <a:solidFill>
                  <a:srgbClr val="000000"/>
                </a:solidFill>
              </a:rPr>
              <a:t>Similarity</a:t>
            </a:r>
            <a:endParaRPr lang="de-DE" b="1" dirty="0">
              <a:solidFill>
                <a:srgbClr val="000000"/>
              </a:solidFill>
            </a:endParaRPr>
          </a:p>
        </p:txBody>
      </p:sp>
      <p:cxnSp>
        <p:nvCxnSpPr>
          <p:cNvPr id="23" name="Straight Arrow Connector 22">
            <a:extLst>
              <a:ext uri="{FF2B5EF4-FFF2-40B4-BE49-F238E27FC236}">
                <a16:creationId xmlns:a16="http://schemas.microsoft.com/office/drawing/2014/main" id="{0C37530F-429D-7C45-856E-24474901C9B0}"/>
              </a:ext>
            </a:extLst>
          </p:cNvPr>
          <p:cNvCxnSpPr>
            <a:cxnSpLocks/>
            <a:stCxn id="22" idx="2"/>
            <a:endCxn id="24" idx="0"/>
          </p:cNvCxnSpPr>
          <p:nvPr/>
        </p:nvCxnSpPr>
        <p:spPr>
          <a:xfrm flipH="1">
            <a:off x="4409061" y="2936323"/>
            <a:ext cx="11" cy="26767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9ED29C-9DE8-F347-994C-D780766BCB68}"/>
              </a:ext>
            </a:extLst>
          </p:cNvPr>
          <p:cNvSpPr/>
          <p:nvPr/>
        </p:nvSpPr>
        <p:spPr>
          <a:xfrm>
            <a:off x="2923161" y="3203996"/>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Evaluation</a:t>
            </a:r>
          </a:p>
        </p:txBody>
      </p:sp>
      <p:cxnSp>
        <p:nvCxnSpPr>
          <p:cNvPr id="33" name="Straight Arrow Connector 22">
            <a:extLst>
              <a:ext uri="{FF2B5EF4-FFF2-40B4-BE49-F238E27FC236}">
                <a16:creationId xmlns:a16="http://schemas.microsoft.com/office/drawing/2014/main" id="{5D220A99-D524-A245-A5A6-D99D63AE727B}"/>
              </a:ext>
            </a:extLst>
          </p:cNvPr>
          <p:cNvCxnSpPr>
            <a:cxnSpLocks/>
            <a:stCxn id="24" idx="2"/>
            <a:endCxn id="34" idx="0"/>
          </p:cNvCxnSpPr>
          <p:nvPr/>
        </p:nvCxnSpPr>
        <p:spPr>
          <a:xfrm>
            <a:off x="4409061" y="3661196"/>
            <a:ext cx="11" cy="22513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Rounded Rectangle 33">
            <a:extLst>
              <a:ext uri="{FF2B5EF4-FFF2-40B4-BE49-F238E27FC236}">
                <a16:creationId xmlns:a16="http://schemas.microsoft.com/office/drawing/2014/main" id="{FFDE76A1-ED91-E941-AD90-D8070F116D79}"/>
              </a:ext>
            </a:extLst>
          </p:cNvPr>
          <p:cNvSpPr/>
          <p:nvPr/>
        </p:nvSpPr>
        <p:spPr>
          <a:xfrm>
            <a:off x="2923172" y="3886332"/>
            <a:ext cx="2971800" cy="5298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bg1"/>
                </a:solidFill>
              </a:rPr>
              <a:t>Compositional</a:t>
            </a:r>
            <a:r>
              <a:rPr lang="de-DE" b="1" dirty="0">
                <a:solidFill>
                  <a:schemeClr val="bg1"/>
                </a:solidFill>
              </a:rPr>
              <a:t> </a:t>
            </a:r>
            <a:r>
              <a:rPr lang="de-DE" b="1" dirty="0" err="1">
                <a:solidFill>
                  <a:schemeClr val="bg1"/>
                </a:solidFill>
              </a:rPr>
              <a:t>Approaches</a:t>
            </a:r>
            <a:endParaRPr lang="de-DE" b="1" dirty="0">
              <a:solidFill>
                <a:schemeClr val="bg1"/>
              </a:solidFill>
            </a:endParaRPr>
          </a:p>
        </p:txBody>
      </p:sp>
      <p:cxnSp>
        <p:nvCxnSpPr>
          <p:cNvPr id="41" name="Straight Arrow Connector 22">
            <a:extLst>
              <a:ext uri="{FF2B5EF4-FFF2-40B4-BE49-F238E27FC236}">
                <a16:creationId xmlns:a16="http://schemas.microsoft.com/office/drawing/2014/main" id="{7EC15E6D-9144-B445-83C0-BCEE34A4FCF8}"/>
              </a:ext>
            </a:extLst>
          </p:cNvPr>
          <p:cNvCxnSpPr>
            <a:cxnSpLocks/>
            <a:stCxn id="34" idx="2"/>
            <a:endCxn id="42" idx="0"/>
          </p:cNvCxnSpPr>
          <p:nvPr/>
        </p:nvCxnSpPr>
        <p:spPr>
          <a:xfrm flipH="1">
            <a:off x="4409061" y="4416182"/>
            <a:ext cx="11" cy="30910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Rounded Rectangle 41">
            <a:extLst>
              <a:ext uri="{FF2B5EF4-FFF2-40B4-BE49-F238E27FC236}">
                <a16:creationId xmlns:a16="http://schemas.microsoft.com/office/drawing/2014/main" id="{BD7DCC08-A60C-9F4D-99F9-82F32645E0F2}"/>
              </a:ext>
            </a:extLst>
          </p:cNvPr>
          <p:cNvSpPr/>
          <p:nvPr/>
        </p:nvSpPr>
        <p:spPr>
          <a:xfrm>
            <a:off x="2923161" y="4725285"/>
            <a:ext cx="2971800" cy="576242"/>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Non-</a:t>
            </a:r>
            <a:r>
              <a:rPr lang="de-DE" b="1" dirty="0" err="1">
                <a:solidFill>
                  <a:srgbClr val="000000"/>
                </a:solidFill>
              </a:rPr>
              <a:t>compositional</a:t>
            </a:r>
            <a:r>
              <a:rPr lang="de-DE" b="1" dirty="0">
                <a:solidFill>
                  <a:srgbClr val="000000"/>
                </a:solidFill>
              </a:rPr>
              <a:t> </a:t>
            </a:r>
            <a:r>
              <a:rPr lang="de-DE" b="1" dirty="0" err="1">
                <a:solidFill>
                  <a:srgbClr val="000000"/>
                </a:solidFill>
              </a:rPr>
              <a:t>Approaches</a:t>
            </a:r>
            <a:endParaRPr lang="de-DE" b="1" dirty="0">
              <a:solidFill>
                <a:srgbClr val="000000"/>
              </a:solidFill>
            </a:endParaRPr>
          </a:p>
        </p:txBody>
      </p:sp>
      <p:cxnSp>
        <p:nvCxnSpPr>
          <p:cNvPr id="47" name="Straight Arrow Connector 22">
            <a:extLst>
              <a:ext uri="{FF2B5EF4-FFF2-40B4-BE49-F238E27FC236}">
                <a16:creationId xmlns:a16="http://schemas.microsoft.com/office/drawing/2014/main" id="{6F3310E7-9729-974F-BF98-3A5A24329192}"/>
              </a:ext>
            </a:extLst>
          </p:cNvPr>
          <p:cNvCxnSpPr>
            <a:cxnSpLocks/>
            <a:stCxn id="42" idx="2"/>
            <a:endCxn id="48" idx="0"/>
          </p:cNvCxnSpPr>
          <p:nvPr/>
        </p:nvCxnSpPr>
        <p:spPr>
          <a:xfrm>
            <a:off x="4409061" y="5301527"/>
            <a:ext cx="0" cy="45720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8" name="Rounded Rectangle 47">
            <a:extLst>
              <a:ext uri="{FF2B5EF4-FFF2-40B4-BE49-F238E27FC236}">
                <a16:creationId xmlns:a16="http://schemas.microsoft.com/office/drawing/2014/main" id="{3B763898-1027-C04F-9E05-2FD4AE0E99FD}"/>
              </a:ext>
            </a:extLst>
          </p:cNvPr>
          <p:cNvSpPr/>
          <p:nvPr/>
        </p:nvSpPr>
        <p:spPr>
          <a:xfrm>
            <a:off x="2923161" y="5758727"/>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Overview</a:t>
            </a:r>
            <a:endParaRPr lang="de-DE" b="1" dirty="0">
              <a:solidFill>
                <a:srgbClr val="000000"/>
              </a:solidFill>
            </a:endParaRPr>
          </a:p>
        </p:txBody>
      </p:sp>
      <p:cxnSp>
        <p:nvCxnSpPr>
          <p:cNvPr id="70" name="Straight Arrow Connector 69">
            <a:extLst>
              <a:ext uri="{FF2B5EF4-FFF2-40B4-BE49-F238E27FC236}">
                <a16:creationId xmlns:a16="http://schemas.microsoft.com/office/drawing/2014/main" id="{02F75281-4536-B54D-AA34-E1795EE846B5}"/>
              </a:ext>
            </a:extLst>
          </p:cNvPr>
          <p:cNvCxnSpPr>
            <a:cxnSpLocks/>
            <a:stCxn id="34" idx="1"/>
            <a:endCxn id="73" idx="3"/>
          </p:cNvCxnSpPr>
          <p:nvPr/>
        </p:nvCxnSpPr>
        <p:spPr>
          <a:xfrm flipH="1" flipV="1">
            <a:off x="2295782" y="2689975"/>
            <a:ext cx="627390" cy="1461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6B282CB-42EF-E54A-8D70-27788304E72A}"/>
              </a:ext>
            </a:extLst>
          </p:cNvPr>
          <p:cNvCxnSpPr>
            <a:cxnSpLocks/>
            <a:stCxn id="42" idx="3"/>
            <a:endCxn id="76" idx="1"/>
          </p:cNvCxnSpPr>
          <p:nvPr/>
        </p:nvCxnSpPr>
        <p:spPr>
          <a:xfrm flipV="1">
            <a:off x="5894961" y="2611518"/>
            <a:ext cx="765161" cy="24018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3DAC94CA-4ED9-0049-80DD-B19174412F34}"/>
              </a:ext>
            </a:extLst>
          </p:cNvPr>
          <p:cNvSpPr/>
          <p:nvPr/>
        </p:nvSpPr>
        <p:spPr>
          <a:xfrm>
            <a:off x="161680" y="2443626"/>
            <a:ext cx="2134102" cy="492697"/>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Comparison Based</a:t>
            </a:r>
          </a:p>
        </p:txBody>
      </p:sp>
      <p:sp>
        <p:nvSpPr>
          <p:cNvPr id="74" name="Rounded Rectangle 73">
            <a:extLst>
              <a:ext uri="{FF2B5EF4-FFF2-40B4-BE49-F238E27FC236}">
                <a16:creationId xmlns:a16="http://schemas.microsoft.com/office/drawing/2014/main" id="{CD66B665-C3D4-D849-A3DE-295C6D7B845A}"/>
              </a:ext>
            </a:extLst>
          </p:cNvPr>
          <p:cNvSpPr/>
          <p:nvPr/>
        </p:nvSpPr>
        <p:spPr>
          <a:xfrm>
            <a:off x="179728" y="3459901"/>
            <a:ext cx="2134102" cy="58152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Knowledge Based</a:t>
            </a:r>
          </a:p>
        </p:txBody>
      </p:sp>
      <p:sp>
        <p:nvSpPr>
          <p:cNvPr id="75" name="Rounded Rectangle 74">
            <a:extLst>
              <a:ext uri="{FF2B5EF4-FFF2-40B4-BE49-F238E27FC236}">
                <a16:creationId xmlns:a16="http://schemas.microsoft.com/office/drawing/2014/main" id="{1ADE76A8-F92C-0846-A021-96A40F6043C1}"/>
              </a:ext>
            </a:extLst>
          </p:cNvPr>
          <p:cNvSpPr/>
          <p:nvPr/>
        </p:nvSpPr>
        <p:spPr>
          <a:xfrm>
            <a:off x="188329" y="4609273"/>
            <a:ext cx="2134102" cy="533401"/>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Distributional Based</a:t>
            </a:r>
          </a:p>
        </p:txBody>
      </p:sp>
      <p:sp>
        <p:nvSpPr>
          <p:cNvPr id="76" name="Rounded Rectangle 75">
            <a:extLst>
              <a:ext uri="{FF2B5EF4-FFF2-40B4-BE49-F238E27FC236}">
                <a16:creationId xmlns:a16="http://schemas.microsoft.com/office/drawing/2014/main" id="{8CE497BC-5159-E542-8C08-CF569EC064A6}"/>
              </a:ext>
            </a:extLst>
          </p:cNvPr>
          <p:cNvSpPr/>
          <p:nvPr/>
        </p:nvSpPr>
        <p:spPr>
          <a:xfrm>
            <a:off x="6660122" y="2349619"/>
            <a:ext cx="2119050" cy="523798"/>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Syntactical Based</a:t>
            </a:r>
          </a:p>
        </p:txBody>
      </p:sp>
      <p:sp>
        <p:nvSpPr>
          <p:cNvPr id="77" name="Rounded Rectangle 76">
            <a:extLst>
              <a:ext uri="{FF2B5EF4-FFF2-40B4-BE49-F238E27FC236}">
                <a16:creationId xmlns:a16="http://schemas.microsoft.com/office/drawing/2014/main" id="{B81B4183-6122-BA4D-9409-C55CA557D357}"/>
              </a:ext>
            </a:extLst>
          </p:cNvPr>
          <p:cNvSpPr/>
          <p:nvPr/>
        </p:nvSpPr>
        <p:spPr>
          <a:xfrm>
            <a:off x="6660121" y="3135316"/>
            <a:ext cx="2119051" cy="852946"/>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Latent </a:t>
            </a:r>
            <a:r>
              <a:rPr lang="de-DE" b="1" dirty="0" err="1">
                <a:solidFill>
                  <a:srgbClr val="000000"/>
                </a:solidFill>
              </a:rPr>
              <a:t>Semantical</a:t>
            </a:r>
            <a:r>
              <a:rPr lang="de-DE" b="1" dirty="0">
                <a:solidFill>
                  <a:srgbClr val="000000"/>
                </a:solidFill>
              </a:rPr>
              <a:t> </a:t>
            </a:r>
            <a:r>
              <a:rPr lang="de-DE" b="1" dirty="0" err="1">
                <a:solidFill>
                  <a:srgbClr val="000000"/>
                </a:solidFill>
              </a:rPr>
              <a:t>Based</a:t>
            </a:r>
            <a:endParaRPr lang="de-DE" b="1" dirty="0">
              <a:solidFill>
                <a:srgbClr val="000000"/>
              </a:solidFill>
            </a:endParaRPr>
          </a:p>
        </p:txBody>
      </p:sp>
      <p:sp>
        <p:nvSpPr>
          <p:cNvPr id="78" name="Rounded Rectangle 77">
            <a:extLst>
              <a:ext uri="{FF2B5EF4-FFF2-40B4-BE49-F238E27FC236}">
                <a16:creationId xmlns:a16="http://schemas.microsoft.com/office/drawing/2014/main" id="{EC4CF096-4C28-194A-9257-E64615CE9ACC}"/>
              </a:ext>
            </a:extLst>
          </p:cNvPr>
          <p:cNvSpPr/>
          <p:nvPr/>
        </p:nvSpPr>
        <p:spPr>
          <a:xfrm>
            <a:off x="6665893" y="4276383"/>
            <a:ext cx="2113279" cy="536685"/>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Distributional Based</a:t>
            </a:r>
          </a:p>
        </p:txBody>
      </p:sp>
      <p:sp>
        <p:nvSpPr>
          <p:cNvPr id="79" name="Rounded Rectangle 78">
            <a:extLst>
              <a:ext uri="{FF2B5EF4-FFF2-40B4-BE49-F238E27FC236}">
                <a16:creationId xmlns:a16="http://schemas.microsoft.com/office/drawing/2014/main" id="{2320BB12-849B-5A46-AC02-A11999CA0DFA}"/>
              </a:ext>
            </a:extLst>
          </p:cNvPr>
          <p:cNvSpPr/>
          <p:nvPr/>
        </p:nvSpPr>
        <p:spPr>
          <a:xfrm>
            <a:off x="6665894" y="5103710"/>
            <a:ext cx="2155145" cy="574404"/>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Contextual Based</a:t>
            </a:r>
          </a:p>
        </p:txBody>
      </p:sp>
      <p:cxnSp>
        <p:nvCxnSpPr>
          <p:cNvPr id="83" name="Straight Arrow Connector 82">
            <a:extLst>
              <a:ext uri="{FF2B5EF4-FFF2-40B4-BE49-F238E27FC236}">
                <a16:creationId xmlns:a16="http://schemas.microsoft.com/office/drawing/2014/main" id="{9EFCEF26-DB9D-794E-BF75-FB799EE2E012}"/>
              </a:ext>
            </a:extLst>
          </p:cNvPr>
          <p:cNvCxnSpPr>
            <a:cxnSpLocks/>
            <a:stCxn id="34" idx="1"/>
            <a:endCxn id="74" idx="3"/>
          </p:cNvCxnSpPr>
          <p:nvPr/>
        </p:nvCxnSpPr>
        <p:spPr>
          <a:xfrm flipH="1" flipV="1">
            <a:off x="2313830" y="3750661"/>
            <a:ext cx="609342" cy="4005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0109A79-C4F5-BE4B-8E7B-940791B3184B}"/>
              </a:ext>
            </a:extLst>
          </p:cNvPr>
          <p:cNvCxnSpPr>
            <a:cxnSpLocks/>
            <a:stCxn id="34" idx="1"/>
            <a:endCxn id="75" idx="3"/>
          </p:cNvCxnSpPr>
          <p:nvPr/>
        </p:nvCxnSpPr>
        <p:spPr>
          <a:xfrm flipH="1">
            <a:off x="2322431" y="4151257"/>
            <a:ext cx="600741" cy="7247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344FB08-36E7-AB49-80E4-66CB2BFB41BB}"/>
              </a:ext>
            </a:extLst>
          </p:cNvPr>
          <p:cNvCxnSpPr>
            <a:cxnSpLocks/>
            <a:stCxn id="42" idx="3"/>
            <a:endCxn id="77" idx="1"/>
          </p:cNvCxnSpPr>
          <p:nvPr/>
        </p:nvCxnSpPr>
        <p:spPr>
          <a:xfrm flipV="1">
            <a:off x="5894961" y="3561789"/>
            <a:ext cx="765160" cy="14516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C129754-28C6-1C49-834C-160AED640779}"/>
              </a:ext>
            </a:extLst>
          </p:cNvPr>
          <p:cNvCxnSpPr>
            <a:cxnSpLocks/>
            <a:stCxn id="42" idx="3"/>
            <a:endCxn id="78" idx="1"/>
          </p:cNvCxnSpPr>
          <p:nvPr/>
        </p:nvCxnSpPr>
        <p:spPr>
          <a:xfrm flipV="1">
            <a:off x="5894961" y="4544726"/>
            <a:ext cx="770932" cy="4686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30A326C-30E8-5744-988B-BC09DAA192AE}"/>
              </a:ext>
            </a:extLst>
          </p:cNvPr>
          <p:cNvCxnSpPr>
            <a:cxnSpLocks/>
            <a:stCxn id="42" idx="3"/>
            <a:endCxn id="79" idx="1"/>
          </p:cNvCxnSpPr>
          <p:nvPr/>
        </p:nvCxnSpPr>
        <p:spPr>
          <a:xfrm>
            <a:off x="5894961" y="5013406"/>
            <a:ext cx="770933" cy="377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833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Gerade Verbindung mit Pfeil 44"/>
          <p:cNvCxnSpPr>
            <a:endCxn id="24" idx="3"/>
          </p:cNvCxnSpPr>
          <p:nvPr/>
        </p:nvCxnSpPr>
        <p:spPr>
          <a:xfrm rot="10800000">
            <a:off x="1699436" y="3493684"/>
            <a:ext cx="6453965" cy="11517"/>
          </a:xfrm>
          <a:prstGeom prst="straightConnector1">
            <a:avLst/>
          </a:prstGeom>
          <a:ln w="127000">
            <a:solidFill>
              <a:srgbClr val="B90F2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 name="Titel 2"/>
          <p:cNvSpPr>
            <a:spLocks noGrp="1"/>
          </p:cNvSpPr>
          <p:nvPr>
            <p:ph type="title"/>
          </p:nvPr>
        </p:nvSpPr>
        <p:spPr/>
        <p:txBody>
          <a:bodyPr/>
          <a:lstStyle/>
          <a:p>
            <a:r>
              <a:rPr lang="en-US" dirty="0"/>
              <a:t>Compositional Measure</a:t>
            </a:r>
          </a:p>
        </p:txBody>
      </p:sp>
      <p:grpSp>
        <p:nvGrpSpPr>
          <p:cNvPr id="189" name="Gruppieren 188"/>
          <p:cNvGrpSpPr/>
          <p:nvPr/>
        </p:nvGrpSpPr>
        <p:grpSpPr>
          <a:xfrm>
            <a:off x="609600" y="2872566"/>
            <a:ext cx="1089835" cy="1089834"/>
            <a:chOff x="533400" y="2186766"/>
            <a:chExt cx="1089835" cy="1089834"/>
          </a:xfrm>
        </p:grpSpPr>
        <p:grpSp>
          <p:nvGrpSpPr>
            <p:cNvPr id="93" name="Gruppieren 89"/>
            <p:cNvGrpSpPr/>
            <p:nvPr/>
          </p:nvGrpSpPr>
          <p:grpSpPr>
            <a:xfrm>
              <a:off x="533400" y="2186766"/>
              <a:ext cx="937435" cy="937434"/>
              <a:chOff x="2562600" y="1597005"/>
              <a:chExt cx="1285884" cy="1285884"/>
            </a:xfrm>
          </p:grpSpPr>
          <p:sp>
            <p:nvSpPr>
              <p:cNvPr id="94" name="Gefaltete Ecke 93"/>
              <p:cNvSpPr/>
              <p:nvPr/>
            </p:nvSpPr>
            <p:spPr>
              <a:xfrm>
                <a:off x="2562600" y="1597005"/>
                <a:ext cx="1285884" cy="1285884"/>
              </a:xfrm>
              <a:prstGeom prst="foldedCorner">
                <a:avLst/>
              </a:prstGeom>
              <a:solidFill>
                <a:srgbClr val="FFFFCC"/>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hteck 94"/>
              <p:cNvSpPr/>
              <p:nvPr/>
            </p:nvSpPr>
            <p:spPr>
              <a:xfrm>
                <a:off x="2670550" y="1719230"/>
                <a:ext cx="49844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hteck 95"/>
              <p:cNvSpPr/>
              <p:nvPr/>
            </p:nvSpPr>
            <p:spPr>
              <a:xfrm>
                <a:off x="3249961" y="171923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hteck 96"/>
              <p:cNvSpPr/>
              <p:nvPr/>
            </p:nvSpPr>
            <p:spPr>
              <a:xfrm>
                <a:off x="2670550" y="1838293"/>
                <a:ext cx="100642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hteck 97"/>
              <p:cNvSpPr/>
              <p:nvPr/>
            </p:nvSpPr>
            <p:spPr>
              <a:xfrm>
                <a:off x="2670550" y="1957356"/>
                <a:ext cx="21269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hteck 98"/>
              <p:cNvSpPr/>
              <p:nvPr/>
            </p:nvSpPr>
            <p:spPr>
              <a:xfrm>
                <a:off x="2954685" y="1957356"/>
                <a:ext cx="72228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hteck 99"/>
              <p:cNvSpPr/>
              <p:nvPr/>
            </p:nvSpPr>
            <p:spPr>
              <a:xfrm>
                <a:off x="2669741" y="207642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hteck 100"/>
              <p:cNvSpPr/>
              <p:nvPr/>
            </p:nvSpPr>
            <p:spPr>
              <a:xfrm>
                <a:off x="2670550" y="2290734"/>
                <a:ext cx="4571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hteck 101"/>
              <p:cNvSpPr/>
              <p:nvPr/>
            </p:nvSpPr>
            <p:spPr>
              <a:xfrm>
                <a:off x="2772087" y="2290734"/>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hteck 102"/>
              <p:cNvSpPr/>
              <p:nvPr/>
            </p:nvSpPr>
            <p:spPr>
              <a:xfrm>
                <a:off x="3043739" y="2290734"/>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hteck 103"/>
              <p:cNvSpPr/>
              <p:nvPr/>
            </p:nvSpPr>
            <p:spPr>
              <a:xfrm>
                <a:off x="3526190" y="2290734"/>
                <a:ext cx="154508"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hteck 104"/>
              <p:cNvSpPr/>
              <p:nvPr/>
            </p:nvSpPr>
            <p:spPr>
              <a:xfrm>
                <a:off x="2669741" y="2409746"/>
                <a:ext cx="580220"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hteck 105"/>
              <p:cNvSpPr/>
              <p:nvPr/>
            </p:nvSpPr>
            <p:spPr>
              <a:xfrm>
                <a:off x="2669741" y="2576486"/>
                <a:ext cx="101095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hteck 106"/>
              <p:cNvSpPr/>
              <p:nvPr/>
            </p:nvSpPr>
            <p:spPr>
              <a:xfrm>
                <a:off x="2669742" y="2692932"/>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hteck 107"/>
              <p:cNvSpPr/>
              <p:nvPr/>
            </p:nvSpPr>
            <p:spPr>
              <a:xfrm>
                <a:off x="2928895" y="2692932"/>
                <a:ext cx="32106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uppieren 89"/>
            <p:cNvGrpSpPr/>
            <p:nvPr/>
          </p:nvGrpSpPr>
          <p:grpSpPr>
            <a:xfrm>
              <a:off x="685800" y="2339166"/>
              <a:ext cx="937435" cy="937434"/>
              <a:chOff x="2562600" y="1597005"/>
              <a:chExt cx="1285884" cy="1285884"/>
            </a:xfrm>
          </p:grpSpPr>
          <p:sp>
            <p:nvSpPr>
              <p:cNvPr id="24" name="Gefaltete Ecke 23"/>
              <p:cNvSpPr/>
              <p:nvPr/>
            </p:nvSpPr>
            <p:spPr>
              <a:xfrm>
                <a:off x="2562600" y="1597005"/>
                <a:ext cx="1285884" cy="1285884"/>
              </a:xfrm>
              <a:prstGeom prst="foldedCorner">
                <a:avLst/>
              </a:prstGeom>
              <a:solidFill>
                <a:srgbClr val="FFFFCC"/>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hteck 24"/>
              <p:cNvSpPr/>
              <p:nvPr/>
            </p:nvSpPr>
            <p:spPr>
              <a:xfrm>
                <a:off x="2670550" y="1719230"/>
                <a:ext cx="49844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hteck 25"/>
              <p:cNvSpPr/>
              <p:nvPr/>
            </p:nvSpPr>
            <p:spPr>
              <a:xfrm>
                <a:off x="3249961" y="171923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hteck 26"/>
              <p:cNvSpPr/>
              <p:nvPr/>
            </p:nvSpPr>
            <p:spPr>
              <a:xfrm>
                <a:off x="2670550" y="1838293"/>
                <a:ext cx="100642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hteck 27"/>
              <p:cNvSpPr/>
              <p:nvPr/>
            </p:nvSpPr>
            <p:spPr>
              <a:xfrm>
                <a:off x="2670550" y="1957356"/>
                <a:ext cx="21269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hteck 28"/>
              <p:cNvSpPr/>
              <p:nvPr/>
            </p:nvSpPr>
            <p:spPr>
              <a:xfrm>
                <a:off x="2954685" y="1957356"/>
                <a:ext cx="72228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hteck 29"/>
              <p:cNvSpPr/>
              <p:nvPr/>
            </p:nvSpPr>
            <p:spPr>
              <a:xfrm>
                <a:off x="2669741" y="207642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hteck 30"/>
              <p:cNvSpPr/>
              <p:nvPr/>
            </p:nvSpPr>
            <p:spPr>
              <a:xfrm>
                <a:off x="2670550" y="2290734"/>
                <a:ext cx="4571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hteck 31"/>
              <p:cNvSpPr/>
              <p:nvPr/>
            </p:nvSpPr>
            <p:spPr>
              <a:xfrm>
                <a:off x="2772087" y="2290734"/>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hteck 32"/>
              <p:cNvSpPr/>
              <p:nvPr/>
            </p:nvSpPr>
            <p:spPr>
              <a:xfrm>
                <a:off x="3043739" y="2290734"/>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hteck 33"/>
              <p:cNvSpPr/>
              <p:nvPr/>
            </p:nvSpPr>
            <p:spPr>
              <a:xfrm>
                <a:off x="3526190" y="2290734"/>
                <a:ext cx="154508"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hteck 34"/>
              <p:cNvSpPr/>
              <p:nvPr/>
            </p:nvSpPr>
            <p:spPr>
              <a:xfrm>
                <a:off x="2669741" y="2409746"/>
                <a:ext cx="580220"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hteck 35"/>
              <p:cNvSpPr/>
              <p:nvPr/>
            </p:nvSpPr>
            <p:spPr>
              <a:xfrm>
                <a:off x="2669741" y="2576486"/>
                <a:ext cx="101095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hteck 36"/>
              <p:cNvSpPr/>
              <p:nvPr/>
            </p:nvSpPr>
            <p:spPr>
              <a:xfrm>
                <a:off x="2669742" y="2692932"/>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hteck 37"/>
              <p:cNvSpPr/>
              <p:nvPr/>
            </p:nvSpPr>
            <p:spPr>
              <a:xfrm>
                <a:off x="2928895" y="2692932"/>
                <a:ext cx="32106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0" name="Ellipse 39"/>
          <p:cNvSpPr/>
          <p:nvPr/>
        </p:nvSpPr>
        <p:spPr>
          <a:xfrm>
            <a:off x="3810000" y="2819400"/>
            <a:ext cx="685800" cy="381000"/>
          </a:xfrm>
          <a:prstGeom prst="ellipse">
            <a:avLst/>
          </a:prstGeom>
          <a:solidFill>
            <a:srgbClr val="0092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0.8</a:t>
            </a:r>
          </a:p>
        </p:txBody>
      </p:sp>
      <p:sp>
        <p:nvSpPr>
          <p:cNvPr id="41" name="Ellipse 40"/>
          <p:cNvSpPr/>
          <p:nvPr/>
        </p:nvSpPr>
        <p:spPr>
          <a:xfrm>
            <a:off x="3962400" y="3124200"/>
            <a:ext cx="685800" cy="381000"/>
          </a:xfrm>
          <a:prstGeom prst="ellipse">
            <a:avLst/>
          </a:prstGeom>
          <a:solidFill>
            <a:srgbClr val="0092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0.6</a:t>
            </a:r>
          </a:p>
        </p:txBody>
      </p:sp>
      <p:sp>
        <p:nvSpPr>
          <p:cNvPr id="42" name="Ellipse 41"/>
          <p:cNvSpPr/>
          <p:nvPr/>
        </p:nvSpPr>
        <p:spPr>
          <a:xfrm>
            <a:off x="3810000" y="3352800"/>
            <a:ext cx="685800" cy="381000"/>
          </a:xfrm>
          <a:prstGeom prst="ellipse">
            <a:avLst/>
          </a:prstGeom>
          <a:solidFill>
            <a:srgbClr val="0092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0.3</a:t>
            </a:r>
          </a:p>
        </p:txBody>
      </p:sp>
      <p:sp>
        <p:nvSpPr>
          <p:cNvPr id="43" name="Ellipse 42"/>
          <p:cNvSpPr/>
          <p:nvPr/>
        </p:nvSpPr>
        <p:spPr>
          <a:xfrm>
            <a:off x="3886200" y="3657600"/>
            <a:ext cx="685800" cy="381000"/>
          </a:xfrm>
          <a:prstGeom prst="ellipse">
            <a:avLst/>
          </a:prstGeom>
          <a:solidFill>
            <a:srgbClr val="0092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0.9</a:t>
            </a:r>
          </a:p>
        </p:txBody>
      </p:sp>
      <p:sp>
        <p:nvSpPr>
          <p:cNvPr id="46" name="Inhaltsplatzhalter 14"/>
          <p:cNvSpPr txBox="1">
            <a:spLocks/>
          </p:cNvSpPr>
          <p:nvPr/>
        </p:nvSpPr>
        <p:spPr>
          <a:xfrm>
            <a:off x="1066800" y="4191000"/>
            <a:ext cx="6858000" cy="304800"/>
          </a:xfrm>
          <a:prstGeom prst="rect">
            <a:avLst/>
          </a:prstGeom>
          <a:solidFill>
            <a:srgbClr val="B90F22"/>
          </a:solidFill>
          <a:ln>
            <a:solidFill>
              <a:schemeClr val="bg1"/>
            </a:solidFill>
          </a:ln>
          <a:effectLst/>
        </p:spPr>
        <p:txBody>
          <a:bodyPr anchor="ctr" anchorCtr="0"/>
          <a:lstStyle/>
          <a:p>
            <a:pPr marL="179388" lvl="0" indent="-179388" eaLnBrk="0" hangingPunct="0">
              <a:spcBef>
                <a:spcPct val="20000"/>
              </a:spcBef>
            </a:pPr>
            <a:r>
              <a:rPr lang="en-US" kern="0" dirty="0">
                <a:solidFill>
                  <a:schemeClr val="bg1"/>
                </a:solidFill>
                <a:latin typeface="+mn-lt"/>
              </a:rPr>
              <a:t>Bag of Words        Pairwise Matching          Aggregation</a:t>
            </a:r>
          </a:p>
        </p:txBody>
      </p:sp>
      <p:grpSp>
        <p:nvGrpSpPr>
          <p:cNvPr id="188" name="Gruppieren 187"/>
          <p:cNvGrpSpPr/>
          <p:nvPr/>
        </p:nvGrpSpPr>
        <p:grpSpPr>
          <a:xfrm>
            <a:off x="5181600" y="2895600"/>
            <a:ext cx="990600" cy="1066800"/>
            <a:chOff x="5105400" y="2209800"/>
            <a:chExt cx="990600" cy="1066800"/>
          </a:xfrm>
        </p:grpSpPr>
        <p:sp>
          <p:nvSpPr>
            <p:cNvPr id="187" name="Rechteck 186"/>
            <p:cNvSpPr/>
            <p:nvPr/>
          </p:nvSpPr>
          <p:spPr>
            <a:xfrm>
              <a:off x="5105400" y="2362200"/>
              <a:ext cx="990600" cy="8382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2" descr="C:\Dokumente und Einstellungen\dbaer.NTDOM\Eigene Dateien\Dropbox\Temp\ukp\Bildschirmfoto.png"/>
            <p:cNvPicPr>
              <a:picLocks noChangeAspect="1" noChangeArrowheads="1"/>
            </p:cNvPicPr>
            <p:nvPr/>
          </p:nvPicPr>
          <p:blipFill>
            <a:blip r:embed="rId2" cstate="print"/>
            <a:srcRect l="24242" t="-60000" r="53940" b="-43637"/>
            <a:stretch>
              <a:fillRect/>
            </a:stretch>
          </p:blipFill>
          <p:spPr bwMode="auto">
            <a:xfrm>
              <a:off x="5257800" y="2209800"/>
              <a:ext cx="685800" cy="1066800"/>
            </a:xfrm>
            <a:prstGeom prst="rect">
              <a:avLst/>
            </a:prstGeom>
            <a:noFill/>
          </p:spPr>
        </p:pic>
      </p:grpSp>
      <p:sp>
        <p:nvSpPr>
          <p:cNvPr id="50" name="Ellipse 49"/>
          <p:cNvSpPr/>
          <p:nvPr/>
        </p:nvSpPr>
        <p:spPr>
          <a:xfrm>
            <a:off x="6324600" y="3200400"/>
            <a:ext cx="990600" cy="609600"/>
          </a:xfrm>
          <a:prstGeom prst="ellipse">
            <a:avLst/>
          </a:prstGeom>
          <a:solidFill>
            <a:srgbClr val="0092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0.8</a:t>
            </a:r>
          </a:p>
        </p:txBody>
      </p:sp>
      <p:sp>
        <p:nvSpPr>
          <p:cNvPr id="179" name="Rechteck 178"/>
          <p:cNvSpPr/>
          <p:nvPr/>
        </p:nvSpPr>
        <p:spPr>
          <a:xfrm>
            <a:off x="2590800" y="3048000"/>
            <a:ext cx="1143000" cy="8382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Freeform 9"/>
          <p:cNvSpPr>
            <a:spLocks noChangeArrowheads="1"/>
          </p:cNvSpPr>
          <p:nvPr/>
        </p:nvSpPr>
        <p:spPr bwMode="auto">
          <a:xfrm>
            <a:off x="3054383" y="3942432"/>
            <a:ext cx="408" cy="408"/>
          </a:xfrm>
          <a:custGeom>
            <a:avLst/>
            <a:gdLst/>
            <a:ahLst/>
            <a:cxnLst>
              <a:cxn ang="0">
                <a:pos x="0" y="0"/>
              </a:cxn>
              <a:cxn ang="0">
                <a:pos x="0" y="0"/>
              </a:cxn>
            </a:cxnLst>
            <a:rect l="0" t="0" r="r" b="b"/>
            <a:pathLst>
              <a:path w="1" h="1">
                <a:moveTo>
                  <a:pt x="0" y="0"/>
                </a:moveTo>
                <a:lnTo>
                  <a:pt x="0" y="0"/>
                </a:lnTo>
              </a:path>
            </a:pathLst>
          </a:custGeom>
          <a:noFill/>
          <a:ln w="9360">
            <a:solidFill>
              <a:srgbClr val="000000"/>
            </a:solidFill>
            <a:prstDash val="dash"/>
            <a:miter lim="800000"/>
            <a:headEnd/>
            <a:tailEnd/>
          </a:ln>
          <a:effectLst/>
        </p:spPr>
        <p:txBody>
          <a:bodyPr/>
          <a:lstStyle/>
          <a:p>
            <a:endParaRPr lang="en-US" sz="1600" dirty="0"/>
          </a:p>
        </p:txBody>
      </p:sp>
      <p:grpSp>
        <p:nvGrpSpPr>
          <p:cNvPr id="39" name="Gruppieren 38"/>
          <p:cNvGrpSpPr/>
          <p:nvPr/>
        </p:nvGrpSpPr>
        <p:grpSpPr>
          <a:xfrm>
            <a:off x="2660500" y="3224520"/>
            <a:ext cx="920900" cy="509280"/>
            <a:chOff x="2431900" y="2514600"/>
            <a:chExt cx="920900" cy="509280"/>
          </a:xfrm>
        </p:grpSpPr>
        <p:sp>
          <p:nvSpPr>
            <p:cNvPr id="10" name="Rechteck 9"/>
            <p:cNvSpPr/>
            <p:nvPr/>
          </p:nvSpPr>
          <p:spPr>
            <a:xfrm>
              <a:off x="2431900" y="2514600"/>
              <a:ext cx="363379"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hteck 10"/>
            <p:cNvSpPr/>
            <p:nvPr/>
          </p:nvSpPr>
          <p:spPr>
            <a:xfrm>
              <a:off x="3041500" y="2514600"/>
              <a:ext cx="311300"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hteck 13"/>
            <p:cNvSpPr/>
            <p:nvPr/>
          </p:nvSpPr>
          <p:spPr>
            <a:xfrm>
              <a:off x="2431900" y="2971800"/>
              <a:ext cx="526562"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hteck 14"/>
            <p:cNvSpPr/>
            <p:nvPr/>
          </p:nvSpPr>
          <p:spPr>
            <a:xfrm>
              <a:off x="2431900" y="2819400"/>
              <a:ext cx="311300"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hteck 17"/>
            <p:cNvSpPr/>
            <p:nvPr/>
          </p:nvSpPr>
          <p:spPr>
            <a:xfrm>
              <a:off x="3041500" y="2819400"/>
              <a:ext cx="311300"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hteck 19"/>
            <p:cNvSpPr/>
            <p:nvPr/>
          </p:nvSpPr>
          <p:spPr>
            <a:xfrm>
              <a:off x="2431900" y="2667000"/>
              <a:ext cx="422992"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hteck 21"/>
            <p:cNvSpPr/>
            <p:nvPr/>
          </p:nvSpPr>
          <p:spPr>
            <a:xfrm>
              <a:off x="3041500" y="2971800"/>
              <a:ext cx="155650"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hteck 22"/>
            <p:cNvSpPr/>
            <p:nvPr/>
          </p:nvSpPr>
          <p:spPr>
            <a:xfrm>
              <a:off x="3041500" y="2667000"/>
              <a:ext cx="234064" cy="52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67363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CAB8-FA33-8C41-AB5E-70E9331AEBE4}"/>
              </a:ext>
            </a:extLst>
          </p:cNvPr>
          <p:cNvSpPr>
            <a:spLocks noGrp="1"/>
          </p:cNvSpPr>
          <p:nvPr>
            <p:ph type="title"/>
          </p:nvPr>
        </p:nvSpPr>
        <p:spPr/>
        <p:txBody>
          <a:bodyPr/>
          <a:lstStyle/>
          <a:p>
            <a:r>
              <a:rPr lang="de-DE" dirty="0" err="1"/>
              <a:t>Pairwise</a:t>
            </a:r>
            <a:r>
              <a:rPr lang="de-DE" dirty="0"/>
              <a:t> </a:t>
            </a:r>
            <a:r>
              <a:rPr lang="de-DE" dirty="0" err="1"/>
              <a:t>Matching</a:t>
            </a:r>
            <a:endParaRPr lang="de-DE" dirty="0"/>
          </a:p>
        </p:txBody>
      </p:sp>
      <p:grpSp>
        <p:nvGrpSpPr>
          <p:cNvPr id="26" name="Gruppieren 60">
            <a:extLst>
              <a:ext uri="{FF2B5EF4-FFF2-40B4-BE49-F238E27FC236}">
                <a16:creationId xmlns:a16="http://schemas.microsoft.com/office/drawing/2014/main" id="{D0350790-22EC-C343-89E2-03BF32EB2C1C}"/>
              </a:ext>
            </a:extLst>
          </p:cNvPr>
          <p:cNvGrpSpPr/>
          <p:nvPr/>
        </p:nvGrpSpPr>
        <p:grpSpPr>
          <a:xfrm>
            <a:off x="941387" y="2743200"/>
            <a:ext cx="2667000" cy="1981200"/>
            <a:chOff x="838200" y="4343400"/>
            <a:chExt cx="2667000" cy="1981200"/>
          </a:xfrm>
        </p:grpSpPr>
        <p:sp>
          <p:nvSpPr>
            <p:cNvPr id="27" name="Ellipse 46">
              <a:extLst>
                <a:ext uri="{FF2B5EF4-FFF2-40B4-BE49-F238E27FC236}">
                  <a16:creationId xmlns:a16="http://schemas.microsoft.com/office/drawing/2014/main" id="{FE0195E6-AA8E-DF45-BBD4-E4A96177B982}"/>
                </a:ext>
              </a:extLst>
            </p:cNvPr>
            <p:cNvSpPr/>
            <p:nvPr/>
          </p:nvSpPr>
          <p:spPr>
            <a:xfrm>
              <a:off x="838200" y="4343400"/>
              <a:ext cx="2667000" cy="198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8" name="Textfeld 47">
              <a:extLst>
                <a:ext uri="{FF2B5EF4-FFF2-40B4-BE49-F238E27FC236}">
                  <a16:creationId xmlns:a16="http://schemas.microsoft.com/office/drawing/2014/main" id="{338CB67A-C398-A34E-9ADB-3EB096D4CF96}"/>
                </a:ext>
              </a:extLst>
            </p:cNvPr>
            <p:cNvSpPr txBox="1"/>
            <p:nvPr/>
          </p:nvSpPr>
          <p:spPr>
            <a:xfrm>
              <a:off x="1143000" y="4725650"/>
              <a:ext cx="2133600" cy="1446550"/>
            </a:xfrm>
            <a:prstGeom prst="rect">
              <a:avLst/>
            </a:prstGeom>
            <a:noFill/>
          </p:spPr>
          <p:txBody>
            <a:bodyPr wrap="square" rtlCol="0">
              <a:spAutoFit/>
            </a:bodyPr>
            <a:lstStyle/>
            <a:p>
              <a:r>
                <a:rPr lang="de-DE" sz="2200" dirty="0"/>
                <a:t>bat</a:t>
              </a:r>
            </a:p>
            <a:p>
              <a:r>
                <a:rPr lang="de-DE" sz="2200" dirty="0"/>
                <a:t>	    ball</a:t>
              </a:r>
            </a:p>
            <a:p>
              <a:r>
                <a:rPr lang="de-DE" sz="2200" dirty="0"/>
                <a:t>    Tom</a:t>
              </a:r>
            </a:p>
            <a:p>
              <a:r>
                <a:rPr lang="de-DE" sz="2200" dirty="0"/>
                <a:t>              </a:t>
              </a:r>
              <a:r>
                <a:rPr lang="de-DE" sz="2200" dirty="0" err="1"/>
                <a:t>hit</a:t>
              </a:r>
              <a:endParaRPr lang="de-DE" sz="2200" dirty="0"/>
            </a:p>
          </p:txBody>
        </p:sp>
      </p:grpSp>
      <p:grpSp>
        <p:nvGrpSpPr>
          <p:cNvPr id="29" name="Gruppieren 61">
            <a:extLst>
              <a:ext uri="{FF2B5EF4-FFF2-40B4-BE49-F238E27FC236}">
                <a16:creationId xmlns:a16="http://schemas.microsoft.com/office/drawing/2014/main" id="{378EDC5A-AA60-E84C-B779-DEC50E0AE8E1}"/>
              </a:ext>
            </a:extLst>
          </p:cNvPr>
          <p:cNvGrpSpPr/>
          <p:nvPr/>
        </p:nvGrpSpPr>
        <p:grpSpPr>
          <a:xfrm>
            <a:off x="5741987" y="2743200"/>
            <a:ext cx="2667000" cy="1981200"/>
            <a:chOff x="5638800" y="4343400"/>
            <a:chExt cx="2667000" cy="1981200"/>
          </a:xfrm>
        </p:grpSpPr>
        <p:sp>
          <p:nvSpPr>
            <p:cNvPr id="30" name="Ellipse 48">
              <a:extLst>
                <a:ext uri="{FF2B5EF4-FFF2-40B4-BE49-F238E27FC236}">
                  <a16:creationId xmlns:a16="http://schemas.microsoft.com/office/drawing/2014/main" id="{5E707AEE-A941-DB4D-A510-5BB647F439BE}"/>
                </a:ext>
              </a:extLst>
            </p:cNvPr>
            <p:cNvSpPr/>
            <p:nvPr/>
          </p:nvSpPr>
          <p:spPr>
            <a:xfrm>
              <a:off x="5638800" y="4343400"/>
              <a:ext cx="2667000" cy="198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1" name="Textfeld 49">
              <a:extLst>
                <a:ext uri="{FF2B5EF4-FFF2-40B4-BE49-F238E27FC236}">
                  <a16:creationId xmlns:a16="http://schemas.microsoft.com/office/drawing/2014/main" id="{88B0577D-0031-A54C-AA31-1B68667B2351}"/>
                </a:ext>
              </a:extLst>
            </p:cNvPr>
            <p:cNvSpPr txBox="1"/>
            <p:nvPr/>
          </p:nvSpPr>
          <p:spPr>
            <a:xfrm>
              <a:off x="5943600" y="4648200"/>
              <a:ext cx="2133600" cy="1446550"/>
            </a:xfrm>
            <a:prstGeom prst="rect">
              <a:avLst/>
            </a:prstGeom>
            <a:noFill/>
          </p:spPr>
          <p:txBody>
            <a:bodyPr wrap="square" rtlCol="0">
              <a:spAutoFit/>
            </a:bodyPr>
            <a:lstStyle/>
            <a:p>
              <a:r>
                <a:rPr lang="de-DE" sz="2200" dirty="0"/>
                <a:t>          </a:t>
              </a:r>
              <a:r>
                <a:rPr lang="de-DE" sz="2200" dirty="0" err="1"/>
                <a:t>baseball</a:t>
              </a:r>
              <a:r>
                <a:rPr lang="de-DE" sz="2200" dirty="0"/>
                <a:t>    stick</a:t>
              </a:r>
            </a:p>
            <a:p>
              <a:r>
                <a:rPr lang="de-DE" sz="2200" dirty="0"/>
                <a:t>           </a:t>
              </a:r>
              <a:r>
                <a:rPr lang="de-DE" sz="2200" dirty="0" err="1"/>
                <a:t>hit</a:t>
              </a:r>
              <a:endParaRPr lang="de-DE" sz="2200" dirty="0"/>
            </a:p>
            <a:p>
              <a:r>
                <a:rPr lang="de-DE" sz="2200" dirty="0"/>
                <a:t>      </a:t>
              </a:r>
              <a:r>
                <a:rPr lang="de-DE" sz="2200" dirty="0" err="1"/>
                <a:t>be</a:t>
              </a:r>
              <a:endParaRPr lang="de-DE" sz="2200" dirty="0"/>
            </a:p>
          </p:txBody>
        </p:sp>
      </p:grpSp>
      <p:grpSp>
        <p:nvGrpSpPr>
          <p:cNvPr id="32" name="Gruppieren 77">
            <a:extLst>
              <a:ext uri="{FF2B5EF4-FFF2-40B4-BE49-F238E27FC236}">
                <a16:creationId xmlns:a16="http://schemas.microsoft.com/office/drawing/2014/main" id="{5FF10473-9A41-6B4E-80C8-21366F962742}"/>
              </a:ext>
            </a:extLst>
          </p:cNvPr>
          <p:cNvGrpSpPr/>
          <p:nvPr/>
        </p:nvGrpSpPr>
        <p:grpSpPr>
          <a:xfrm>
            <a:off x="3074987" y="3276600"/>
            <a:ext cx="3810000" cy="1066800"/>
            <a:chOff x="2971800" y="2209800"/>
            <a:chExt cx="3810000" cy="1066800"/>
          </a:xfrm>
        </p:grpSpPr>
        <p:cxnSp>
          <p:nvCxnSpPr>
            <p:cNvPr id="33" name="Gekrümmte Verbindung 41">
              <a:extLst>
                <a:ext uri="{FF2B5EF4-FFF2-40B4-BE49-F238E27FC236}">
                  <a16:creationId xmlns:a16="http://schemas.microsoft.com/office/drawing/2014/main" id="{D46C82BD-8052-6D42-8A81-218A1CB668F6}"/>
                </a:ext>
              </a:extLst>
            </p:cNvPr>
            <p:cNvCxnSpPr/>
            <p:nvPr/>
          </p:nvCxnSpPr>
          <p:spPr>
            <a:xfrm flipV="1">
              <a:off x="2971800" y="2209800"/>
              <a:ext cx="3733800" cy="381000"/>
            </a:xfrm>
            <a:prstGeom prst="curvedConnector3">
              <a:avLst>
                <a:gd name="adj1" fmla="val 50000"/>
              </a:avLst>
            </a:prstGeom>
            <a:ln w="38100">
              <a:solidFill>
                <a:schemeClr val="bg1">
                  <a:lumMod val="50000"/>
                </a:schemeClr>
              </a:solidFill>
              <a:headEnd type="triangle" w="lg" len="lg"/>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34" name="Gekrümmte Verbindung 41">
              <a:extLst>
                <a:ext uri="{FF2B5EF4-FFF2-40B4-BE49-F238E27FC236}">
                  <a16:creationId xmlns:a16="http://schemas.microsoft.com/office/drawing/2014/main" id="{9B8666F5-B673-074B-91BB-72100F326ADD}"/>
                </a:ext>
              </a:extLst>
            </p:cNvPr>
            <p:cNvCxnSpPr/>
            <p:nvPr/>
          </p:nvCxnSpPr>
          <p:spPr>
            <a:xfrm flipV="1">
              <a:off x="2971800" y="2514600"/>
              <a:ext cx="2971800" cy="76200"/>
            </a:xfrm>
            <a:prstGeom prst="curvedConnector3">
              <a:avLst>
                <a:gd name="adj1" fmla="val 50000"/>
              </a:avLst>
            </a:prstGeom>
            <a:ln w="38100">
              <a:solidFill>
                <a:schemeClr val="bg1">
                  <a:lumMod val="50000"/>
                </a:schemeClr>
              </a:solidFill>
              <a:headEnd type="triangle" w="lg" len="lg"/>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35" name="Gekrümmte Verbindung 41">
              <a:extLst>
                <a:ext uri="{FF2B5EF4-FFF2-40B4-BE49-F238E27FC236}">
                  <a16:creationId xmlns:a16="http://schemas.microsoft.com/office/drawing/2014/main" id="{D7718CF4-CC0C-D54D-8522-FB2E1C05F167}"/>
                </a:ext>
              </a:extLst>
            </p:cNvPr>
            <p:cNvCxnSpPr/>
            <p:nvPr/>
          </p:nvCxnSpPr>
          <p:spPr>
            <a:xfrm>
              <a:off x="2971800" y="2590800"/>
              <a:ext cx="3810000" cy="304800"/>
            </a:xfrm>
            <a:prstGeom prst="curvedConnector3">
              <a:avLst>
                <a:gd name="adj1" fmla="val 46571"/>
              </a:avLst>
            </a:prstGeom>
            <a:ln w="38100">
              <a:solidFill>
                <a:schemeClr val="bg1">
                  <a:lumMod val="50000"/>
                </a:schemeClr>
              </a:solidFill>
              <a:headEnd type="triangle" w="lg" len="lg"/>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36" name="Gekrümmte Verbindung 41">
              <a:extLst>
                <a:ext uri="{FF2B5EF4-FFF2-40B4-BE49-F238E27FC236}">
                  <a16:creationId xmlns:a16="http://schemas.microsoft.com/office/drawing/2014/main" id="{DD6CE721-C926-4D44-9F4D-5E944E52473A}"/>
                </a:ext>
              </a:extLst>
            </p:cNvPr>
            <p:cNvCxnSpPr/>
            <p:nvPr/>
          </p:nvCxnSpPr>
          <p:spPr>
            <a:xfrm>
              <a:off x="2971800" y="2590800"/>
              <a:ext cx="3429000" cy="685800"/>
            </a:xfrm>
            <a:prstGeom prst="curvedConnector3">
              <a:avLst>
                <a:gd name="adj1" fmla="val 50000"/>
              </a:avLst>
            </a:prstGeom>
            <a:ln w="38100">
              <a:solidFill>
                <a:schemeClr val="bg1">
                  <a:lumMod val="50000"/>
                </a:schemeClr>
              </a:solidFill>
              <a:headEnd type="triangle" w="lg" len="lg"/>
              <a:tailEnd type="triangle" w="lg" len="lg"/>
            </a:ln>
            <a:effectLst/>
          </p:spPr>
          <p:style>
            <a:lnRef idx="1">
              <a:schemeClr val="accent1"/>
            </a:lnRef>
            <a:fillRef idx="0">
              <a:schemeClr val="accent1"/>
            </a:fillRef>
            <a:effectRef idx="0">
              <a:schemeClr val="accent1"/>
            </a:effectRef>
            <a:fontRef idx="minor">
              <a:schemeClr val="tx1"/>
            </a:fontRef>
          </p:style>
        </p:cxnSp>
      </p:grpSp>
      <p:cxnSp>
        <p:nvCxnSpPr>
          <p:cNvPr id="43" name="Gekrümmte Verbindung 41">
            <a:extLst>
              <a:ext uri="{FF2B5EF4-FFF2-40B4-BE49-F238E27FC236}">
                <a16:creationId xmlns:a16="http://schemas.microsoft.com/office/drawing/2014/main" id="{B8B38610-8E6E-A343-98A6-2B2FD11804A8}"/>
              </a:ext>
            </a:extLst>
          </p:cNvPr>
          <p:cNvCxnSpPr/>
          <p:nvPr/>
        </p:nvCxnSpPr>
        <p:spPr>
          <a:xfrm flipV="1">
            <a:off x="3074987" y="3276600"/>
            <a:ext cx="3733800" cy="381000"/>
          </a:xfrm>
          <a:prstGeom prst="curvedConnector3">
            <a:avLst>
              <a:gd name="adj1" fmla="val 50000"/>
            </a:avLst>
          </a:prstGeom>
          <a:ln w="38100">
            <a:solidFill>
              <a:srgbClr val="009242"/>
            </a:solidFill>
            <a:headEnd type="triangle" w="lg" len="lg"/>
            <a:tailEnd type="triangle" w="lg" len="lg"/>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741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0F72-AF49-984D-BBE5-E01436BB21C0}"/>
              </a:ext>
            </a:extLst>
          </p:cNvPr>
          <p:cNvSpPr>
            <a:spLocks noGrp="1"/>
          </p:cNvSpPr>
          <p:nvPr>
            <p:ph type="title"/>
          </p:nvPr>
        </p:nvSpPr>
        <p:spPr/>
        <p:txBody>
          <a:bodyPr/>
          <a:lstStyle/>
          <a:p>
            <a:r>
              <a:rPr lang="de-DE" dirty="0"/>
              <a:t>Outline</a:t>
            </a:r>
          </a:p>
        </p:txBody>
      </p:sp>
      <p:sp>
        <p:nvSpPr>
          <p:cNvPr id="3" name="Rounded Rectangle 2">
            <a:extLst>
              <a:ext uri="{FF2B5EF4-FFF2-40B4-BE49-F238E27FC236}">
                <a16:creationId xmlns:a16="http://schemas.microsoft.com/office/drawing/2014/main" id="{22EDC0CF-4956-E444-9087-B68A8E1316BF}"/>
              </a:ext>
            </a:extLst>
          </p:cNvPr>
          <p:cNvSpPr/>
          <p:nvPr/>
        </p:nvSpPr>
        <p:spPr>
          <a:xfrm>
            <a:off x="2923172" y="1541045"/>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Introduction</a:t>
            </a:r>
            <a:endParaRPr lang="de-DE" b="1" dirty="0">
              <a:solidFill>
                <a:srgbClr val="000000"/>
              </a:solidFill>
            </a:endParaRPr>
          </a:p>
        </p:txBody>
      </p:sp>
      <p:cxnSp>
        <p:nvCxnSpPr>
          <p:cNvPr id="21" name="Straight Arrow Connector 20">
            <a:extLst>
              <a:ext uri="{FF2B5EF4-FFF2-40B4-BE49-F238E27FC236}">
                <a16:creationId xmlns:a16="http://schemas.microsoft.com/office/drawing/2014/main" id="{F8745245-0A86-514E-87AD-6A206003081F}"/>
              </a:ext>
            </a:extLst>
          </p:cNvPr>
          <p:cNvCxnSpPr>
            <a:cxnSpLocks/>
            <a:stCxn id="3" idx="2"/>
            <a:endCxn id="22" idx="0"/>
          </p:cNvCxnSpPr>
          <p:nvPr/>
        </p:nvCxnSpPr>
        <p:spPr>
          <a:xfrm>
            <a:off x="4409072" y="1998245"/>
            <a:ext cx="0" cy="366798"/>
          </a:xfrm>
          <a:prstGeom prst="straightConnector1">
            <a:avLst/>
          </a:prstGeom>
          <a:ln w="412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Rounded Rectangle 21">
            <a:extLst>
              <a:ext uri="{FF2B5EF4-FFF2-40B4-BE49-F238E27FC236}">
                <a16:creationId xmlns:a16="http://schemas.microsoft.com/office/drawing/2014/main" id="{CE63849A-50FD-C54D-BD2F-27A30F1B508F}"/>
              </a:ext>
            </a:extLst>
          </p:cNvPr>
          <p:cNvSpPr/>
          <p:nvPr/>
        </p:nvSpPr>
        <p:spPr>
          <a:xfrm>
            <a:off x="2923172" y="2365043"/>
            <a:ext cx="2971800" cy="57128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Measure</a:t>
            </a:r>
            <a:r>
              <a:rPr lang="de-DE" b="1" dirty="0">
                <a:solidFill>
                  <a:srgbClr val="000000"/>
                </a:solidFill>
              </a:rPr>
              <a:t> </a:t>
            </a:r>
            <a:r>
              <a:rPr lang="de-DE" b="1" dirty="0" err="1">
                <a:solidFill>
                  <a:srgbClr val="000000"/>
                </a:solidFill>
              </a:rPr>
              <a:t>of</a:t>
            </a:r>
            <a:r>
              <a:rPr lang="de-DE" b="1" dirty="0">
                <a:solidFill>
                  <a:srgbClr val="000000"/>
                </a:solidFill>
              </a:rPr>
              <a:t> Text </a:t>
            </a:r>
            <a:r>
              <a:rPr lang="de-DE" b="1" dirty="0" err="1">
                <a:solidFill>
                  <a:srgbClr val="000000"/>
                </a:solidFill>
              </a:rPr>
              <a:t>Similarity</a:t>
            </a:r>
            <a:endParaRPr lang="de-DE" b="1" dirty="0">
              <a:solidFill>
                <a:srgbClr val="000000"/>
              </a:solidFill>
            </a:endParaRPr>
          </a:p>
        </p:txBody>
      </p:sp>
      <p:cxnSp>
        <p:nvCxnSpPr>
          <p:cNvPr id="23" name="Straight Arrow Connector 22">
            <a:extLst>
              <a:ext uri="{FF2B5EF4-FFF2-40B4-BE49-F238E27FC236}">
                <a16:creationId xmlns:a16="http://schemas.microsoft.com/office/drawing/2014/main" id="{0C37530F-429D-7C45-856E-24474901C9B0}"/>
              </a:ext>
            </a:extLst>
          </p:cNvPr>
          <p:cNvCxnSpPr>
            <a:cxnSpLocks/>
            <a:stCxn id="22" idx="2"/>
            <a:endCxn id="24" idx="0"/>
          </p:cNvCxnSpPr>
          <p:nvPr/>
        </p:nvCxnSpPr>
        <p:spPr>
          <a:xfrm flipH="1">
            <a:off x="4409061" y="2936323"/>
            <a:ext cx="11" cy="26767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9ED29C-9DE8-F347-994C-D780766BCB68}"/>
              </a:ext>
            </a:extLst>
          </p:cNvPr>
          <p:cNvSpPr/>
          <p:nvPr/>
        </p:nvSpPr>
        <p:spPr>
          <a:xfrm>
            <a:off x="2923161" y="3203996"/>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Evaluation</a:t>
            </a:r>
          </a:p>
        </p:txBody>
      </p:sp>
      <p:cxnSp>
        <p:nvCxnSpPr>
          <p:cNvPr id="33" name="Straight Arrow Connector 22">
            <a:extLst>
              <a:ext uri="{FF2B5EF4-FFF2-40B4-BE49-F238E27FC236}">
                <a16:creationId xmlns:a16="http://schemas.microsoft.com/office/drawing/2014/main" id="{5D220A99-D524-A245-A5A6-D99D63AE727B}"/>
              </a:ext>
            </a:extLst>
          </p:cNvPr>
          <p:cNvCxnSpPr>
            <a:cxnSpLocks/>
            <a:stCxn id="24" idx="2"/>
            <a:endCxn id="34" idx="0"/>
          </p:cNvCxnSpPr>
          <p:nvPr/>
        </p:nvCxnSpPr>
        <p:spPr>
          <a:xfrm>
            <a:off x="4409061" y="3661196"/>
            <a:ext cx="11" cy="22513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Rounded Rectangle 33">
            <a:extLst>
              <a:ext uri="{FF2B5EF4-FFF2-40B4-BE49-F238E27FC236}">
                <a16:creationId xmlns:a16="http://schemas.microsoft.com/office/drawing/2014/main" id="{FFDE76A1-ED91-E941-AD90-D8070F116D79}"/>
              </a:ext>
            </a:extLst>
          </p:cNvPr>
          <p:cNvSpPr/>
          <p:nvPr/>
        </p:nvSpPr>
        <p:spPr>
          <a:xfrm>
            <a:off x="2923172" y="3886332"/>
            <a:ext cx="2971800" cy="52985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Compositional</a:t>
            </a:r>
            <a:r>
              <a:rPr lang="de-DE" b="1" dirty="0">
                <a:solidFill>
                  <a:srgbClr val="000000"/>
                </a:solidFill>
              </a:rPr>
              <a:t> </a:t>
            </a:r>
            <a:r>
              <a:rPr lang="de-DE" b="1" dirty="0" err="1">
                <a:solidFill>
                  <a:srgbClr val="000000"/>
                </a:solidFill>
              </a:rPr>
              <a:t>Approaches</a:t>
            </a:r>
            <a:endParaRPr lang="de-DE" b="1" dirty="0">
              <a:solidFill>
                <a:srgbClr val="000000"/>
              </a:solidFill>
            </a:endParaRPr>
          </a:p>
        </p:txBody>
      </p:sp>
      <p:cxnSp>
        <p:nvCxnSpPr>
          <p:cNvPr id="41" name="Straight Arrow Connector 22">
            <a:extLst>
              <a:ext uri="{FF2B5EF4-FFF2-40B4-BE49-F238E27FC236}">
                <a16:creationId xmlns:a16="http://schemas.microsoft.com/office/drawing/2014/main" id="{7EC15E6D-9144-B445-83C0-BCEE34A4FCF8}"/>
              </a:ext>
            </a:extLst>
          </p:cNvPr>
          <p:cNvCxnSpPr>
            <a:cxnSpLocks/>
            <a:stCxn id="34" idx="2"/>
            <a:endCxn id="42" idx="0"/>
          </p:cNvCxnSpPr>
          <p:nvPr/>
        </p:nvCxnSpPr>
        <p:spPr>
          <a:xfrm flipH="1">
            <a:off x="4409061" y="4416182"/>
            <a:ext cx="11" cy="30910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Rounded Rectangle 41">
            <a:extLst>
              <a:ext uri="{FF2B5EF4-FFF2-40B4-BE49-F238E27FC236}">
                <a16:creationId xmlns:a16="http://schemas.microsoft.com/office/drawing/2014/main" id="{BD7DCC08-A60C-9F4D-99F9-82F32645E0F2}"/>
              </a:ext>
            </a:extLst>
          </p:cNvPr>
          <p:cNvSpPr/>
          <p:nvPr/>
        </p:nvSpPr>
        <p:spPr>
          <a:xfrm>
            <a:off x="2923161" y="4725285"/>
            <a:ext cx="2971800" cy="576242"/>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Non-</a:t>
            </a:r>
            <a:r>
              <a:rPr lang="de-DE" b="1" dirty="0" err="1">
                <a:solidFill>
                  <a:srgbClr val="000000"/>
                </a:solidFill>
              </a:rPr>
              <a:t>compositional</a:t>
            </a:r>
            <a:r>
              <a:rPr lang="de-DE" b="1" dirty="0">
                <a:solidFill>
                  <a:srgbClr val="000000"/>
                </a:solidFill>
              </a:rPr>
              <a:t> </a:t>
            </a:r>
            <a:r>
              <a:rPr lang="de-DE" b="1" dirty="0" err="1">
                <a:solidFill>
                  <a:srgbClr val="000000"/>
                </a:solidFill>
              </a:rPr>
              <a:t>Approaches</a:t>
            </a:r>
            <a:endParaRPr lang="de-DE" b="1" dirty="0">
              <a:solidFill>
                <a:srgbClr val="000000"/>
              </a:solidFill>
            </a:endParaRPr>
          </a:p>
        </p:txBody>
      </p:sp>
      <p:cxnSp>
        <p:nvCxnSpPr>
          <p:cNvPr id="47" name="Straight Arrow Connector 22">
            <a:extLst>
              <a:ext uri="{FF2B5EF4-FFF2-40B4-BE49-F238E27FC236}">
                <a16:creationId xmlns:a16="http://schemas.microsoft.com/office/drawing/2014/main" id="{6F3310E7-9729-974F-BF98-3A5A24329192}"/>
              </a:ext>
            </a:extLst>
          </p:cNvPr>
          <p:cNvCxnSpPr>
            <a:cxnSpLocks/>
            <a:stCxn id="42" idx="2"/>
            <a:endCxn id="48" idx="0"/>
          </p:cNvCxnSpPr>
          <p:nvPr/>
        </p:nvCxnSpPr>
        <p:spPr>
          <a:xfrm>
            <a:off x="4409061" y="5301527"/>
            <a:ext cx="0" cy="45720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8" name="Rounded Rectangle 47">
            <a:extLst>
              <a:ext uri="{FF2B5EF4-FFF2-40B4-BE49-F238E27FC236}">
                <a16:creationId xmlns:a16="http://schemas.microsoft.com/office/drawing/2014/main" id="{3B763898-1027-C04F-9E05-2FD4AE0E99FD}"/>
              </a:ext>
            </a:extLst>
          </p:cNvPr>
          <p:cNvSpPr/>
          <p:nvPr/>
        </p:nvSpPr>
        <p:spPr>
          <a:xfrm>
            <a:off x="2923161" y="5758727"/>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Overview</a:t>
            </a:r>
            <a:endParaRPr lang="de-DE" b="1" dirty="0">
              <a:solidFill>
                <a:srgbClr val="000000"/>
              </a:solidFill>
            </a:endParaRPr>
          </a:p>
        </p:txBody>
      </p:sp>
      <p:cxnSp>
        <p:nvCxnSpPr>
          <p:cNvPr id="70" name="Straight Arrow Connector 69">
            <a:extLst>
              <a:ext uri="{FF2B5EF4-FFF2-40B4-BE49-F238E27FC236}">
                <a16:creationId xmlns:a16="http://schemas.microsoft.com/office/drawing/2014/main" id="{02F75281-4536-B54D-AA34-E1795EE846B5}"/>
              </a:ext>
            </a:extLst>
          </p:cNvPr>
          <p:cNvCxnSpPr>
            <a:cxnSpLocks/>
            <a:stCxn id="34" idx="1"/>
            <a:endCxn id="73" idx="3"/>
          </p:cNvCxnSpPr>
          <p:nvPr/>
        </p:nvCxnSpPr>
        <p:spPr>
          <a:xfrm flipH="1" flipV="1">
            <a:off x="2295782" y="2689975"/>
            <a:ext cx="627390" cy="1461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6B282CB-42EF-E54A-8D70-27788304E72A}"/>
              </a:ext>
            </a:extLst>
          </p:cNvPr>
          <p:cNvCxnSpPr>
            <a:cxnSpLocks/>
            <a:stCxn id="42" idx="3"/>
            <a:endCxn id="76" idx="1"/>
          </p:cNvCxnSpPr>
          <p:nvPr/>
        </p:nvCxnSpPr>
        <p:spPr>
          <a:xfrm flipV="1">
            <a:off x="5894961" y="2611518"/>
            <a:ext cx="765161" cy="24018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3DAC94CA-4ED9-0049-80DD-B19174412F34}"/>
              </a:ext>
            </a:extLst>
          </p:cNvPr>
          <p:cNvSpPr/>
          <p:nvPr/>
        </p:nvSpPr>
        <p:spPr>
          <a:xfrm>
            <a:off x="161680" y="2443626"/>
            <a:ext cx="2134102" cy="49269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chemeClr val="bg1"/>
                </a:solidFill>
              </a:rPr>
              <a:t>Comparison Based</a:t>
            </a:r>
          </a:p>
        </p:txBody>
      </p:sp>
      <p:sp>
        <p:nvSpPr>
          <p:cNvPr id="74" name="Rounded Rectangle 73">
            <a:extLst>
              <a:ext uri="{FF2B5EF4-FFF2-40B4-BE49-F238E27FC236}">
                <a16:creationId xmlns:a16="http://schemas.microsoft.com/office/drawing/2014/main" id="{CD66B665-C3D4-D849-A3DE-295C6D7B845A}"/>
              </a:ext>
            </a:extLst>
          </p:cNvPr>
          <p:cNvSpPr/>
          <p:nvPr/>
        </p:nvSpPr>
        <p:spPr>
          <a:xfrm>
            <a:off x="179728" y="3459901"/>
            <a:ext cx="2134102" cy="58152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Knowledge Based</a:t>
            </a:r>
          </a:p>
        </p:txBody>
      </p:sp>
      <p:sp>
        <p:nvSpPr>
          <p:cNvPr id="75" name="Rounded Rectangle 74">
            <a:extLst>
              <a:ext uri="{FF2B5EF4-FFF2-40B4-BE49-F238E27FC236}">
                <a16:creationId xmlns:a16="http://schemas.microsoft.com/office/drawing/2014/main" id="{1ADE76A8-F92C-0846-A021-96A40F6043C1}"/>
              </a:ext>
            </a:extLst>
          </p:cNvPr>
          <p:cNvSpPr/>
          <p:nvPr/>
        </p:nvSpPr>
        <p:spPr>
          <a:xfrm>
            <a:off x="188329" y="4609273"/>
            <a:ext cx="2134102" cy="533401"/>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Distributional Based</a:t>
            </a:r>
          </a:p>
        </p:txBody>
      </p:sp>
      <p:sp>
        <p:nvSpPr>
          <p:cNvPr id="76" name="Rounded Rectangle 75">
            <a:extLst>
              <a:ext uri="{FF2B5EF4-FFF2-40B4-BE49-F238E27FC236}">
                <a16:creationId xmlns:a16="http://schemas.microsoft.com/office/drawing/2014/main" id="{8CE497BC-5159-E542-8C08-CF569EC064A6}"/>
              </a:ext>
            </a:extLst>
          </p:cNvPr>
          <p:cNvSpPr/>
          <p:nvPr/>
        </p:nvSpPr>
        <p:spPr>
          <a:xfrm>
            <a:off x="6660122" y="2349619"/>
            <a:ext cx="2119050" cy="523798"/>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Syntactical Based</a:t>
            </a:r>
          </a:p>
        </p:txBody>
      </p:sp>
      <p:sp>
        <p:nvSpPr>
          <p:cNvPr id="77" name="Rounded Rectangle 76">
            <a:extLst>
              <a:ext uri="{FF2B5EF4-FFF2-40B4-BE49-F238E27FC236}">
                <a16:creationId xmlns:a16="http://schemas.microsoft.com/office/drawing/2014/main" id="{B81B4183-6122-BA4D-9409-C55CA557D357}"/>
              </a:ext>
            </a:extLst>
          </p:cNvPr>
          <p:cNvSpPr/>
          <p:nvPr/>
        </p:nvSpPr>
        <p:spPr>
          <a:xfrm>
            <a:off x="6660121" y="3135316"/>
            <a:ext cx="2119051" cy="852946"/>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Latent </a:t>
            </a:r>
            <a:r>
              <a:rPr lang="de-DE" b="1" dirty="0" err="1">
                <a:solidFill>
                  <a:srgbClr val="000000"/>
                </a:solidFill>
              </a:rPr>
              <a:t>Semantical</a:t>
            </a:r>
            <a:r>
              <a:rPr lang="de-DE" b="1" dirty="0">
                <a:solidFill>
                  <a:srgbClr val="000000"/>
                </a:solidFill>
              </a:rPr>
              <a:t> </a:t>
            </a:r>
            <a:r>
              <a:rPr lang="de-DE" b="1" dirty="0" err="1">
                <a:solidFill>
                  <a:srgbClr val="000000"/>
                </a:solidFill>
              </a:rPr>
              <a:t>Based</a:t>
            </a:r>
            <a:endParaRPr lang="de-DE" b="1" dirty="0">
              <a:solidFill>
                <a:srgbClr val="000000"/>
              </a:solidFill>
            </a:endParaRPr>
          </a:p>
        </p:txBody>
      </p:sp>
      <p:sp>
        <p:nvSpPr>
          <p:cNvPr id="78" name="Rounded Rectangle 77">
            <a:extLst>
              <a:ext uri="{FF2B5EF4-FFF2-40B4-BE49-F238E27FC236}">
                <a16:creationId xmlns:a16="http://schemas.microsoft.com/office/drawing/2014/main" id="{EC4CF096-4C28-194A-9257-E64615CE9ACC}"/>
              </a:ext>
            </a:extLst>
          </p:cNvPr>
          <p:cNvSpPr/>
          <p:nvPr/>
        </p:nvSpPr>
        <p:spPr>
          <a:xfrm>
            <a:off x="6665893" y="4276383"/>
            <a:ext cx="2113279" cy="536685"/>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Distributional Based</a:t>
            </a:r>
          </a:p>
        </p:txBody>
      </p:sp>
      <p:sp>
        <p:nvSpPr>
          <p:cNvPr id="79" name="Rounded Rectangle 78">
            <a:extLst>
              <a:ext uri="{FF2B5EF4-FFF2-40B4-BE49-F238E27FC236}">
                <a16:creationId xmlns:a16="http://schemas.microsoft.com/office/drawing/2014/main" id="{2320BB12-849B-5A46-AC02-A11999CA0DFA}"/>
              </a:ext>
            </a:extLst>
          </p:cNvPr>
          <p:cNvSpPr/>
          <p:nvPr/>
        </p:nvSpPr>
        <p:spPr>
          <a:xfrm>
            <a:off x="6665894" y="5103710"/>
            <a:ext cx="2155145" cy="574404"/>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Contextual Based</a:t>
            </a:r>
          </a:p>
        </p:txBody>
      </p:sp>
      <p:cxnSp>
        <p:nvCxnSpPr>
          <p:cNvPr id="83" name="Straight Arrow Connector 82">
            <a:extLst>
              <a:ext uri="{FF2B5EF4-FFF2-40B4-BE49-F238E27FC236}">
                <a16:creationId xmlns:a16="http://schemas.microsoft.com/office/drawing/2014/main" id="{9EFCEF26-DB9D-794E-BF75-FB799EE2E012}"/>
              </a:ext>
            </a:extLst>
          </p:cNvPr>
          <p:cNvCxnSpPr>
            <a:cxnSpLocks/>
            <a:stCxn id="34" idx="1"/>
            <a:endCxn id="74" idx="3"/>
          </p:cNvCxnSpPr>
          <p:nvPr/>
        </p:nvCxnSpPr>
        <p:spPr>
          <a:xfrm flipH="1" flipV="1">
            <a:off x="2313830" y="3750661"/>
            <a:ext cx="609342" cy="4005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0109A79-C4F5-BE4B-8E7B-940791B3184B}"/>
              </a:ext>
            </a:extLst>
          </p:cNvPr>
          <p:cNvCxnSpPr>
            <a:cxnSpLocks/>
            <a:stCxn id="34" idx="1"/>
            <a:endCxn id="75" idx="3"/>
          </p:cNvCxnSpPr>
          <p:nvPr/>
        </p:nvCxnSpPr>
        <p:spPr>
          <a:xfrm flipH="1">
            <a:off x="2322431" y="4151257"/>
            <a:ext cx="600741" cy="7247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344FB08-36E7-AB49-80E4-66CB2BFB41BB}"/>
              </a:ext>
            </a:extLst>
          </p:cNvPr>
          <p:cNvCxnSpPr>
            <a:cxnSpLocks/>
            <a:stCxn id="42" idx="3"/>
            <a:endCxn id="77" idx="1"/>
          </p:cNvCxnSpPr>
          <p:nvPr/>
        </p:nvCxnSpPr>
        <p:spPr>
          <a:xfrm flipV="1">
            <a:off x="5894961" y="3561789"/>
            <a:ext cx="765160" cy="14516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C129754-28C6-1C49-834C-160AED640779}"/>
              </a:ext>
            </a:extLst>
          </p:cNvPr>
          <p:cNvCxnSpPr>
            <a:cxnSpLocks/>
            <a:stCxn id="42" idx="3"/>
            <a:endCxn id="78" idx="1"/>
          </p:cNvCxnSpPr>
          <p:nvPr/>
        </p:nvCxnSpPr>
        <p:spPr>
          <a:xfrm flipV="1">
            <a:off x="5894961" y="4544726"/>
            <a:ext cx="770932" cy="4686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30A326C-30E8-5744-988B-BC09DAA192AE}"/>
              </a:ext>
            </a:extLst>
          </p:cNvPr>
          <p:cNvCxnSpPr>
            <a:cxnSpLocks/>
            <a:stCxn id="42" idx="3"/>
            <a:endCxn id="79" idx="1"/>
          </p:cNvCxnSpPr>
          <p:nvPr/>
        </p:nvCxnSpPr>
        <p:spPr>
          <a:xfrm>
            <a:off x="5894961" y="5013406"/>
            <a:ext cx="770933" cy="377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243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de-DE" dirty="0" err="1"/>
              <a:t>Jaccard</a:t>
            </a:r>
            <a:r>
              <a:rPr lang="de-DE" dirty="0"/>
              <a:t> </a:t>
            </a:r>
            <a:r>
              <a:rPr lang="de-DE" dirty="0" err="1"/>
              <a:t>Similarity</a:t>
            </a:r>
            <a:endParaRPr lang="de-DE" dirty="0"/>
          </a:p>
        </p:txBody>
      </p:sp>
      <p:sp>
        <p:nvSpPr>
          <p:cNvPr id="2" name="Rectangle 1">
            <a:extLst>
              <a:ext uri="{FF2B5EF4-FFF2-40B4-BE49-F238E27FC236}">
                <a16:creationId xmlns:a16="http://schemas.microsoft.com/office/drawing/2014/main" id="{36C5C648-B4F7-4240-985C-345CA01A5AE0}"/>
              </a:ext>
            </a:extLst>
          </p:cNvPr>
          <p:cNvSpPr/>
          <p:nvPr/>
        </p:nvSpPr>
        <p:spPr>
          <a:xfrm>
            <a:off x="457200" y="1752600"/>
            <a:ext cx="6499224" cy="1200329"/>
          </a:xfrm>
          <a:prstGeom prst="rect">
            <a:avLst/>
          </a:prstGeom>
        </p:spPr>
        <p:txBody>
          <a:bodyPr wrap="square">
            <a:spAutoFit/>
          </a:bodyPr>
          <a:lstStyle/>
          <a:p>
            <a:r>
              <a:rPr lang="de-DE" dirty="0" err="1">
                <a:latin typeface="+mn-lt"/>
              </a:rPr>
              <a:t>Jaccard</a:t>
            </a:r>
            <a:r>
              <a:rPr lang="de-DE" dirty="0">
                <a:latin typeface="+mn-lt"/>
              </a:rPr>
              <a:t> </a:t>
            </a:r>
            <a:r>
              <a:rPr lang="de-DE" dirty="0" err="1">
                <a:latin typeface="+mn-lt"/>
              </a:rPr>
              <a:t>similarity</a:t>
            </a:r>
            <a:r>
              <a:rPr lang="de-DE" dirty="0">
                <a:latin typeface="+mn-lt"/>
              </a:rPr>
              <a:t> </a:t>
            </a:r>
            <a:r>
              <a:rPr lang="de-DE" dirty="0" err="1">
                <a:latin typeface="+mn-lt"/>
              </a:rPr>
              <a:t>or</a:t>
            </a:r>
            <a:r>
              <a:rPr lang="de-DE" dirty="0">
                <a:latin typeface="+mn-lt"/>
              </a:rPr>
              <a:t> </a:t>
            </a:r>
            <a:r>
              <a:rPr lang="de-DE" dirty="0" err="1">
                <a:latin typeface="+mn-lt"/>
              </a:rPr>
              <a:t>intersection</a:t>
            </a:r>
            <a:r>
              <a:rPr lang="de-DE" dirty="0">
                <a:latin typeface="+mn-lt"/>
              </a:rPr>
              <a:t> </a:t>
            </a:r>
            <a:r>
              <a:rPr lang="de-DE" dirty="0" err="1">
                <a:latin typeface="+mn-lt"/>
              </a:rPr>
              <a:t>over</a:t>
            </a:r>
            <a:r>
              <a:rPr lang="de-DE" dirty="0">
                <a:latin typeface="+mn-lt"/>
              </a:rPr>
              <a:t> </a:t>
            </a:r>
            <a:r>
              <a:rPr lang="de-DE" dirty="0" err="1">
                <a:latin typeface="+mn-lt"/>
              </a:rPr>
              <a:t>union</a:t>
            </a:r>
            <a:r>
              <a:rPr lang="de-DE" dirty="0">
                <a:latin typeface="+mn-lt"/>
              </a:rPr>
              <a:t> </a:t>
            </a:r>
            <a:r>
              <a:rPr lang="de-DE" dirty="0" err="1">
                <a:latin typeface="+mn-lt"/>
              </a:rPr>
              <a:t>is</a:t>
            </a:r>
            <a:r>
              <a:rPr lang="de-DE" dirty="0">
                <a:latin typeface="+mn-lt"/>
              </a:rPr>
              <a:t> </a:t>
            </a:r>
            <a:r>
              <a:rPr lang="de-DE" dirty="0" err="1">
                <a:latin typeface="+mn-lt"/>
              </a:rPr>
              <a:t>defined</a:t>
            </a:r>
            <a:r>
              <a:rPr lang="de-DE" dirty="0">
                <a:latin typeface="+mn-lt"/>
              </a:rPr>
              <a:t> </a:t>
            </a:r>
            <a:r>
              <a:rPr lang="de-DE" dirty="0" err="1">
                <a:latin typeface="+mn-lt"/>
              </a:rPr>
              <a:t>as</a:t>
            </a:r>
            <a:r>
              <a:rPr lang="de-DE" dirty="0">
                <a:latin typeface="+mn-lt"/>
              </a:rPr>
              <a:t> </a:t>
            </a:r>
            <a:r>
              <a:rPr lang="de-DE" dirty="0" err="1">
                <a:latin typeface="+mn-lt"/>
              </a:rPr>
              <a:t>size</a:t>
            </a:r>
            <a:r>
              <a:rPr lang="de-DE" dirty="0">
                <a:latin typeface="+mn-lt"/>
              </a:rPr>
              <a:t> </a:t>
            </a:r>
            <a:r>
              <a:rPr lang="de-DE" dirty="0" err="1">
                <a:latin typeface="+mn-lt"/>
              </a:rPr>
              <a:t>of</a:t>
            </a:r>
            <a:r>
              <a:rPr lang="de-DE" dirty="0">
                <a:latin typeface="+mn-lt"/>
              </a:rPr>
              <a:t> </a:t>
            </a:r>
            <a:r>
              <a:rPr lang="de-DE" dirty="0" err="1">
                <a:latin typeface="+mn-lt"/>
              </a:rPr>
              <a:t>intersection</a:t>
            </a:r>
            <a:r>
              <a:rPr lang="de-DE" dirty="0">
                <a:latin typeface="+mn-lt"/>
              </a:rPr>
              <a:t> </a:t>
            </a:r>
            <a:r>
              <a:rPr lang="de-DE" dirty="0" err="1">
                <a:latin typeface="+mn-lt"/>
              </a:rPr>
              <a:t>divided</a:t>
            </a:r>
            <a:r>
              <a:rPr lang="de-DE" dirty="0">
                <a:latin typeface="+mn-lt"/>
              </a:rPr>
              <a:t> </a:t>
            </a:r>
            <a:r>
              <a:rPr lang="de-DE" dirty="0" err="1">
                <a:latin typeface="+mn-lt"/>
              </a:rPr>
              <a:t>by</a:t>
            </a:r>
            <a:r>
              <a:rPr lang="de-DE" dirty="0">
                <a:latin typeface="+mn-lt"/>
              </a:rPr>
              <a:t> </a:t>
            </a:r>
            <a:r>
              <a:rPr lang="de-DE" dirty="0" err="1">
                <a:latin typeface="+mn-lt"/>
              </a:rPr>
              <a:t>size</a:t>
            </a:r>
            <a:r>
              <a:rPr lang="de-DE" dirty="0">
                <a:latin typeface="+mn-lt"/>
              </a:rPr>
              <a:t> </a:t>
            </a:r>
            <a:r>
              <a:rPr lang="de-DE" dirty="0" err="1">
                <a:latin typeface="+mn-lt"/>
              </a:rPr>
              <a:t>of</a:t>
            </a:r>
            <a:r>
              <a:rPr lang="de-DE" dirty="0">
                <a:latin typeface="+mn-lt"/>
              </a:rPr>
              <a:t> </a:t>
            </a:r>
            <a:r>
              <a:rPr lang="de-DE" dirty="0" err="1">
                <a:latin typeface="+mn-lt"/>
              </a:rPr>
              <a:t>union</a:t>
            </a:r>
            <a:r>
              <a:rPr lang="de-DE" dirty="0">
                <a:latin typeface="+mn-lt"/>
              </a:rPr>
              <a:t> </a:t>
            </a:r>
            <a:r>
              <a:rPr lang="de-DE" dirty="0" err="1">
                <a:latin typeface="+mn-lt"/>
              </a:rPr>
              <a:t>of</a:t>
            </a:r>
            <a:r>
              <a:rPr lang="de-DE" dirty="0">
                <a:latin typeface="+mn-lt"/>
              </a:rPr>
              <a:t> </a:t>
            </a:r>
            <a:r>
              <a:rPr lang="de-DE" dirty="0" err="1">
                <a:latin typeface="+mn-lt"/>
              </a:rPr>
              <a:t>two</a:t>
            </a:r>
            <a:r>
              <a:rPr lang="de-DE" dirty="0">
                <a:latin typeface="+mn-lt"/>
              </a:rPr>
              <a:t> </a:t>
            </a:r>
            <a:r>
              <a:rPr lang="de-DE" dirty="0" err="1">
                <a:latin typeface="+mn-lt"/>
              </a:rPr>
              <a:t>sets</a:t>
            </a:r>
            <a:r>
              <a:rPr lang="de-DE" dirty="0">
                <a:latin typeface="+mn-lt"/>
              </a:rPr>
              <a:t>. </a:t>
            </a:r>
          </a:p>
          <a:p>
            <a:endParaRPr lang="de-DE" dirty="0">
              <a:latin typeface="+mn-lt"/>
            </a:endParaRPr>
          </a:p>
          <a:p>
            <a:r>
              <a:rPr lang="de-DE" dirty="0" err="1">
                <a:latin typeface="+mn-lt"/>
              </a:rPr>
              <a:t>Let’s</a:t>
            </a:r>
            <a:r>
              <a:rPr lang="de-DE" dirty="0">
                <a:latin typeface="+mn-lt"/>
              </a:rPr>
              <a:t> </a:t>
            </a:r>
            <a:r>
              <a:rPr lang="de-DE" dirty="0" err="1">
                <a:latin typeface="+mn-lt"/>
              </a:rPr>
              <a:t>take</a:t>
            </a:r>
            <a:r>
              <a:rPr lang="de-DE" dirty="0">
                <a:latin typeface="+mn-lt"/>
              </a:rPr>
              <a:t> </a:t>
            </a:r>
            <a:r>
              <a:rPr lang="de-DE" dirty="0" err="1">
                <a:latin typeface="+mn-lt"/>
              </a:rPr>
              <a:t>example</a:t>
            </a:r>
            <a:r>
              <a:rPr lang="de-DE" dirty="0">
                <a:latin typeface="+mn-lt"/>
              </a:rPr>
              <a:t> </a:t>
            </a:r>
            <a:r>
              <a:rPr lang="de-DE" dirty="0" err="1">
                <a:latin typeface="+mn-lt"/>
              </a:rPr>
              <a:t>of</a:t>
            </a:r>
            <a:r>
              <a:rPr lang="de-DE" dirty="0">
                <a:latin typeface="+mn-lt"/>
              </a:rPr>
              <a:t> </a:t>
            </a:r>
            <a:r>
              <a:rPr lang="de-DE" dirty="0" err="1">
                <a:latin typeface="+mn-lt"/>
              </a:rPr>
              <a:t>two</a:t>
            </a:r>
            <a:r>
              <a:rPr lang="de-DE" dirty="0">
                <a:latin typeface="+mn-lt"/>
              </a:rPr>
              <a:t> </a:t>
            </a:r>
            <a:r>
              <a:rPr lang="de-DE" dirty="0" err="1">
                <a:latin typeface="+mn-lt"/>
              </a:rPr>
              <a:t>sentences</a:t>
            </a:r>
            <a:r>
              <a:rPr lang="de-DE" dirty="0">
                <a:latin typeface="+mn-lt"/>
              </a:rPr>
              <a:t>:</a:t>
            </a:r>
          </a:p>
        </p:txBody>
      </p:sp>
      <p:sp>
        <p:nvSpPr>
          <p:cNvPr id="3" name="Rectangle 2">
            <a:extLst>
              <a:ext uri="{FF2B5EF4-FFF2-40B4-BE49-F238E27FC236}">
                <a16:creationId xmlns:a16="http://schemas.microsoft.com/office/drawing/2014/main" id="{14FAD9B8-2EBC-2C40-AF2B-FD0875B2C275}"/>
              </a:ext>
            </a:extLst>
          </p:cNvPr>
          <p:cNvSpPr/>
          <p:nvPr/>
        </p:nvSpPr>
        <p:spPr>
          <a:xfrm>
            <a:off x="495300" y="3657600"/>
            <a:ext cx="4572000" cy="1477328"/>
          </a:xfrm>
          <a:prstGeom prst="rect">
            <a:avLst/>
          </a:prstGeom>
        </p:spPr>
        <p:txBody>
          <a:bodyPr>
            <a:spAutoFit/>
          </a:bodyPr>
          <a:lstStyle/>
          <a:p>
            <a:r>
              <a:rPr lang="de-DE" b="1" dirty="0" err="1">
                <a:latin typeface="+mn-lt"/>
              </a:rPr>
              <a:t>Sentence</a:t>
            </a:r>
            <a:r>
              <a:rPr lang="de-DE" b="1" dirty="0">
                <a:latin typeface="+mn-lt"/>
              </a:rPr>
              <a:t> 1</a:t>
            </a:r>
            <a:r>
              <a:rPr lang="de-DE" dirty="0">
                <a:latin typeface="+mn-lt"/>
              </a:rPr>
              <a:t>: AI </a:t>
            </a:r>
            <a:r>
              <a:rPr lang="de-DE" dirty="0" err="1">
                <a:latin typeface="+mn-lt"/>
              </a:rPr>
              <a:t>is</a:t>
            </a:r>
            <a:r>
              <a:rPr lang="de-DE" dirty="0">
                <a:latin typeface="+mn-lt"/>
              </a:rPr>
              <a:t> </a:t>
            </a:r>
            <a:r>
              <a:rPr lang="de-DE" dirty="0" err="1">
                <a:latin typeface="+mn-lt"/>
              </a:rPr>
              <a:t>our</a:t>
            </a:r>
            <a:r>
              <a:rPr lang="de-DE" dirty="0">
                <a:latin typeface="+mn-lt"/>
              </a:rPr>
              <a:t> </a:t>
            </a:r>
            <a:r>
              <a:rPr lang="de-DE" dirty="0" err="1">
                <a:latin typeface="+mn-lt"/>
              </a:rPr>
              <a:t>friend</a:t>
            </a:r>
            <a:r>
              <a:rPr lang="de-DE" dirty="0">
                <a:latin typeface="+mn-lt"/>
              </a:rPr>
              <a:t> </a:t>
            </a:r>
            <a:r>
              <a:rPr lang="de-DE" dirty="0" err="1">
                <a:latin typeface="+mn-lt"/>
              </a:rPr>
              <a:t>and</a:t>
            </a:r>
            <a:r>
              <a:rPr lang="de-DE" dirty="0">
                <a:latin typeface="+mn-lt"/>
              </a:rPr>
              <a:t> </a:t>
            </a:r>
            <a:r>
              <a:rPr lang="de-DE" dirty="0" err="1">
                <a:latin typeface="+mn-lt"/>
              </a:rPr>
              <a:t>it</a:t>
            </a:r>
            <a:r>
              <a:rPr lang="de-DE" dirty="0">
                <a:latin typeface="+mn-lt"/>
              </a:rPr>
              <a:t> </a:t>
            </a:r>
            <a:r>
              <a:rPr lang="de-DE" dirty="0" err="1">
                <a:latin typeface="+mn-lt"/>
              </a:rPr>
              <a:t>has</a:t>
            </a:r>
            <a:r>
              <a:rPr lang="de-DE" dirty="0">
                <a:latin typeface="+mn-lt"/>
              </a:rPr>
              <a:t> </a:t>
            </a:r>
            <a:r>
              <a:rPr lang="de-DE" dirty="0" err="1">
                <a:latin typeface="+mn-lt"/>
              </a:rPr>
              <a:t>been</a:t>
            </a:r>
            <a:r>
              <a:rPr lang="de-DE" dirty="0">
                <a:latin typeface="+mn-lt"/>
              </a:rPr>
              <a:t> </a:t>
            </a:r>
            <a:r>
              <a:rPr lang="de-DE" dirty="0" err="1">
                <a:latin typeface="+mn-lt"/>
              </a:rPr>
              <a:t>friendly</a:t>
            </a:r>
            <a:endParaRPr lang="de-DE" dirty="0">
              <a:latin typeface="+mn-lt"/>
            </a:endParaRPr>
          </a:p>
          <a:p>
            <a:endParaRPr lang="de-DE" b="1" dirty="0">
              <a:latin typeface="+mn-lt"/>
            </a:endParaRPr>
          </a:p>
          <a:p>
            <a:r>
              <a:rPr lang="de-DE" b="1" dirty="0" err="1">
                <a:latin typeface="+mn-lt"/>
              </a:rPr>
              <a:t>Sentence</a:t>
            </a:r>
            <a:r>
              <a:rPr lang="de-DE" b="1" dirty="0">
                <a:latin typeface="+mn-lt"/>
              </a:rPr>
              <a:t> 2</a:t>
            </a:r>
            <a:r>
              <a:rPr lang="de-DE" dirty="0">
                <a:latin typeface="+mn-lt"/>
              </a:rPr>
              <a:t>: AI </a:t>
            </a:r>
            <a:r>
              <a:rPr lang="de-DE" dirty="0" err="1">
                <a:latin typeface="+mn-lt"/>
              </a:rPr>
              <a:t>and</a:t>
            </a:r>
            <a:r>
              <a:rPr lang="de-DE" dirty="0">
                <a:latin typeface="+mn-lt"/>
              </a:rPr>
              <a:t> </a:t>
            </a:r>
            <a:r>
              <a:rPr lang="de-DE" dirty="0" err="1">
                <a:latin typeface="+mn-lt"/>
              </a:rPr>
              <a:t>humans</a:t>
            </a:r>
            <a:r>
              <a:rPr lang="de-DE" dirty="0">
                <a:latin typeface="+mn-lt"/>
              </a:rPr>
              <a:t> </a:t>
            </a:r>
            <a:r>
              <a:rPr lang="de-DE" dirty="0" err="1">
                <a:latin typeface="+mn-lt"/>
              </a:rPr>
              <a:t>have</a:t>
            </a:r>
            <a:r>
              <a:rPr lang="de-DE" dirty="0">
                <a:latin typeface="+mn-lt"/>
              </a:rPr>
              <a:t> </a:t>
            </a:r>
            <a:r>
              <a:rPr lang="de-DE" dirty="0" err="1">
                <a:latin typeface="+mn-lt"/>
              </a:rPr>
              <a:t>always</a:t>
            </a:r>
            <a:r>
              <a:rPr lang="de-DE" dirty="0">
                <a:latin typeface="+mn-lt"/>
              </a:rPr>
              <a:t> </a:t>
            </a:r>
            <a:r>
              <a:rPr lang="de-DE" dirty="0" err="1">
                <a:latin typeface="+mn-lt"/>
              </a:rPr>
              <a:t>been</a:t>
            </a:r>
            <a:r>
              <a:rPr lang="de-DE" dirty="0">
                <a:latin typeface="+mn-lt"/>
              </a:rPr>
              <a:t> </a:t>
            </a:r>
            <a:r>
              <a:rPr lang="de-DE" dirty="0" err="1">
                <a:latin typeface="+mn-lt"/>
              </a:rPr>
              <a:t>friendly</a:t>
            </a:r>
            <a:endParaRPr lang="de-DE" dirty="0">
              <a:latin typeface="+mn-lt"/>
            </a:endParaRPr>
          </a:p>
        </p:txBody>
      </p:sp>
    </p:spTree>
    <p:extLst>
      <p:ext uri="{BB962C8B-B14F-4D97-AF65-F5344CB8AC3E}">
        <p14:creationId xmlns:p14="http://schemas.microsoft.com/office/powerpoint/2010/main" val="16827972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A5C53-E523-CC49-A486-36F246DCEAB4}"/>
              </a:ext>
            </a:extLst>
          </p:cNvPr>
          <p:cNvSpPr>
            <a:spLocks noGrp="1"/>
          </p:cNvSpPr>
          <p:nvPr>
            <p:ph type="title"/>
          </p:nvPr>
        </p:nvSpPr>
        <p:spPr/>
        <p:txBody>
          <a:bodyPr/>
          <a:lstStyle/>
          <a:p>
            <a:r>
              <a:rPr lang="de-DE" dirty="0" err="1"/>
              <a:t>Jaccard</a:t>
            </a:r>
            <a:r>
              <a:rPr lang="de-DE" dirty="0"/>
              <a:t> </a:t>
            </a:r>
            <a:r>
              <a:rPr lang="de-DE" dirty="0" err="1"/>
              <a:t>Similarity</a:t>
            </a:r>
            <a:endParaRPr lang="de-DE" dirty="0"/>
          </a:p>
        </p:txBody>
      </p:sp>
      <p:sp>
        <p:nvSpPr>
          <p:cNvPr id="3" name="Content Placeholder 2">
            <a:extLst>
              <a:ext uri="{FF2B5EF4-FFF2-40B4-BE49-F238E27FC236}">
                <a16:creationId xmlns:a16="http://schemas.microsoft.com/office/drawing/2014/main" id="{25B0487B-A872-CD40-95F5-216C33976BE4}"/>
              </a:ext>
            </a:extLst>
          </p:cNvPr>
          <p:cNvSpPr>
            <a:spLocks noGrp="1"/>
          </p:cNvSpPr>
          <p:nvPr>
            <p:ph idx="1"/>
          </p:nvPr>
        </p:nvSpPr>
        <p:spPr>
          <a:xfrm>
            <a:off x="250825" y="1592264"/>
            <a:ext cx="6988175" cy="838200"/>
          </a:xfrm>
        </p:spPr>
        <p:txBody>
          <a:bodyPr/>
          <a:lstStyle/>
          <a:p>
            <a:r>
              <a:rPr lang="de-DE" dirty="0" err="1"/>
              <a:t>For</a:t>
            </a:r>
            <a:r>
              <a:rPr lang="de-DE" dirty="0"/>
              <a:t> </a:t>
            </a:r>
            <a:r>
              <a:rPr lang="de-DE" dirty="0" err="1"/>
              <a:t>the</a:t>
            </a:r>
            <a:r>
              <a:rPr lang="de-DE" dirty="0"/>
              <a:t> </a:t>
            </a:r>
            <a:r>
              <a:rPr lang="de-DE" dirty="0" err="1"/>
              <a:t>above</a:t>
            </a:r>
            <a:r>
              <a:rPr lang="de-DE" dirty="0"/>
              <a:t> </a:t>
            </a:r>
            <a:r>
              <a:rPr lang="de-DE" dirty="0" err="1"/>
              <a:t>two</a:t>
            </a:r>
            <a:r>
              <a:rPr lang="de-DE" dirty="0"/>
              <a:t> </a:t>
            </a:r>
            <a:r>
              <a:rPr lang="de-DE" dirty="0" err="1"/>
              <a:t>sentences</a:t>
            </a:r>
            <a:r>
              <a:rPr lang="de-DE" dirty="0"/>
              <a:t>, </a:t>
            </a:r>
            <a:r>
              <a:rPr lang="de-DE" dirty="0" err="1"/>
              <a:t>we</a:t>
            </a:r>
            <a:r>
              <a:rPr lang="de-DE" dirty="0"/>
              <a:t> </a:t>
            </a:r>
            <a:r>
              <a:rPr lang="de-DE" dirty="0" err="1"/>
              <a:t>get</a:t>
            </a:r>
            <a:r>
              <a:rPr lang="de-DE" dirty="0"/>
              <a:t> </a:t>
            </a:r>
            <a:r>
              <a:rPr lang="de-DE" dirty="0" err="1"/>
              <a:t>Jaccard</a:t>
            </a:r>
            <a:r>
              <a:rPr lang="de-DE" dirty="0"/>
              <a:t> </a:t>
            </a:r>
            <a:r>
              <a:rPr lang="de-DE" dirty="0" err="1"/>
              <a:t>similarity</a:t>
            </a:r>
            <a:r>
              <a:rPr lang="de-DE" dirty="0"/>
              <a:t> </a:t>
            </a:r>
            <a:r>
              <a:rPr lang="de-DE" dirty="0" err="1"/>
              <a:t>of</a:t>
            </a:r>
            <a:r>
              <a:rPr lang="de-DE" dirty="0"/>
              <a:t> </a:t>
            </a:r>
            <a:r>
              <a:rPr lang="de-DE" b="1" dirty="0"/>
              <a:t>5/(5+3+2) = 0.5 </a:t>
            </a:r>
            <a:r>
              <a:rPr lang="de-DE" dirty="0" err="1"/>
              <a:t>which</a:t>
            </a:r>
            <a:r>
              <a:rPr lang="de-DE" dirty="0"/>
              <a:t> </a:t>
            </a:r>
            <a:r>
              <a:rPr lang="de-DE" dirty="0" err="1"/>
              <a:t>is</a:t>
            </a:r>
            <a:r>
              <a:rPr lang="de-DE" dirty="0"/>
              <a:t> </a:t>
            </a:r>
            <a:r>
              <a:rPr lang="de-DE" dirty="0" err="1"/>
              <a:t>size</a:t>
            </a:r>
            <a:r>
              <a:rPr lang="de-DE" dirty="0"/>
              <a:t> </a:t>
            </a:r>
            <a:r>
              <a:rPr lang="de-DE" dirty="0" err="1"/>
              <a:t>of</a:t>
            </a:r>
            <a:r>
              <a:rPr lang="de-DE" dirty="0"/>
              <a:t> </a:t>
            </a:r>
            <a:r>
              <a:rPr lang="de-DE" dirty="0" err="1"/>
              <a:t>intersection</a:t>
            </a:r>
            <a:r>
              <a:rPr lang="de-DE" dirty="0"/>
              <a:t> </a:t>
            </a:r>
            <a:r>
              <a:rPr lang="de-DE" dirty="0" err="1"/>
              <a:t>of</a:t>
            </a:r>
            <a:r>
              <a:rPr lang="de-DE" dirty="0"/>
              <a:t> </a:t>
            </a:r>
            <a:r>
              <a:rPr lang="de-DE" dirty="0" err="1"/>
              <a:t>the</a:t>
            </a:r>
            <a:r>
              <a:rPr lang="de-DE" dirty="0"/>
              <a:t> </a:t>
            </a:r>
            <a:r>
              <a:rPr lang="de-DE" dirty="0" err="1"/>
              <a:t>set</a:t>
            </a:r>
            <a:r>
              <a:rPr lang="de-DE" dirty="0"/>
              <a:t> </a:t>
            </a:r>
            <a:r>
              <a:rPr lang="de-DE" dirty="0" err="1"/>
              <a:t>divided</a:t>
            </a:r>
            <a:r>
              <a:rPr lang="de-DE" dirty="0"/>
              <a:t> </a:t>
            </a:r>
            <a:r>
              <a:rPr lang="de-DE" dirty="0" err="1"/>
              <a:t>by</a:t>
            </a:r>
            <a:r>
              <a:rPr lang="de-DE" dirty="0"/>
              <a:t> total </a:t>
            </a:r>
            <a:r>
              <a:rPr lang="de-DE" dirty="0" err="1"/>
              <a:t>size</a:t>
            </a:r>
            <a:r>
              <a:rPr lang="de-DE" dirty="0"/>
              <a:t> </a:t>
            </a:r>
            <a:r>
              <a:rPr lang="de-DE" dirty="0" err="1"/>
              <a:t>of</a:t>
            </a:r>
            <a:r>
              <a:rPr lang="de-DE" dirty="0"/>
              <a:t> </a:t>
            </a:r>
            <a:r>
              <a:rPr lang="de-DE" dirty="0" err="1"/>
              <a:t>set</a:t>
            </a:r>
            <a:r>
              <a:rPr lang="de-DE" dirty="0"/>
              <a:t>.</a:t>
            </a:r>
          </a:p>
        </p:txBody>
      </p:sp>
      <p:pic>
        <p:nvPicPr>
          <p:cNvPr id="7" name="Picture 6" descr="A picture containing device&#10;&#10;Description automatically generated">
            <a:extLst>
              <a:ext uri="{FF2B5EF4-FFF2-40B4-BE49-F238E27FC236}">
                <a16:creationId xmlns:a16="http://schemas.microsoft.com/office/drawing/2014/main" id="{0A7D7B65-C531-F644-BB93-357063BFB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3048000"/>
            <a:ext cx="3070225" cy="2494558"/>
          </a:xfrm>
          <a:prstGeom prst="rect">
            <a:avLst/>
          </a:prstGeom>
        </p:spPr>
      </p:pic>
      <p:sp>
        <p:nvSpPr>
          <p:cNvPr id="8" name="TextBox 7">
            <a:extLst>
              <a:ext uri="{FF2B5EF4-FFF2-40B4-BE49-F238E27FC236}">
                <a16:creationId xmlns:a16="http://schemas.microsoft.com/office/drawing/2014/main" id="{49139992-DEB7-0349-9157-68492665CD5C}"/>
              </a:ext>
            </a:extLst>
          </p:cNvPr>
          <p:cNvSpPr txBox="1"/>
          <p:nvPr/>
        </p:nvSpPr>
        <p:spPr>
          <a:xfrm>
            <a:off x="337507" y="5791200"/>
            <a:ext cx="8468985" cy="369332"/>
          </a:xfrm>
          <a:prstGeom prst="rect">
            <a:avLst/>
          </a:prstGeom>
          <a:noFill/>
        </p:spPr>
        <p:txBody>
          <a:bodyPr wrap="none" rtlCol="0">
            <a:spAutoFit/>
          </a:bodyPr>
          <a:lstStyle/>
          <a:p>
            <a:r>
              <a:rPr lang="de-DE" dirty="0"/>
              <a:t>Note: </a:t>
            </a:r>
            <a:r>
              <a:rPr lang="de-DE" dirty="0" err="1"/>
              <a:t>we</a:t>
            </a:r>
            <a:r>
              <a:rPr lang="de-DE" dirty="0"/>
              <a:t> </a:t>
            </a:r>
            <a:r>
              <a:rPr lang="de-DE" dirty="0" err="1"/>
              <a:t>usually</a:t>
            </a:r>
            <a:r>
              <a:rPr lang="de-DE" dirty="0"/>
              <a:t> </a:t>
            </a:r>
            <a:r>
              <a:rPr lang="de-DE" dirty="0" err="1"/>
              <a:t>perform</a:t>
            </a:r>
            <a:r>
              <a:rPr lang="de-DE" dirty="0"/>
              <a:t> </a:t>
            </a:r>
            <a:r>
              <a:rPr lang="de-DE" b="1" dirty="0" err="1"/>
              <a:t>lemmatization</a:t>
            </a:r>
            <a:r>
              <a:rPr lang="de-DE" b="1" dirty="0"/>
              <a:t> </a:t>
            </a:r>
            <a:r>
              <a:rPr lang="de-DE" dirty="0" err="1"/>
              <a:t>to</a:t>
            </a:r>
            <a:r>
              <a:rPr lang="de-DE" dirty="0"/>
              <a:t> </a:t>
            </a:r>
            <a:r>
              <a:rPr lang="de-DE" dirty="0" err="1"/>
              <a:t>reduce</a:t>
            </a:r>
            <a:r>
              <a:rPr lang="de-DE" dirty="0"/>
              <a:t> </a:t>
            </a:r>
            <a:r>
              <a:rPr lang="de-DE" dirty="0" err="1"/>
              <a:t>words</a:t>
            </a:r>
            <a:r>
              <a:rPr lang="de-DE" dirty="0"/>
              <a:t> </a:t>
            </a:r>
            <a:r>
              <a:rPr lang="de-DE" dirty="0" err="1"/>
              <a:t>to</a:t>
            </a:r>
            <a:r>
              <a:rPr lang="de-DE" dirty="0"/>
              <a:t> </a:t>
            </a:r>
            <a:r>
              <a:rPr lang="de-DE" dirty="0" err="1"/>
              <a:t>the</a:t>
            </a:r>
            <a:r>
              <a:rPr lang="de-DE" dirty="0"/>
              <a:t> same </a:t>
            </a:r>
            <a:r>
              <a:rPr lang="de-DE" dirty="0" err="1"/>
              <a:t>root</a:t>
            </a:r>
            <a:r>
              <a:rPr lang="de-DE" dirty="0"/>
              <a:t> </a:t>
            </a:r>
            <a:r>
              <a:rPr lang="de-DE" dirty="0" err="1"/>
              <a:t>word</a:t>
            </a:r>
            <a:r>
              <a:rPr lang="de-DE" dirty="0"/>
              <a:t>. </a:t>
            </a:r>
          </a:p>
        </p:txBody>
      </p:sp>
    </p:spTree>
    <p:extLst>
      <p:ext uri="{BB962C8B-B14F-4D97-AF65-F5344CB8AC3E}">
        <p14:creationId xmlns:p14="http://schemas.microsoft.com/office/powerpoint/2010/main" val="3430661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C2F1-17AF-884F-8012-54F8E4B0413B}"/>
              </a:ext>
            </a:extLst>
          </p:cNvPr>
          <p:cNvSpPr>
            <a:spLocks noGrp="1"/>
          </p:cNvSpPr>
          <p:nvPr>
            <p:ph type="title"/>
          </p:nvPr>
        </p:nvSpPr>
        <p:spPr/>
        <p:txBody>
          <a:bodyPr/>
          <a:lstStyle/>
          <a:p>
            <a:r>
              <a:rPr lang="de-DE" dirty="0" err="1"/>
              <a:t>Why</a:t>
            </a:r>
            <a:r>
              <a:rPr lang="de-DE" dirty="0"/>
              <a:t> </a:t>
            </a:r>
            <a:r>
              <a:rPr lang="de-DE" dirty="0" err="1"/>
              <a:t>Jaccard</a:t>
            </a:r>
            <a:r>
              <a:rPr lang="de-DE" dirty="0"/>
              <a:t> </a:t>
            </a:r>
            <a:r>
              <a:rPr lang="de-DE" dirty="0" err="1"/>
              <a:t>Similarity</a:t>
            </a:r>
            <a:r>
              <a:rPr lang="de-DE" dirty="0"/>
              <a:t> </a:t>
            </a:r>
            <a:r>
              <a:rPr lang="de-DE" dirty="0" err="1"/>
              <a:t>is</a:t>
            </a:r>
            <a:r>
              <a:rPr lang="de-DE" dirty="0"/>
              <a:t> not </a:t>
            </a:r>
            <a:r>
              <a:rPr lang="de-DE" dirty="0" err="1"/>
              <a:t>efficient</a:t>
            </a:r>
            <a:r>
              <a:rPr lang="de-DE" dirty="0"/>
              <a:t>?</a:t>
            </a:r>
          </a:p>
        </p:txBody>
      </p:sp>
      <p:pic>
        <p:nvPicPr>
          <p:cNvPr id="5" name="Content Placeholder 4" descr="A picture containing object, clock&#10;&#10;Description automatically generated">
            <a:extLst>
              <a:ext uri="{FF2B5EF4-FFF2-40B4-BE49-F238E27FC236}">
                <a16:creationId xmlns:a16="http://schemas.microsoft.com/office/drawing/2014/main" id="{88904EF9-019B-6D40-AAD4-5397551234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7131" y="2133600"/>
            <a:ext cx="6311900" cy="2120900"/>
          </a:xfrm>
        </p:spPr>
      </p:pic>
      <p:sp>
        <p:nvSpPr>
          <p:cNvPr id="7" name="TextBox 6">
            <a:extLst>
              <a:ext uri="{FF2B5EF4-FFF2-40B4-BE49-F238E27FC236}">
                <a16:creationId xmlns:a16="http://schemas.microsoft.com/office/drawing/2014/main" id="{2D154516-96BA-9940-966D-523CA77E40E5}"/>
              </a:ext>
            </a:extLst>
          </p:cNvPr>
          <p:cNvSpPr txBox="1"/>
          <p:nvPr/>
        </p:nvSpPr>
        <p:spPr>
          <a:xfrm>
            <a:off x="358775" y="5089525"/>
            <a:ext cx="7948612" cy="668337"/>
          </a:xfrm>
          <a:prstGeom prst="rect">
            <a:avLst/>
          </a:prstGeom>
          <a:noFill/>
        </p:spPr>
        <p:txBody>
          <a:bodyPr wrap="square" rtlCol="0">
            <a:spAutoFit/>
          </a:bodyPr>
          <a:lstStyle/>
          <a:p>
            <a:r>
              <a:rPr lang="de-DE" dirty="0"/>
              <a:t>This </a:t>
            </a:r>
            <a:r>
              <a:rPr lang="de-DE" dirty="0" err="1"/>
              <a:t>measure</a:t>
            </a:r>
            <a:r>
              <a:rPr lang="de-DE" dirty="0"/>
              <a:t> </a:t>
            </a:r>
            <a:r>
              <a:rPr lang="de-DE" dirty="0" err="1"/>
              <a:t>is</a:t>
            </a:r>
            <a:r>
              <a:rPr lang="de-DE" dirty="0"/>
              <a:t> </a:t>
            </a:r>
            <a:r>
              <a:rPr lang="de-DE" dirty="0" err="1"/>
              <a:t>neither</a:t>
            </a:r>
            <a:r>
              <a:rPr lang="de-DE" dirty="0"/>
              <a:t> </a:t>
            </a:r>
            <a:r>
              <a:rPr lang="de-DE" dirty="0" err="1"/>
              <a:t>able</a:t>
            </a:r>
            <a:r>
              <a:rPr lang="de-DE" dirty="0"/>
              <a:t> </a:t>
            </a:r>
            <a:r>
              <a:rPr lang="de-DE" dirty="0" err="1"/>
              <a:t>to</a:t>
            </a:r>
            <a:r>
              <a:rPr lang="de-DE" dirty="0"/>
              <a:t> </a:t>
            </a:r>
            <a:r>
              <a:rPr lang="de-DE" dirty="0" err="1"/>
              <a:t>capture</a:t>
            </a:r>
            <a:r>
              <a:rPr lang="de-DE" dirty="0"/>
              <a:t> </a:t>
            </a:r>
            <a:r>
              <a:rPr lang="de-DE" b="1" dirty="0" err="1"/>
              <a:t>semantic</a:t>
            </a:r>
            <a:r>
              <a:rPr lang="de-DE" b="1" dirty="0"/>
              <a:t> </a:t>
            </a:r>
            <a:r>
              <a:rPr lang="de-DE" b="1" dirty="0" err="1"/>
              <a:t>similarity</a:t>
            </a:r>
            <a:r>
              <a:rPr lang="de-DE" dirty="0"/>
              <a:t> </a:t>
            </a:r>
            <a:r>
              <a:rPr lang="de-DE" dirty="0" err="1"/>
              <a:t>nor</a:t>
            </a:r>
            <a:r>
              <a:rPr lang="de-DE" dirty="0"/>
              <a:t> </a:t>
            </a:r>
            <a:r>
              <a:rPr lang="de-DE" b="1" dirty="0" err="1"/>
              <a:t>lexical</a:t>
            </a:r>
            <a:r>
              <a:rPr lang="de-DE" b="1" dirty="0"/>
              <a:t> </a:t>
            </a:r>
            <a:r>
              <a:rPr lang="de-DE" b="1" dirty="0" err="1"/>
              <a:t>semantic</a:t>
            </a:r>
            <a:r>
              <a:rPr lang="de-DE" dirty="0"/>
              <a:t> </a:t>
            </a:r>
            <a:r>
              <a:rPr lang="de-DE" dirty="0" err="1"/>
              <a:t>of</a:t>
            </a:r>
            <a:r>
              <a:rPr lang="de-DE" dirty="0"/>
              <a:t> </a:t>
            </a:r>
            <a:r>
              <a:rPr lang="de-DE" dirty="0" err="1"/>
              <a:t>these</a:t>
            </a:r>
            <a:r>
              <a:rPr lang="de-DE" dirty="0"/>
              <a:t> </a:t>
            </a:r>
            <a:r>
              <a:rPr lang="de-DE" dirty="0" err="1"/>
              <a:t>two</a:t>
            </a:r>
            <a:r>
              <a:rPr lang="de-DE" dirty="0"/>
              <a:t> </a:t>
            </a:r>
            <a:r>
              <a:rPr lang="de-DE" dirty="0" err="1"/>
              <a:t>sentences</a:t>
            </a:r>
            <a:r>
              <a:rPr lang="de-DE" dirty="0"/>
              <a:t>.</a:t>
            </a:r>
          </a:p>
        </p:txBody>
      </p:sp>
    </p:spTree>
    <p:extLst>
      <p:ext uri="{BB962C8B-B14F-4D97-AF65-F5344CB8AC3E}">
        <p14:creationId xmlns:p14="http://schemas.microsoft.com/office/powerpoint/2010/main" val="20023423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0F72-AF49-984D-BBE5-E01436BB21C0}"/>
              </a:ext>
            </a:extLst>
          </p:cNvPr>
          <p:cNvSpPr>
            <a:spLocks noGrp="1"/>
          </p:cNvSpPr>
          <p:nvPr>
            <p:ph type="title"/>
          </p:nvPr>
        </p:nvSpPr>
        <p:spPr/>
        <p:txBody>
          <a:bodyPr/>
          <a:lstStyle/>
          <a:p>
            <a:r>
              <a:rPr lang="de-DE" dirty="0"/>
              <a:t>Outline</a:t>
            </a:r>
          </a:p>
        </p:txBody>
      </p:sp>
      <p:sp>
        <p:nvSpPr>
          <p:cNvPr id="3" name="Rounded Rectangle 2">
            <a:extLst>
              <a:ext uri="{FF2B5EF4-FFF2-40B4-BE49-F238E27FC236}">
                <a16:creationId xmlns:a16="http://schemas.microsoft.com/office/drawing/2014/main" id="{22EDC0CF-4956-E444-9087-B68A8E1316BF}"/>
              </a:ext>
            </a:extLst>
          </p:cNvPr>
          <p:cNvSpPr/>
          <p:nvPr/>
        </p:nvSpPr>
        <p:spPr>
          <a:xfrm>
            <a:off x="2923172" y="1541045"/>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Introduction</a:t>
            </a:r>
            <a:endParaRPr lang="de-DE" b="1" dirty="0">
              <a:solidFill>
                <a:srgbClr val="000000"/>
              </a:solidFill>
            </a:endParaRPr>
          </a:p>
        </p:txBody>
      </p:sp>
      <p:cxnSp>
        <p:nvCxnSpPr>
          <p:cNvPr id="21" name="Straight Arrow Connector 20">
            <a:extLst>
              <a:ext uri="{FF2B5EF4-FFF2-40B4-BE49-F238E27FC236}">
                <a16:creationId xmlns:a16="http://schemas.microsoft.com/office/drawing/2014/main" id="{F8745245-0A86-514E-87AD-6A206003081F}"/>
              </a:ext>
            </a:extLst>
          </p:cNvPr>
          <p:cNvCxnSpPr>
            <a:cxnSpLocks/>
            <a:stCxn id="3" idx="2"/>
            <a:endCxn id="22" idx="0"/>
          </p:cNvCxnSpPr>
          <p:nvPr/>
        </p:nvCxnSpPr>
        <p:spPr>
          <a:xfrm>
            <a:off x="4409072" y="1998245"/>
            <a:ext cx="0" cy="366798"/>
          </a:xfrm>
          <a:prstGeom prst="straightConnector1">
            <a:avLst/>
          </a:prstGeom>
          <a:ln w="412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Rounded Rectangle 21">
            <a:extLst>
              <a:ext uri="{FF2B5EF4-FFF2-40B4-BE49-F238E27FC236}">
                <a16:creationId xmlns:a16="http://schemas.microsoft.com/office/drawing/2014/main" id="{CE63849A-50FD-C54D-BD2F-27A30F1B508F}"/>
              </a:ext>
            </a:extLst>
          </p:cNvPr>
          <p:cNvSpPr/>
          <p:nvPr/>
        </p:nvSpPr>
        <p:spPr>
          <a:xfrm>
            <a:off x="2923172" y="2365043"/>
            <a:ext cx="2971800" cy="57128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Measure</a:t>
            </a:r>
            <a:r>
              <a:rPr lang="de-DE" b="1" dirty="0">
                <a:solidFill>
                  <a:srgbClr val="000000"/>
                </a:solidFill>
              </a:rPr>
              <a:t> </a:t>
            </a:r>
            <a:r>
              <a:rPr lang="de-DE" b="1" dirty="0" err="1">
                <a:solidFill>
                  <a:srgbClr val="000000"/>
                </a:solidFill>
              </a:rPr>
              <a:t>of</a:t>
            </a:r>
            <a:r>
              <a:rPr lang="de-DE" b="1" dirty="0">
                <a:solidFill>
                  <a:srgbClr val="000000"/>
                </a:solidFill>
              </a:rPr>
              <a:t> Text </a:t>
            </a:r>
            <a:r>
              <a:rPr lang="de-DE" b="1" dirty="0" err="1">
                <a:solidFill>
                  <a:srgbClr val="000000"/>
                </a:solidFill>
              </a:rPr>
              <a:t>Similarity</a:t>
            </a:r>
            <a:endParaRPr lang="de-DE" b="1" dirty="0">
              <a:solidFill>
                <a:srgbClr val="000000"/>
              </a:solidFill>
            </a:endParaRPr>
          </a:p>
        </p:txBody>
      </p:sp>
      <p:cxnSp>
        <p:nvCxnSpPr>
          <p:cNvPr id="23" name="Straight Arrow Connector 22">
            <a:extLst>
              <a:ext uri="{FF2B5EF4-FFF2-40B4-BE49-F238E27FC236}">
                <a16:creationId xmlns:a16="http://schemas.microsoft.com/office/drawing/2014/main" id="{0C37530F-429D-7C45-856E-24474901C9B0}"/>
              </a:ext>
            </a:extLst>
          </p:cNvPr>
          <p:cNvCxnSpPr>
            <a:cxnSpLocks/>
            <a:stCxn id="22" idx="2"/>
            <a:endCxn id="24" idx="0"/>
          </p:cNvCxnSpPr>
          <p:nvPr/>
        </p:nvCxnSpPr>
        <p:spPr>
          <a:xfrm flipH="1">
            <a:off x="4409061" y="2936323"/>
            <a:ext cx="11" cy="26767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9ED29C-9DE8-F347-994C-D780766BCB68}"/>
              </a:ext>
            </a:extLst>
          </p:cNvPr>
          <p:cNvSpPr/>
          <p:nvPr/>
        </p:nvSpPr>
        <p:spPr>
          <a:xfrm>
            <a:off x="2923161" y="3203996"/>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Evaluation</a:t>
            </a:r>
          </a:p>
        </p:txBody>
      </p:sp>
      <p:cxnSp>
        <p:nvCxnSpPr>
          <p:cNvPr id="33" name="Straight Arrow Connector 22">
            <a:extLst>
              <a:ext uri="{FF2B5EF4-FFF2-40B4-BE49-F238E27FC236}">
                <a16:creationId xmlns:a16="http://schemas.microsoft.com/office/drawing/2014/main" id="{5D220A99-D524-A245-A5A6-D99D63AE727B}"/>
              </a:ext>
            </a:extLst>
          </p:cNvPr>
          <p:cNvCxnSpPr>
            <a:cxnSpLocks/>
            <a:stCxn id="24" idx="2"/>
            <a:endCxn id="34" idx="0"/>
          </p:cNvCxnSpPr>
          <p:nvPr/>
        </p:nvCxnSpPr>
        <p:spPr>
          <a:xfrm>
            <a:off x="4409061" y="3661196"/>
            <a:ext cx="11" cy="22513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Rounded Rectangle 33">
            <a:extLst>
              <a:ext uri="{FF2B5EF4-FFF2-40B4-BE49-F238E27FC236}">
                <a16:creationId xmlns:a16="http://schemas.microsoft.com/office/drawing/2014/main" id="{FFDE76A1-ED91-E941-AD90-D8070F116D79}"/>
              </a:ext>
            </a:extLst>
          </p:cNvPr>
          <p:cNvSpPr/>
          <p:nvPr/>
        </p:nvSpPr>
        <p:spPr>
          <a:xfrm>
            <a:off x="2923172" y="3886332"/>
            <a:ext cx="2971800" cy="52985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Compositional</a:t>
            </a:r>
            <a:r>
              <a:rPr lang="de-DE" b="1" dirty="0">
                <a:solidFill>
                  <a:srgbClr val="000000"/>
                </a:solidFill>
              </a:rPr>
              <a:t> </a:t>
            </a:r>
            <a:r>
              <a:rPr lang="de-DE" b="1" dirty="0" err="1">
                <a:solidFill>
                  <a:srgbClr val="000000"/>
                </a:solidFill>
              </a:rPr>
              <a:t>Approaches</a:t>
            </a:r>
            <a:endParaRPr lang="de-DE" b="1" dirty="0">
              <a:solidFill>
                <a:srgbClr val="000000"/>
              </a:solidFill>
            </a:endParaRPr>
          </a:p>
        </p:txBody>
      </p:sp>
      <p:cxnSp>
        <p:nvCxnSpPr>
          <p:cNvPr id="41" name="Straight Arrow Connector 22">
            <a:extLst>
              <a:ext uri="{FF2B5EF4-FFF2-40B4-BE49-F238E27FC236}">
                <a16:creationId xmlns:a16="http://schemas.microsoft.com/office/drawing/2014/main" id="{7EC15E6D-9144-B445-83C0-BCEE34A4FCF8}"/>
              </a:ext>
            </a:extLst>
          </p:cNvPr>
          <p:cNvCxnSpPr>
            <a:cxnSpLocks/>
            <a:stCxn id="34" idx="2"/>
            <a:endCxn id="42" idx="0"/>
          </p:cNvCxnSpPr>
          <p:nvPr/>
        </p:nvCxnSpPr>
        <p:spPr>
          <a:xfrm flipH="1">
            <a:off x="4409061" y="4416182"/>
            <a:ext cx="11" cy="30910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Rounded Rectangle 41">
            <a:extLst>
              <a:ext uri="{FF2B5EF4-FFF2-40B4-BE49-F238E27FC236}">
                <a16:creationId xmlns:a16="http://schemas.microsoft.com/office/drawing/2014/main" id="{BD7DCC08-A60C-9F4D-99F9-82F32645E0F2}"/>
              </a:ext>
            </a:extLst>
          </p:cNvPr>
          <p:cNvSpPr/>
          <p:nvPr/>
        </p:nvSpPr>
        <p:spPr>
          <a:xfrm>
            <a:off x="2923161" y="4725285"/>
            <a:ext cx="2971800" cy="576242"/>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Non-</a:t>
            </a:r>
            <a:r>
              <a:rPr lang="de-DE" b="1" dirty="0" err="1">
                <a:solidFill>
                  <a:srgbClr val="000000"/>
                </a:solidFill>
              </a:rPr>
              <a:t>compositional</a:t>
            </a:r>
            <a:r>
              <a:rPr lang="de-DE" b="1" dirty="0">
                <a:solidFill>
                  <a:srgbClr val="000000"/>
                </a:solidFill>
              </a:rPr>
              <a:t> </a:t>
            </a:r>
            <a:r>
              <a:rPr lang="de-DE" b="1" dirty="0" err="1">
                <a:solidFill>
                  <a:srgbClr val="000000"/>
                </a:solidFill>
              </a:rPr>
              <a:t>Approaches</a:t>
            </a:r>
            <a:endParaRPr lang="de-DE" b="1" dirty="0">
              <a:solidFill>
                <a:srgbClr val="000000"/>
              </a:solidFill>
            </a:endParaRPr>
          </a:p>
        </p:txBody>
      </p:sp>
      <p:cxnSp>
        <p:nvCxnSpPr>
          <p:cNvPr id="47" name="Straight Arrow Connector 22">
            <a:extLst>
              <a:ext uri="{FF2B5EF4-FFF2-40B4-BE49-F238E27FC236}">
                <a16:creationId xmlns:a16="http://schemas.microsoft.com/office/drawing/2014/main" id="{6F3310E7-9729-974F-BF98-3A5A24329192}"/>
              </a:ext>
            </a:extLst>
          </p:cNvPr>
          <p:cNvCxnSpPr>
            <a:cxnSpLocks/>
            <a:stCxn id="42" idx="2"/>
            <a:endCxn id="48" idx="0"/>
          </p:cNvCxnSpPr>
          <p:nvPr/>
        </p:nvCxnSpPr>
        <p:spPr>
          <a:xfrm>
            <a:off x="4409061" y="5301527"/>
            <a:ext cx="0" cy="45720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8" name="Rounded Rectangle 47">
            <a:extLst>
              <a:ext uri="{FF2B5EF4-FFF2-40B4-BE49-F238E27FC236}">
                <a16:creationId xmlns:a16="http://schemas.microsoft.com/office/drawing/2014/main" id="{3B763898-1027-C04F-9E05-2FD4AE0E99FD}"/>
              </a:ext>
            </a:extLst>
          </p:cNvPr>
          <p:cNvSpPr/>
          <p:nvPr/>
        </p:nvSpPr>
        <p:spPr>
          <a:xfrm>
            <a:off x="2923161" y="5758727"/>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Overview</a:t>
            </a:r>
            <a:endParaRPr lang="de-DE" b="1" dirty="0">
              <a:solidFill>
                <a:srgbClr val="000000"/>
              </a:solidFill>
            </a:endParaRPr>
          </a:p>
        </p:txBody>
      </p:sp>
      <p:cxnSp>
        <p:nvCxnSpPr>
          <p:cNvPr id="70" name="Straight Arrow Connector 69">
            <a:extLst>
              <a:ext uri="{FF2B5EF4-FFF2-40B4-BE49-F238E27FC236}">
                <a16:creationId xmlns:a16="http://schemas.microsoft.com/office/drawing/2014/main" id="{02F75281-4536-B54D-AA34-E1795EE846B5}"/>
              </a:ext>
            </a:extLst>
          </p:cNvPr>
          <p:cNvCxnSpPr>
            <a:cxnSpLocks/>
            <a:stCxn id="34" idx="1"/>
            <a:endCxn id="73" idx="3"/>
          </p:cNvCxnSpPr>
          <p:nvPr/>
        </p:nvCxnSpPr>
        <p:spPr>
          <a:xfrm flipH="1" flipV="1">
            <a:off x="2295782" y="2689975"/>
            <a:ext cx="627390" cy="1461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6B282CB-42EF-E54A-8D70-27788304E72A}"/>
              </a:ext>
            </a:extLst>
          </p:cNvPr>
          <p:cNvCxnSpPr>
            <a:cxnSpLocks/>
            <a:stCxn id="42" idx="3"/>
            <a:endCxn id="76" idx="1"/>
          </p:cNvCxnSpPr>
          <p:nvPr/>
        </p:nvCxnSpPr>
        <p:spPr>
          <a:xfrm flipV="1">
            <a:off x="5894961" y="2611518"/>
            <a:ext cx="765161" cy="24018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3DAC94CA-4ED9-0049-80DD-B19174412F34}"/>
              </a:ext>
            </a:extLst>
          </p:cNvPr>
          <p:cNvSpPr/>
          <p:nvPr/>
        </p:nvSpPr>
        <p:spPr>
          <a:xfrm>
            <a:off x="161680" y="2443626"/>
            <a:ext cx="2134102" cy="492697"/>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Comparison Based</a:t>
            </a:r>
          </a:p>
        </p:txBody>
      </p:sp>
      <p:sp>
        <p:nvSpPr>
          <p:cNvPr id="74" name="Rounded Rectangle 73">
            <a:extLst>
              <a:ext uri="{FF2B5EF4-FFF2-40B4-BE49-F238E27FC236}">
                <a16:creationId xmlns:a16="http://schemas.microsoft.com/office/drawing/2014/main" id="{CD66B665-C3D4-D849-A3DE-295C6D7B845A}"/>
              </a:ext>
            </a:extLst>
          </p:cNvPr>
          <p:cNvSpPr/>
          <p:nvPr/>
        </p:nvSpPr>
        <p:spPr>
          <a:xfrm>
            <a:off x="179728" y="3459901"/>
            <a:ext cx="2134102" cy="58152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chemeClr val="bg1"/>
                </a:solidFill>
              </a:rPr>
              <a:t>Knowledge Based</a:t>
            </a:r>
          </a:p>
        </p:txBody>
      </p:sp>
      <p:sp>
        <p:nvSpPr>
          <p:cNvPr id="75" name="Rounded Rectangle 74">
            <a:extLst>
              <a:ext uri="{FF2B5EF4-FFF2-40B4-BE49-F238E27FC236}">
                <a16:creationId xmlns:a16="http://schemas.microsoft.com/office/drawing/2014/main" id="{1ADE76A8-F92C-0846-A021-96A40F6043C1}"/>
              </a:ext>
            </a:extLst>
          </p:cNvPr>
          <p:cNvSpPr/>
          <p:nvPr/>
        </p:nvSpPr>
        <p:spPr>
          <a:xfrm>
            <a:off x="188329" y="4609273"/>
            <a:ext cx="2134102" cy="533401"/>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Distributional Based</a:t>
            </a:r>
          </a:p>
        </p:txBody>
      </p:sp>
      <p:sp>
        <p:nvSpPr>
          <p:cNvPr id="76" name="Rounded Rectangle 75">
            <a:extLst>
              <a:ext uri="{FF2B5EF4-FFF2-40B4-BE49-F238E27FC236}">
                <a16:creationId xmlns:a16="http://schemas.microsoft.com/office/drawing/2014/main" id="{8CE497BC-5159-E542-8C08-CF569EC064A6}"/>
              </a:ext>
            </a:extLst>
          </p:cNvPr>
          <p:cNvSpPr/>
          <p:nvPr/>
        </p:nvSpPr>
        <p:spPr>
          <a:xfrm>
            <a:off x="6660122" y="2349619"/>
            <a:ext cx="2119050" cy="523798"/>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Syntactical Based</a:t>
            </a:r>
          </a:p>
        </p:txBody>
      </p:sp>
      <p:sp>
        <p:nvSpPr>
          <p:cNvPr id="77" name="Rounded Rectangle 76">
            <a:extLst>
              <a:ext uri="{FF2B5EF4-FFF2-40B4-BE49-F238E27FC236}">
                <a16:creationId xmlns:a16="http://schemas.microsoft.com/office/drawing/2014/main" id="{B81B4183-6122-BA4D-9409-C55CA557D357}"/>
              </a:ext>
            </a:extLst>
          </p:cNvPr>
          <p:cNvSpPr/>
          <p:nvPr/>
        </p:nvSpPr>
        <p:spPr>
          <a:xfrm>
            <a:off x="6660121" y="3135316"/>
            <a:ext cx="2119051" cy="852946"/>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Latent </a:t>
            </a:r>
            <a:r>
              <a:rPr lang="de-DE" b="1" dirty="0" err="1">
                <a:solidFill>
                  <a:srgbClr val="000000"/>
                </a:solidFill>
              </a:rPr>
              <a:t>Semantical</a:t>
            </a:r>
            <a:r>
              <a:rPr lang="de-DE" b="1" dirty="0">
                <a:solidFill>
                  <a:srgbClr val="000000"/>
                </a:solidFill>
              </a:rPr>
              <a:t> </a:t>
            </a:r>
            <a:r>
              <a:rPr lang="de-DE" b="1" dirty="0" err="1">
                <a:solidFill>
                  <a:srgbClr val="000000"/>
                </a:solidFill>
              </a:rPr>
              <a:t>Based</a:t>
            </a:r>
            <a:endParaRPr lang="de-DE" b="1" dirty="0">
              <a:solidFill>
                <a:srgbClr val="000000"/>
              </a:solidFill>
            </a:endParaRPr>
          </a:p>
        </p:txBody>
      </p:sp>
      <p:sp>
        <p:nvSpPr>
          <p:cNvPr id="78" name="Rounded Rectangle 77">
            <a:extLst>
              <a:ext uri="{FF2B5EF4-FFF2-40B4-BE49-F238E27FC236}">
                <a16:creationId xmlns:a16="http://schemas.microsoft.com/office/drawing/2014/main" id="{EC4CF096-4C28-194A-9257-E64615CE9ACC}"/>
              </a:ext>
            </a:extLst>
          </p:cNvPr>
          <p:cNvSpPr/>
          <p:nvPr/>
        </p:nvSpPr>
        <p:spPr>
          <a:xfrm>
            <a:off x="6665893" y="4276383"/>
            <a:ext cx="2113279" cy="536685"/>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Distributional Based</a:t>
            </a:r>
          </a:p>
        </p:txBody>
      </p:sp>
      <p:sp>
        <p:nvSpPr>
          <p:cNvPr id="79" name="Rounded Rectangle 78">
            <a:extLst>
              <a:ext uri="{FF2B5EF4-FFF2-40B4-BE49-F238E27FC236}">
                <a16:creationId xmlns:a16="http://schemas.microsoft.com/office/drawing/2014/main" id="{2320BB12-849B-5A46-AC02-A11999CA0DFA}"/>
              </a:ext>
            </a:extLst>
          </p:cNvPr>
          <p:cNvSpPr/>
          <p:nvPr/>
        </p:nvSpPr>
        <p:spPr>
          <a:xfrm>
            <a:off x="6665894" y="5103710"/>
            <a:ext cx="2155145" cy="574404"/>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Contextual Based</a:t>
            </a:r>
          </a:p>
        </p:txBody>
      </p:sp>
      <p:cxnSp>
        <p:nvCxnSpPr>
          <p:cNvPr id="83" name="Straight Arrow Connector 82">
            <a:extLst>
              <a:ext uri="{FF2B5EF4-FFF2-40B4-BE49-F238E27FC236}">
                <a16:creationId xmlns:a16="http://schemas.microsoft.com/office/drawing/2014/main" id="{9EFCEF26-DB9D-794E-BF75-FB799EE2E012}"/>
              </a:ext>
            </a:extLst>
          </p:cNvPr>
          <p:cNvCxnSpPr>
            <a:cxnSpLocks/>
            <a:stCxn id="34" idx="1"/>
            <a:endCxn id="74" idx="3"/>
          </p:cNvCxnSpPr>
          <p:nvPr/>
        </p:nvCxnSpPr>
        <p:spPr>
          <a:xfrm flipH="1" flipV="1">
            <a:off x="2313830" y="3750661"/>
            <a:ext cx="609342" cy="4005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0109A79-C4F5-BE4B-8E7B-940791B3184B}"/>
              </a:ext>
            </a:extLst>
          </p:cNvPr>
          <p:cNvCxnSpPr>
            <a:cxnSpLocks/>
            <a:stCxn id="34" idx="1"/>
            <a:endCxn id="75" idx="3"/>
          </p:cNvCxnSpPr>
          <p:nvPr/>
        </p:nvCxnSpPr>
        <p:spPr>
          <a:xfrm flipH="1">
            <a:off x="2322431" y="4151257"/>
            <a:ext cx="600741" cy="7247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344FB08-36E7-AB49-80E4-66CB2BFB41BB}"/>
              </a:ext>
            </a:extLst>
          </p:cNvPr>
          <p:cNvCxnSpPr>
            <a:cxnSpLocks/>
            <a:stCxn id="42" idx="3"/>
            <a:endCxn id="77" idx="1"/>
          </p:cNvCxnSpPr>
          <p:nvPr/>
        </p:nvCxnSpPr>
        <p:spPr>
          <a:xfrm flipV="1">
            <a:off x="5894961" y="3561789"/>
            <a:ext cx="765160" cy="14516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C129754-28C6-1C49-834C-160AED640779}"/>
              </a:ext>
            </a:extLst>
          </p:cNvPr>
          <p:cNvCxnSpPr>
            <a:cxnSpLocks/>
            <a:stCxn id="42" idx="3"/>
            <a:endCxn id="78" idx="1"/>
          </p:cNvCxnSpPr>
          <p:nvPr/>
        </p:nvCxnSpPr>
        <p:spPr>
          <a:xfrm flipV="1">
            <a:off x="5894961" y="4544726"/>
            <a:ext cx="770932" cy="4686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30A326C-30E8-5744-988B-BC09DAA192AE}"/>
              </a:ext>
            </a:extLst>
          </p:cNvPr>
          <p:cNvCxnSpPr>
            <a:cxnSpLocks/>
            <a:stCxn id="42" idx="3"/>
            <a:endCxn id="79" idx="1"/>
          </p:cNvCxnSpPr>
          <p:nvPr/>
        </p:nvCxnSpPr>
        <p:spPr>
          <a:xfrm>
            <a:off x="5894961" y="5013406"/>
            <a:ext cx="770933" cy="377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2142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dirty="0"/>
              <a:t>Knowledge Based Methods</a:t>
            </a:r>
            <a:endParaRPr lang="de-DE" dirty="0"/>
          </a:p>
        </p:txBody>
      </p:sp>
      <p:sp>
        <p:nvSpPr>
          <p:cNvPr id="2" name="Rectangle 1">
            <a:extLst>
              <a:ext uri="{FF2B5EF4-FFF2-40B4-BE49-F238E27FC236}">
                <a16:creationId xmlns:a16="http://schemas.microsoft.com/office/drawing/2014/main" id="{FF756ACF-3ED0-444C-8C4D-AC1D3DBC711E}"/>
              </a:ext>
            </a:extLst>
          </p:cNvPr>
          <p:cNvSpPr/>
          <p:nvPr/>
        </p:nvSpPr>
        <p:spPr>
          <a:xfrm>
            <a:off x="358774" y="1981200"/>
            <a:ext cx="8251825" cy="1908215"/>
          </a:xfrm>
          <a:prstGeom prst="rect">
            <a:avLst/>
          </a:prstGeom>
        </p:spPr>
        <p:txBody>
          <a:bodyPr wrap="square">
            <a:spAutoFit/>
          </a:bodyPr>
          <a:lstStyle/>
          <a:p>
            <a:r>
              <a:rPr lang="de-DE" sz="2000" dirty="0" err="1"/>
              <a:t>Some</a:t>
            </a:r>
            <a:r>
              <a:rPr lang="de-DE" sz="2000" dirty="0"/>
              <a:t> </a:t>
            </a:r>
            <a:r>
              <a:rPr lang="de-DE" sz="2000" dirty="0" err="1"/>
              <a:t>of</a:t>
            </a:r>
            <a:r>
              <a:rPr lang="de-DE" sz="2000" dirty="0"/>
              <a:t> </a:t>
            </a:r>
            <a:r>
              <a:rPr lang="de-DE" sz="2000" dirty="0" err="1"/>
              <a:t>the</a:t>
            </a:r>
            <a:r>
              <a:rPr lang="de-DE" sz="2000" dirty="0"/>
              <a:t> </a:t>
            </a:r>
            <a:r>
              <a:rPr lang="de-DE" sz="2000" dirty="0" err="1"/>
              <a:t>best</a:t>
            </a:r>
            <a:r>
              <a:rPr lang="de-DE" sz="2000" dirty="0"/>
              <a:t> </a:t>
            </a:r>
            <a:r>
              <a:rPr lang="de-DE" sz="2000" dirty="0" err="1"/>
              <a:t>performing</a:t>
            </a:r>
            <a:r>
              <a:rPr lang="de-DE" sz="2000" dirty="0"/>
              <a:t> </a:t>
            </a:r>
            <a:r>
              <a:rPr lang="de-DE" sz="2000" dirty="0" err="1"/>
              <a:t>text</a:t>
            </a:r>
            <a:r>
              <a:rPr lang="de-DE" sz="2000" dirty="0"/>
              <a:t> </a:t>
            </a:r>
            <a:r>
              <a:rPr lang="de-DE" sz="2000" dirty="0" err="1"/>
              <a:t>similarity</a:t>
            </a:r>
            <a:r>
              <a:rPr lang="de-DE" sz="2000" dirty="0"/>
              <a:t> </a:t>
            </a:r>
            <a:r>
              <a:rPr lang="de-DE" sz="2000" dirty="0" err="1"/>
              <a:t>measures</a:t>
            </a:r>
            <a:r>
              <a:rPr lang="de-DE" sz="2000" dirty="0"/>
              <a:t> </a:t>
            </a:r>
            <a:r>
              <a:rPr lang="de-DE" sz="2000" dirty="0" err="1"/>
              <a:t>don’t</a:t>
            </a:r>
            <a:r>
              <a:rPr lang="de-DE" sz="2000" dirty="0"/>
              <a:t> </a:t>
            </a:r>
            <a:r>
              <a:rPr lang="de-DE" sz="2000" dirty="0" err="1"/>
              <a:t>use</a:t>
            </a:r>
            <a:r>
              <a:rPr lang="de-DE" sz="2000" dirty="0"/>
              <a:t> </a:t>
            </a:r>
            <a:r>
              <a:rPr lang="de-DE" sz="2000" dirty="0" err="1"/>
              <a:t>vectors</a:t>
            </a:r>
            <a:r>
              <a:rPr lang="de-DE" sz="2000" dirty="0"/>
              <a:t> at all. </a:t>
            </a:r>
          </a:p>
          <a:p>
            <a:endParaRPr lang="de-DE" sz="2000" dirty="0"/>
          </a:p>
          <a:p>
            <a:r>
              <a:rPr lang="de-DE" sz="2000" dirty="0"/>
              <a:t>This </a:t>
            </a:r>
            <a:r>
              <a:rPr lang="de-DE" sz="2000" dirty="0" err="1"/>
              <a:t>is</a:t>
            </a:r>
            <a:r>
              <a:rPr lang="de-DE" sz="2000" dirty="0"/>
              <a:t> </a:t>
            </a:r>
            <a:r>
              <a:rPr lang="de-DE" sz="2000" dirty="0" err="1"/>
              <a:t>the</a:t>
            </a:r>
            <a:r>
              <a:rPr lang="de-DE" sz="2000" dirty="0"/>
              <a:t> </a:t>
            </a:r>
            <a:r>
              <a:rPr lang="de-DE" sz="2000" dirty="0" err="1"/>
              <a:t>case</a:t>
            </a:r>
            <a:r>
              <a:rPr lang="de-DE" sz="2000" dirty="0"/>
              <a:t> </a:t>
            </a:r>
            <a:r>
              <a:rPr lang="de-DE" sz="2000" dirty="0" err="1"/>
              <a:t>of</a:t>
            </a:r>
            <a:r>
              <a:rPr lang="de-DE" sz="2000" dirty="0"/>
              <a:t> </a:t>
            </a:r>
            <a:r>
              <a:rPr lang="de-DE" sz="2000" dirty="0" err="1"/>
              <a:t>the</a:t>
            </a:r>
            <a:r>
              <a:rPr lang="de-DE" sz="2000" dirty="0"/>
              <a:t> </a:t>
            </a:r>
            <a:r>
              <a:rPr lang="de-DE" sz="2000" dirty="0">
                <a:hlinkClick r:id="rId3">
                  <a:extLst>
                    <a:ext uri="{A12FA001-AC4F-418D-AE19-62706E023703}">
                      <ahyp:hlinkClr xmlns:ahyp="http://schemas.microsoft.com/office/drawing/2018/hyperlinkcolor" val="tx"/>
                    </a:ext>
                  </a:extLst>
                </a:hlinkClick>
              </a:rPr>
              <a:t>winner system</a:t>
            </a:r>
            <a:r>
              <a:rPr lang="de-DE" sz="2000" dirty="0"/>
              <a:t> in </a:t>
            </a:r>
            <a:r>
              <a:rPr lang="de-DE" sz="2000" dirty="0">
                <a:hlinkClick r:id="rId4">
                  <a:extLst>
                    <a:ext uri="{A12FA001-AC4F-418D-AE19-62706E023703}">
                      <ahyp:hlinkClr xmlns:ahyp="http://schemas.microsoft.com/office/drawing/2018/hyperlinkcolor" val="tx"/>
                    </a:ext>
                  </a:extLst>
                </a:hlinkClick>
              </a:rPr>
              <a:t>SemEval2014</a:t>
            </a:r>
            <a:r>
              <a:rPr lang="de-DE" sz="2000" dirty="0"/>
              <a:t> </a:t>
            </a:r>
            <a:r>
              <a:rPr lang="de-DE" sz="2000" dirty="0" err="1"/>
              <a:t>sentence</a:t>
            </a:r>
            <a:r>
              <a:rPr lang="de-DE" sz="2000" dirty="0"/>
              <a:t> </a:t>
            </a:r>
            <a:r>
              <a:rPr lang="de-DE" sz="2000" dirty="0" err="1"/>
              <a:t>similarity</a:t>
            </a:r>
            <a:r>
              <a:rPr lang="de-DE" sz="2000" dirty="0"/>
              <a:t> </a:t>
            </a:r>
            <a:r>
              <a:rPr lang="de-DE" sz="2000" dirty="0" err="1"/>
              <a:t>task</a:t>
            </a:r>
            <a:r>
              <a:rPr lang="de-DE" sz="2000" dirty="0"/>
              <a:t> </a:t>
            </a:r>
            <a:r>
              <a:rPr lang="de-DE" sz="2000" dirty="0" err="1"/>
              <a:t>which</a:t>
            </a:r>
            <a:r>
              <a:rPr lang="de-DE" sz="2000" dirty="0"/>
              <a:t> </a:t>
            </a:r>
            <a:r>
              <a:rPr lang="de-DE" sz="2000" dirty="0" err="1"/>
              <a:t>uses</a:t>
            </a:r>
            <a:r>
              <a:rPr lang="de-DE" sz="2000" dirty="0"/>
              <a:t> </a:t>
            </a:r>
            <a:r>
              <a:rPr lang="de-DE" sz="2000" dirty="0" err="1"/>
              <a:t>lexical</a:t>
            </a:r>
            <a:r>
              <a:rPr lang="de-DE" sz="2000" dirty="0"/>
              <a:t> </a:t>
            </a:r>
            <a:r>
              <a:rPr lang="de-DE" sz="2000" dirty="0" err="1"/>
              <a:t>word</a:t>
            </a:r>
            <a:r>
              <a:rPr lang="de-DE" sz="2000" dirty="0"/>
              <a:t> </a:t>
            </a:r>
            <a:r>
              <a:rPr lang="de-DE" sz="2000" dirty="0" err="1"/>
              <a:t>alignment</a:t>
            </a:r>
            <a:r>
              <a:rPr lang="de-DE" sz="2000" dirty="0"/>
              <a:t>. </a:t>
            </a:r>
          </a:p>
          <a:p>
            <a:endParaRPr lang="de-DE" dirty="0">
              <a:latin typeface="medium-content-serif-font"/>
            </a:endParaRPr>
          </a:p>
        </p:txBody>
      </p:sp>
    </p:spTree>
    <p:extLst>
      <p:ext uri="{BB962C8B-B14F-4D97-AF65-F5344CB8AC3E}">
        <p14:creationId xmlns:p14="http://schemas.microsoft.com/office/powerpoint/2010/main" val="1526960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C66F6-C8B0-504C-99D2-79EFAC1BB9ED}"/>
              </a:ext>
            </a:extLst>
          </p:cNvPr>
          <p:cNvSpPr>
            <a:spLocks noGrp="1"/>
          </p:cNvSpPr>
          <p:nvPr>
            <p:ph type="title"/>
          </p:nvPr>
        </p:nvSpPr>
        <p:spPr/>
        <p:txBody>
          <a:bodyPr/>
          <a:lstStyle/>
          <a:p>
            <a:r>
              <a:rPr lang="de-DE" dirty="0" err="1"/>
              <a:t>Examples</a:t>
            </a:r>
            <a:endParaRPr lang="de-DE" dirty="0"/>
          </a:p>
        </p:txBody>
      </p:sp>
      <p:pic>
        <p:nvPicPr>
          <p:cNvPr id="12" name="Content Placeholder 11">
            <a:extLst>
              <a:ext uri="{FF2B5EF4-FFF2-40B4-BE49-F238E27FC236}">
                <a16:creationId xmlns:a16="http://schemas.microsoft.com/office/drawing/2014/main" id="{5427FB4B-8F56-5940-8083-72611FE049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2252" y="3777456"/>
            <a:ext cx="2628900" cy="2209800"/>
          </a:xfrm>
        </p:spPr>
      </p:pic>
      <p:pic>
        <p:nvPicPr>
          <p:cNvPr id="4" name="Picture 2" descr="Rücklauf, Schnell, Button, Pfeile, Kreis, Grau, Weiß">
            <a:extLst>
              <a:ext uri="{FF2B5EF4-FFF2-40B4-BE49-F238E27FC236}">
                <a16:creationId xmlns:a16="http://schemas.microsoft.com/office/drawing/2014/main" id="{E163D035-32A5-F540-96EA-F7B3994BD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3355" y="4742036"/>
            <a:ext cx="980728" cy="9807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object, clock, man&#10;&#10;Description automatically generated">
            <a:extLst>
              <a:ext uri="{FF2B5EF4-FFF2-40B4-BE49-F238E27FC236}">
                <a16:creationId xmlns:a16="http://schemas.microsoft.com/office/drawing/2014/main" id="{0AE03E67-838B-F24D-AA8D-0230EE6D2C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852" y="1592263"/>
            <a:ext cx="2717800" cy="1803400"/>
          </a:xfrm>
          <a:prstGeom prst="rect">
            <a:avLst/>
          </a:prstGeom>
        </p:spPr>
      </p:pic>
      <p:pic>
        <p:nvPicPr>
          <p:cNvPr id="8" name="Picture 7" descr="A close up of a logo&#10;&#10;Description automatically generated">
            <a:extLst>
              <a:ext uri="{FF2B5EF4-FFF2-40B4-BE49-F238E27FC236}">
                <a16:creationId xmlns:a16="http://schemas.microsoft.com/office/drawing/2014/main" id="{22279E4C-A08A-E44F-913A-03A0E7265C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800" y="1536700"/>
            <a:ext cx="2921000" cy="2120900"/>
          </a:xfrm>
          <a:prstGeom prst="rect">
            <a:avLst/>
          </a:prstGeom>
        </p:spPr>
      </p:pic>
      <p:pic>
        <p:nvPicPr>
          <p:cNvPr id="10" name="Picture 9" descr="A close up of a logo&#10;&#10;Description automatically generated">
            <a:extLst>
              <a:ext uri="{FF2B5EF4-FFF2-40B4-BE49-F238E27FC236}">
                <a16:creationId xmlns:a16="http://schemas.microsoft.com/office/drawing/2014/main" id="{18F0B505-879D-2E4A-8D0D-B21B955973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8800" y="3790156"/>
            <a:ext cx="1968500" cy="2197100"/>
          </a:xfrm>
          <a:prstGeom prst="rect">
            <a:avLst/>
          </a:prstGeom>
        </p:spPr>
      </p:pic>
    </p:spTree>
    <p:extLst>
      <p:ext uri="{BB962C8B-B14F-4D97-AF65-F5344CB8AC3E}">
        <p14:creationId xmlns:p14="http://schemas.microsoft.com/office/powerpoint/2010/main" val="2785581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What makes two texts similar?</a:t>
            </a:r>
          </a:p>
        </p:txBody>
      </p:sp>
      <p:sp>
        <p:nvSpPr>
          <p:cNvPr id="6" name="Inhaltsplatzhalter 5"/>
          <p:cNvSpPr>
            <a:spLocks noGrp="1"/>
          </p:cNvSpPr>
          <p:nvPr>
            <p:ph idx="1"/>
          </p:nvPr>
        </p:nvSpPr>
        <p:spPr/>
        <p:txBody>
          <a:bodyPr/>
          <a:lstStyle/>
          <a:p>
            <a:pPr marL="0" indent="0">
              <a:buNone/>
            </a:pPr>
            <a:r>
              <a:rPr lang="en-US" dirty="0"/>
              <a:t>Beijing has abruptly withdrawn a new car registration system after drivers demonstrated "an unhealthy fixation" with symbols of Western military and industrial strength - such as FBI and 007. Senior officials have been infuriated by a popular demonstration of interest in American institutions such as the FBI. Particularly galling was one man's choice of TMD, which stands for Theatre Missile </a:t>
            </a:r>
            <a:r>
              <a:rPr lang="en-US" dirty="0" err="1"/>
              <a:t>Defence</a:t>
            </a:r>
            <a:r>
              <a:rPr lang="en-US" dirty="0"/>
              <a:t>, a US-designed missile system that is regularly vilified by Chinese propaganda channels.</a:t>
            </a:r>
          </a:p>
          <a:p>
            <a:endParaRPr lang="en-US" dirty="0"/>
          </a:p>
          <a:p>
            <a:pPr marL="0" indent="0">
              <a:buNone/>
            </a:pPr>
            <a:r>
              <a:rPr lang="en-US" dirty="0"/>
              <a:t>The Russian defense minister said residents shouldn't feel threatened by the growing number of Chinese workers seeking employment in the country's sparsely populated Far Eastern and Siberian regions. There are no exact figures for the number of Chinese working in Russia, but estimates range from 200,000 to as many as 5 million. Most are in the Russian Far East, where they arrive with legitimate work visas to do seasonal work on Russia's low-tech, labor-intensive farms.</a:t>
            </a:r>
          </a:p>
          <a:p>
            <a:endParaRPr lang="de-DE" dirty="0"/>
          </a:p>
        </p:txBody>
      </p:sp>
      <p:sp>
        <p:nvSpPr>
          <p:cNvPr id="4" name="Textfeld 3"/>
          <p:cNvSpPr txBox="1"/>
          <p:nvPr/>
        </p:nvSpPr>
        <p:spPr>
          <a:xfrm>
            <a:off x="7561661" y="6172200"/>
            <a:ext cx="1515158" cy="307777"/>
          </a:xfrm>
          <a:prstGeom prst="rect">
            <a:avLst/>
          </a:prstGeom>
          <a:noFill/>
        </p:spPr>
        <p:txBody>
          <a:bodyPr wrap="none" rtlCol="0">
            <a:spAutoFit/>
          </a:bodyPr>
          <a:lstStyle/>
          <a:p>
            <a:pPr algn="ctr"/>
            <a:r>
              <a:rPr lang="en-US" sz="1400" b="1" dirty="0">
                <a:solidFill>
                  <a:schemeClr val="bg1">
                    <a:lumMod val="65000"/>
                  </a:schemeClr>
                </a:solidFill>
                <a:latin typeface="+mj-lt"/>
              </a:rPr>
              <a:t>Lee et al. (2005)</a:t>
            </a:r>
          </a:p>
        </p:txBody>
      </p:sp>
    </p:spTree>
    <p:extLst>
      <p:ext uri="{BB962C8B-B14F-4D97-AF65-F5344CB8AC3E}">
        <p14:creationId xmlns:p14="http://schemas.microsoft.com/office/powerpoint/2010/main" val="3234956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A877A-AF27-8F46-A18D-E2AFA8C1C9FB}"/>
              </a:ext>
            </a:extLst>
          </p:cNvPr>
          <p:cNvSpPr>
            <a:spLocks noGrp="1"/>
          </p:cNvSpPr>
          <p:nvPr>
            <p:ph type="title"/>
          </p:nvPr>
        </p:nvSpPr>
        <p:spPr/>
        <p:txBody>
          <a:bodyPr/>
          <a:lstStyle/>
          <a:p>
            <a:r>
              <a:rPr lang="de-DE" dirty="0" err="1"/>
              <a:t>Wordnet</a:t>
            </a:r>
            <a:endParaRPr lang="de-DE" dirty="0"/>
          </a:p>
        </p:txBody>
      </p:sp>
      <p:sp>
        <p:nvSpPr>
          <p:cNvPr id="3" name="Content Placeholder 2">
            <a:extLst>
              <a:ext uri="{FF2B5EF4-FFF2-40B4-BE49-F238E27FC236}">
                <a16:creationId xmlns:a16="http://schemas.microsoft.com/office/drawing/2014/main" id="{5E2A9A82-D690-1048-BFA1-B0F65797E503}"/>
              </a:ext>
            </a:extLst>
          </p:cNvPr>
          <p:cNvSpPr>
            <a:spLocks noGrp="1"/>
          </p:cNvSpPr>
          <p:nvPr>
            <p:ph idx="1"/>
          </p:nvPr>
        </p:nvSpPr>
        <p:spPr/>
        <p:txBody>
          <a:bodyPr/>
          <a:lstStyle/>
          <a:p>
            <a:endParaRPr lang="de-DE" dirty="0"/>
          </a:p>
        </p:txBody>
      </p:sp>
      <p:pic>
        <p:nvPicPr>
          <p:cNvPr id="4" name="Picture 3">
            <a:extLst>
              <a:ext uri="{FF2B5EF4-FFF2-40B4-BE49-F238E27FC236}">
                <a16:creationId xmlns:a16="http://schemas.microsoft.com/office/drawing/2014/main" id="{4A0C0FE4-642C-2445-9413-9FB3CA5C1122}"/>
              </a:ext>
            </a:extLst>
          </p:cNvPr>
          <p:cNvPicPr>
            <a:picLocks noChangeAspect="1"/>
          </p:cNvPicPr>
          <p:nvPr/>
        </p:nvPicPr>
        <p:blipFill rotWithShape="1">
          <a:blip r:embed="rId2">
            <a:extLst>
              <a:ext uri="{28A0092B-C50C-407E-A947-70E740481C1C}">
                <a14:useLocalDpi xmlns:a14="http://schemas.microsoft.com/office/drawing/2010/main" val="0"/>
              </a:ext>
            </a:extLst>
          </a:blip>
          <a:srcRect b="16157"/>
          <a:stretch/>
        </p:blipFill>
        <p:spPr>
          <a:xfrm>
            <a:off x="358775" y="1592263"/>
            <a:ext cx="7102475" cy="4579937"/>
          </a:xfrm>
          <a:prstGeom prst="rect">
            <a:avLst/>
          </a:prstGeom>
        </p:spPr>
      </p:pic>
    </p:spTree>
    <p:extLst>
      <p:ext uri="{BB962C8B-B14F-4D97-AF65-F5344CB8AC3E}">
        <p14:creationId xmlns:p14="http://schemas.microsoft.com/office/powerpoint/2010/main" val="4272404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Example</a:t>
            </a:r>
          </a:p>
        </p:txBody>
      </p:sp>
      <p:pic>
        <p:nvPicPr>
          <p:cNvPr id="145410" name="Picture 2" descr="Z:\Bildschirmfoto.png"/>
          <p:cNvPicPr>
            <a:picLocks noChangeAspect="1" noChangeArrowheads="1"/>
          </p:cNvPicPr>
          <p:nvPr/>
        </p:nvPicPr>
        <p:blipFill>
          <a:blip r:embed="rId3" cstate="print"/>
          <a:srcRect l="20750" t="33917" r="22250" b="27417"/>
          <a:stretch>
            <a:fillRect/>
          </a:stretch>
        </p:blipFill>
        <p:spPr bwMode="auto">
          <a:xfrm>
            <a:off x="228600" y="1676400"/>
            <a:ext cx="8686800" cy="4419600"/>
          </a:xfrm>
          <a:prstGeom prst="rect">
            <a:avLst/>
          </a:prstGeom>
          <a:noFill/>
        </p:spPr>
      </p:pic>
      <p:sp>
        <p:nvSpPr>
          <p:cNvPr id="6" name="Textfeld 5"/>
          <p:cNvSpPr txBox="1"/>
          <p:nvPr/>
        </p:nvSpPr>
        <p:spPr>
          <a:xfrm>
            <a:off x="7078897" y="6172200"/>
            <a:ext cx="1912703" cy="307777"/>
          </a:xfrm>
          <a:prstGeom prst="rect">
            <a:avLst/>
          </a:prstGeom>
          <a:noFill/>
        </p:spPr>
        <p:txBody>
          <a:bodyPr wrap="none" rtlCol="0">
            <a:spAutoFit/>
          </a:bodyPr>
          <a:lstStyle/>
          <a:p>
            <a:r>
              <a:rPr lang="en-US" sz="1400" b="1" dirty="0">
                <a:solidFill>
                  <a:schemeClr val="bg1">
                    <a:lumMod val="65000"/>
                  </a:schemeClr>
                </a:solidFill>
                <a:latin typeface="+mj-lt"/>
              </a:rPr>
              <a:t>Milne &amp; Witten, 2008</a:t>
            </a:r>
          </a:p>
        </p:txBody>
      </p:sp>
      <p:pic>
        <p:nvPicPr>
          <p:cNvPr id="5" name="Picture 2" descr="Rücklauf, Schnell, Button, Pfeile, Kreis, Grau, Weiß">
            <a:extLst>
              <a:ext uri="{FF2B5EF4-FFF2-40B4-BE49-F238E27FC236}">
                <a16:creationId xmlns:a16="http://schemas.microsoft.com/office/drawing/2014/main" id="{4E21B691-2CAF-5041-9717-E971AE5B9B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587" y="5191472"/>
            <a:ext cx="980728" cy="980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6675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CAB8-FA33-8C41-AB5E-70E9331AEBE4}"/>
              </a:ext>
            </a:extLst>
          </p:cNvPr>
          <p:cNvSpPr>
            <a:spLocks noGrp="1"/>
          </p:cNvSpPr>
          <p:nvPr>
            <p:ph type="title"/>
          </p:nvPr>
        </p:nvSpPr>
        <p:spPr/>
        <p:txBody>
          <a:bodyPr/>
          <a:lstStyle/>
          <a:p>
            <a:r>
              <a:rPr lang="de-DE" dirty="0" err="1"/>
              <a:t>Using</a:t>
            </a:r>
            <a:r>
              <a:rPr lang="de-DE" dirty="0"/>
              <a:t> Knowledge </a:t>
            </a:r>
            <a:r>
              <a:rPr lang="de-DE" dirty="0" err="1"/>
              <a:t>Based</a:t>
            </a:r>
            <a:r>
              <a:rPr lang="de-DE" dirty="0"/>
              <a:t> </a:t>
            </a:r>
            <a:r>
              <a:rPr lang="de-DE" dirty="0" err="1"/>
              <a:t>Methods</a:t>
            </a:r>
            <a:endParaRPr lang="de-DE" dirty="0"/>
          </a:p>
        </p:txBody>
      </p:sp>
      <p:sp>
        <p:nvSpPr>
          <p:cNvPr id="3" name="Content Placeholder 2">
            <a:extLst>
              <a:ext uri="{FF2B5EF4-FFF2-40B4-BE49-F238E27FC236}">
                <a16:creationId xmlns:a16="http://schemas.microsoft.com/office/drawing/2014/main" id="{41AF1371-AE49-8F4F-9F29-E9A4F2841D4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buNone/>
            </a:pPr>
            <a:endParaRPr lang="en-US" dirty="0"/>
          </a:p>
          <a:p>
            <a:r>
              <a:rPr lang="en-US" dirty="0"/>
              <a:t>Use knowledge source and get the similarity score between the terms.</a:t>
            </a:r>
          </a:p>
          <a:p>
            <a:endParaRPr lang="en-US" dirty="0"/>
          </a:p>
          <a:p>
            <a:pPr marL="0" indent="0">
              <a:buNone/>
            </a:pPr>
            <a:endParaRPr lang="en-US" dirty="0"/>
          </a:p>
          <a:p>
            <a:endParaRPr lang="en-US" dirty="0"/>
          </a:p>
        </p:txBody>
      </p:sp>
      <p:grpSp>
        <p:nvGrpSpPr>
          <p:cNvPr id="26" name="Gruppieren 60">
            <a:extLst>
              <a:ext uri="{FF2B5EF4-FFF2-40B4-BE49-F238E27FC236}">
                <a16:creationId xmlns:a16="http://schemas.microsoft.com/office/drawing/2014/main" id="{D0350790-22EC-C343-89E2-03BF32EB2C1C}"/>
              </a:ext>
            </a:extLst>
          </p:cNvPr>
          <p:cNvGrpSpPr/>
          <p:nvPr/>
        </p:nvGrpSpPr>
        <p:grpSpPr>
          <a:xfrm>
            <a:off x="838200" y="1676400"/>
            <a:ext cx="2667000" cy="1981200"/>
            <a:chOff x="838200" y="4343400"/>
            <a:chExt cx="2667000" cy="1981200"/>
          </a:xfrm>
        </p:grpSpPr>
        <p:sp>
          <p:nvSpPr>
            <p:cNvPr id="27" name="Ellipse 46">
              <a:extLst>
                <a:ext uri="{FF2B5EF4-FFF2-40B4-BE49-F238E27FC236}">
                  <a16:creationId xmlns:a16="http://schemas.microsoft.com/office/drawing/2014/main" id="{FE0195E6-AA8E-DF45-BBD4-E4A96177B982}"/>
                </a:ext>
              </a:extLst>
            </p:cNvPr>
            <p:cNvSpPr/>
            <p:nvPr/>
          </p:nvSpPr>
          <p:spPr>
            <a:xfrm>
              <a:off x="838200" y="4343400"/>
              <a:ext cx="2667000" cy="198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8" name="Textfeld 47">
              <a:extLst>
                <a:ext uri="{FF2B5EF4-FFF2-40B4-BE49-F238E27FC236}">
                  <a16:creationId xmlns:a16="http://schemas.microsoft.com/office/drawing/2014/main" id="{338CB67A-C398-A34E-9ADB-3EB096D4CF96}"/>
                </a:ext>
              </a:extLst>
            </p:cNvPr>
            <p:cNvSpPr txBox="1"/>
            <p:nvPr/>
          </p:nvSpPr>
          <p:spPr>
            <a:xfrm>
              <a:off x="1143000" y="4725650"/>
              <a:ext cx="2133600" cy="1446550"/>
            </a:xfrm>
            <a:prstGeom prst="rect">
              <a:avLst/>
            </a:prstGeom>
            <a:noFill/>
          </p:spPr>
          <p:txBody>
            <a:bodyPr wrap="square" rtlCol="0">
              <a:spAutoFit/>
            </a:bodyPr>
            <a:lstStyle/>
            <a:p>
              <a:r>
                <a:rPr lang="de-DE" sz="2200" dirty="0"/>
                <a:t>bat</a:t>
              </a:r>
            </a:p>
            <a:p>
              <a:r>
                <a:rPr lang="de-DE" sz="2200" dirty="0"/>
                <a:t>	    ball</a:t>
              </a:r>
            </a:p>
            <a:p>
              <a:r>
                <a:rPr lang="de-DE" sz="2200" dirty="0"/>
                <a:t>    Tom</a:t>
              </a:r>
            </a:p>
            <a:p>
              <a:r>
                <a:rPr lang="de-DE" sz="2200" dirty="0"/>
                <a:t>              </a:t>
              </a:r>
              <a:r>
                <a:rPr lang="de-DE" sz="2200" dirty="0" err="1"/>
                <a:t>hit</a:t>
              </a:r>
              <a:endParaRPr lang="de-DE" sz="2200" dirty="0"/>
            </a:p>
          </p:txBody>
        </p:sp>
      </p:grpSp>
      <p:grpSp>
        <p:nvGrpSpPr>
          <p:cNvPr id="29" name="Gruppieren 61">
            <a:extLst>
              <a:ext uri="{FF2B5EF4-FFF2-40B4-BE49-F238E27FC236}">
                <a16:creationId xmlns:a16="http://schemas.microsoft.com/office/drawing/2014/main" id="{378EDC5A-AA60-E84C-B779-DEC50E0AE8E1}"/>
              </a:ext>
            </a:extLst>
          </p:cNvPr>
          <p:cNvGrpSpPr/>
          <p:nvPr/>
        </p:nvGrpSpPr>
        <p:grpSpPr>
          <a:xfrm>
            <a:off x="5638800" y="1676400"/>
            <a:ext cx="2667000" cy="1981200"/>
            <a:chOff x="5638800" y="4343400"/>
            <a:chExt cx="2667000" cy="1981200"/>
          </a:xfrm>
        </p:grpSpPr>
        <p:sp>
          <p:nvSpPr>
            <p:cNvPr id="30" name="Ellipse 48">
              <a:extLst>
                <a:ext uri="{FF2B5EF4-FFF2-40B4-BE49-F238E27FC236}">
                  <a16:creationId xmlns:a16="http://schemas.microsoft.com/office/drawing/2014/main" id="{5E707AEE-A941-DB4D-A510-5BB647F439BE}"/>
                </a:ext>
              </a:extLst>
            </p:cNvPr>
            <p:cNvSpPr/>
            <p:nvPr/>
          </p:nvSpPr>
          <p:spPr>
            <a:xfrm>
              <a:off x="5638800" y="4343400"/>
              <a:ext cx="2667000" cy="198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1" name="Textfeld 49">
              <a:extLst>
                <a:ext uri="{FF2B5EF4-FFF2-40B4-BE49-F238E27FC236}">
                  <a16:creationId xmlns:a16="http://schemas.microsoft.com/office/drawing/2014/main" id="{88B0577D-0031-A54C-AA31-1B68667B2351}"/>
                </a:ext>
              </a:extLst>
            </p:cNvPr>
            <p:cNvSpPr txBox="1"/>
            <p:nvPr/>
          </p:nvSpPr>
          <p:spPr>
            <a:xfrm>
              <a:off x="5943600" y="4648200"/>
              <a:ext cx="2133600" cy="1446550"/>
            </a:xfrm>
            <a:prstGeom prst="rect">
              <a:avLst/>
            </a:prstGeom>
            <a:noFill/>
          </p:spPr>
          <p:txBody>
            <a:bodyPr wrap="square" rtlCol="0">
              <a:spAutoFit/>
            </a:bodyPr>
            <a:lstStyle/>
            <a:p>
              <a:r>
                <a:rPr lang="de-DE" sz="2200" dirty="0"/>
                <a:t>          </a:t>
              </a:r>
              <a:r>
                <a:rPr lang="de-DE" sz="2200" dirty="0" err="1"/>
                <a:t>baseball</a:t>
              </a:r>
              <a:r>
                <a:rPr lang="de-DE" sz="2200" dirty="0"/>
                <a:t>    stick</a:t>
              </a:r>
            </a:p>
            <a:p>
              <a:r>
                <a:rPr lang="de-DE" sz="2200" dirty="0"/>
                <a:t>           </a:t>
              </a:r>
              <a:r>
                <a:rPr lang="de-DE" sz="2200" dirty="0" err="1"/>
                <a:t>hit</a:t>
              </a:r>
              <a:endParaRPr lang="de-DE" sz="2200" dirty="0"/>
            </a:p>
            <a:p>
              <a:r>
                <a:rPr lang="de-DE" sz="2200" dirty="0"/>
                <a:t>      </a:t>
              </a:r>
              <a:r>
                <a:rPr lang="de-DE" sz="2200" dirty="0" err="1"/>
                <a:t>be</a:t>
              </a:r>
              <a:endParaRPr lang="de-DE" sz="2200" dirty="0"/>
            </a:p>
          </p:txBody>
        </p:sp>
      </p:grpSp>
      <p:grpSp>
        <p:nvGrpSpPr>
          <p:cNvPr id="32" name="Gruppieren 77">
            <a:extLst>
              <a:ext uri="{FF2B5EF4-FFF2-40B4-BE49-F238E27FC236}">
                <a16:creationId xmlns:a16="http://schemas.microsoft.com/office/drawing/2014/main" id="{5FF10473-9A41-6B4E-80C8-21366F962742}"/>
              </a:ext>
            </a:extLst>
          </p:cNvPr>
          <p:cNvGrpSpPr/>
          <p:nvPr/>
        </p:nvGrpSpPr>
        <p:grpSpPr>
          <a:xfrm>
            <a:off x="2971800" y="2209800"/>
            <a:ext cx="3810000" cy="1066800"/>
            <a:chOff x="2971800" y="2209800"/>
            <a:chExt cx="3810000" cy="1066800"/>
          </a:xfrm>
        </p:grpSpPr>
        <p:cxnSp>
          <p:nvCxnSpPr>
            <p:cNvPr id="33" name="Gekrümmte Verbindung 41">
              <a:extLst>
                <a:ext uri="{FF2B5EF4-FFF2-40B4-BE49-F238E27FC236}">
                  <a16:creationId xmlns:a16="http://schemas.microsoft.com/office/drawing/2014/main" id="{D46C82BD-8052-6D42-8A81-218A1CB668F6}"/>
                </a:ext>
              </a:extLst>
            </p:cNvPr>
            <p:cNvCxnSpPr/>
            <p:nvPr/>
          </p:nvCxnSpPr>
          <p:spPr>
            <a:xfrm flipV="1">
              <a:off x="2971800" y="2209800"/>
              <a:ext cx="3733800" cy="381000"/>
            </a:xfrm>
            <a:prstGeom prst="curvedConnector3">
              <a:avLst>
                <a:gd name="adj1" fmla="val 50000"/>
              </a:avLst>
            </a:prstGeom>
            <a:ln w="38100">
              <a:solidFill>
                <a:schemeClr val="bg1">
                  <a:lumMod val="50000"/>
                </a:schemeClr>
              </a:solidFill>
              <a:headEnd type="triangle" w="lg" len="lg"/>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34" name="Gekrümmte Verbindung 41">
              <a:extLst>
                <a:ext uri="{FF2B5EF4-FFF2-40B4-BE49-F238E27FC236}">
                  <a16:creationId xmlns:a16="http://schemas.microsoft.com/office/drawing/2014/main" id="{9B8666F5-B673-074B-91BB-72100F326ADD}"/>
                </a:ext>
              </a:extLst>
            </p:cNvPr>
            <p:cNvCxnSpPr/>
            <p:nvPr/>
          </p:nvCxnSpPr>
          <p:spPr>
            <a:xfrm flipV="1">
              <a:off x="2971800" y="2514600"/>
              <a:ext cx="2971800" cy="76200"/>
            </a:xfrm>
            <a:prstGeom prst="curvedConnector3">
              <a:avLst>
                <a:gd name="adj1" fmla="val 50000"/>
              </a:avLst>
            </a:prstGeom>
            <a:ln w="38100">
              <a:solidFill>
                <a:schemeClr val="bg1">
                  <a:lumMod val="50000"/>
                </a:schemeClr>
              </a:solidFill>
              <a:headEnd type="triangle" w="lg" len="lg"/>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35" name="Gekrümmte Verbindung 41">
              <a:extLst>
                <a:ext uri="{FF2B5EF4-FFF2-40B4-BE49-F238E27FC236}">
                  <a16:creationId xmlns:a16="http://schemas.microsoft.com/office/drawing/2014/main" id="{D7718CF4-CC0C-D54D-8522-FB2E1C05F167}"/>
                </a:ext>
              </a:extLst>
            </p:cNvPr>
            <p:cNvCxnSpPr/>
            <p:nvPr/>
          </p:nvCxnSpPr>
          <p:spPr>
            <a:xfrm>
              <a:off x="2971800" y="2590800"/>
              <a:ext cx="3810000" cy="304800"/>
            </a:xfrm>
            <a:prstGeom prst="curvedConnector3">
              <a:avLst>
                <a:gd name="adj1" fmla="val 46571"/>
              </a:avLst>
            </a:prstGeom>
            <a:ln w="38100">
              <a:solidFill>
                <a:schemeClr val="bg1">
                  <a:lumMod val="50000"/>
                </a:schemeClr>
              </a:solidFill>
              <a:headEnd type="triangle" w="lg" len="lg"/>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36" name="Gekrümmte Verbindung 41">
              <a:extLst>
                <a:ext uri="{FF2B5EF4-FFF2-40B4-BE49-F238E27FC236}">
                  <a16:creationId xmlns:a16="http://schemas.microsoft.com/office/drawing/2014/main" id="{DD6CE721-C926-4D44-9F4D-5E944E52473A}"/>
                </a:ext>
              </a:extLst>
            </p:cNvPr>
            <p:cNvCxnSpPr/>
            <p:nvPr/>
          </p:nvCxnSpPr>
          <p:spPr>
            <a:xfrm>
              <a:off x="2971800" y="2590800"/>
              <a:ext cx="3429000" cy="685800"/>
            </a:xfrm>
            <a:prstGeom prst="curvedConnector3">
              <a:avLst>
                <a:gd name="adj1" fmla="val 50000"/>
              </a:avLst>
            </a:prstGeom>
            <a:ln w="38100">
              <a:solidFill>
                <a:schemeClr val="bg1">
                  <a:lumMod val="50000"/>
                </a:schemeClr>
              </a:solidFill>
              <a:headEnd type="triangle" w="lg" len="lg"/>
              <a:tailEnd type="triangle" w="lg" len="lg"/>
            </a:ln>
            <a:effectLst/>
          </p:spPr>
          <p:style>
            <a:lnRef idx="1">
              <a:schemeClr val="accent1"/>
            </a:lnRef>
            <a:fillRef idx="0">
              <a:schemeClr val="accent1"/>
            </a:fillRef>
            <a:effectRef idx="0">
              <a:schemeClr val="accent1"/>
            </a:effectRef>
            <a:fontRef idx="minor">
              <a:schemeClr val="tx1"/>
            </a:fontRef>
          </p:style>
        </p:cxnSp>
      </p:grpSp>
      <p:sp>
        <p:nvSpPr>
          <p:cNvPr id="37" name="Ellipse 78">
            <a:extLst>
              <a:ext uri="{FF2B5EF4-FFF2-40B4-BE49-F238E27FC236}">
                <a16:creationId xmlns:a16="http://schemas.microsoft.com/office/drawing/2014/main" id="{B4F313CF-C186-3C43-89A8-DB2C9773AD16}"/>
              </a:ext>
            </a:extLst>
          </p:cNvPr>
          <p:cNvSpPr/>
          <p:nvPr/>
        </p:nvSpPr>
        <p:spPr>
          <a:xfrm>
            <a:off x="5486400" y="1752600"/>
            <a:ext cx="762000" cy="6096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0.8</a:t>
            </a:r>
          </a:p>
        </p:txBody>
      </p:sp>
      <p:grpSp>
        <p:nvGrpSpPr>
          <p:cNvPr id="38" name="Gruppieren 83">
            <a:extLst>
              <a:ext uri="{FF2B5EF4-FFF2-40B4-BE49-F238E27FC236}">
                <a16:creationId xmlns:a16="http://schemas.microsoft.com/office/drawing/2014/main" id="{9053268E-B7F3-E542-A0A4-5FD8016FA280}"/>
              </a:ext>
            </a:extLst>
          </p:cNvPr>
          <p:cNvGrpSpPr/>
          <p:nvPr/>
        </p:nvGrpSpPr>
        <p:grpSpPr>
          <a:xfrm>
            <a:off x="4724400" y="2133600"/>
            <a:ext cx="1447800" cy="1447800"/>
            <a:chOff x="4724400" y="2133600"/>
            <a:chExt cx="1447800" cy="1447800"/>
          </a:xfrm>
        </p:grpSpPr>
        <p:sp>
          <p:nvSpPr>
            <p:cNvPr id="39" name="Ellipse 79">
              <a:extLst>
                <a:ext uri="{FF2B5EF4-FFF2-40B4-BE49-F238E27FC236}">
                  <a16:creationId xmlns:a16="http://schemas.microsoft.com/office/drawing/2014/main" id="{365EFEB0-6701-4D46-9795-137F059C52D4}"/>
                </a:ext>
              </a:extLst>
            </p:cNvPr>
            <p:cNvSpPr/>
            <p:nvPr/>
          </p:nvSpPr>
          <p:spPr>
            <a:xfrm>
              <a:off x="4724400" y="2133600"/>
              <a:ext cx="762000" cy="6096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0.3</a:t>
              </a:r>
            </a:p>
          </p:txBody>
        </p:sp>
        <p:sp>
          <p:nvSpPr>
            <p:cNvPr id="40" name="Ellipse 81">
              <a:extLst>
                <a:ext uri="{FF2B5EF4-FFF2-40B4-BE49-F238E27FC236}">
                  <a16:creationId xmlns:a16="http://schemas.microsoft.com/office/drawing/2014/main" id="{65D26B78-4ED8-2F49-B3FA-CEA82972509F}"/>
                </a:ext>
              </a:extLst>
            </p:cNvPr>
            <p:cNvSpPr/>
            <p:nvPr/>
          </p:nvSpPr>
          <p:spPr>
            <a:xfrm>
              <a:off x="5410200" y="2590800"/>
              <a:ext cx="762000" cy="6096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0.1</a:t>
              </a:r>
            </a:p>
          </p:txBody>
        </p:sp>
        <p:sp>
          <p:nvSpPr>
            <p:cNvPr id="41" name="Ellipse 82">
              <a:extLst>
                <a:ext uri="{FF2B5EF4-FFF2-40B4-BE49-F238E27FC236}">
                  <a16:creationId xmlns:a16="http://schemas.microsoft.com/office/drawing/2014/main" id="{51CC9FBA-B278-8141-8275-74C4F3CBD2CC}"/>
                </a:ext>
              </a:extLst>
            </p:cNvPr>
            <p:cNvSpPr/>
            <p:nvPr/>
          </p:nvSpPr>
          <p:spPr>
            <a:xfrm>
              <a:off x="4724400" y="2971800"/>
              <a:ext cx="762000" cy="6096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0.1</a:t>
              </a:r>
            </a:p>
          </p:txBody>
        </p:sp>
      </p:grpSp>
      <p:sp>
        <p:nvSpPr>
          <p:cNvPr id="42" name="Ellipse 88">
            <a:extLst>
              <a:ext uri="{FF2B5EF4-FFF2-40B4-BE49-F238E27FC236}">
                <a16:creationId xmlns:a16="http://schemas.microsoft.com/office/drawing/2014/main" id="{FE0467E8-8863-B340-9BD1-966451AB7620}"/>
              </a:ext>
            </a:extLst>
          </p:cNvPr>
          <p:cNvSpPr/>
          <p:nvPr/>
        </p:nvSpPr>
        <p:spPr>
          <a:xfrm>
            <a:off x="5334000" y="1752600"/>
            <a:ext cx="914400" cy="609600"/>
          </a:xfrm>
          <a:prstGeom prst="ellipse">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0.05</a:t>
            </a:r>
          </a:p>
        </p:txBody>
      </p:sp>
      <p:cxnSp>
        <p:nvCxnSpPr>
          <p:cNvPr id="43" name="Gekrümmte Verbindung 41">
            <a:extLst>
              <a:ext uri="{FF2B5EF4-FFF2-40B4-BE49-F238E27FC236}">
                <a16:creationId xmlns:a16="http://schemas.microsoft.com/office/drawing/2014/main" id="{B8B38610-8E6E-A343-98A6-2B2FD11804A8}"/>
              </a:ext>
            </a:extLst>
          </p:cNvPr>
          <p:cNvCxnSpPr/>
          <p:nvPr/>
        </p:nvCxnSpPr>
        <p:spPr>
          <a:xfrm flipV="1">
            <a:off x="2971800" y="2209800"/>
            <a:ext cx="3733800" cy="381000"/>
          </a:xfrm>
          <a:prstGeom prst="curvedConnector3">
            <a:avLst>
              <a:gd name="adj1" fmla="val 50000"/>
            </a:avLst>
          </a:prstGeom>
          <a:ln w="38100">
            <a:solidFill>
              <a:srgbClr val="009242"/>
            </a:solidFill>
            <a:headEnd type="triangle" w="lg" len="lg"/>
            <a:tailEnd type="triangle" w="lg" len="lg"/>
          </a:ln>
          <a:effectLst/>
        </p:spPr>
        <p:style>
          <a:lnRef idx="1">
            <a:schemeClr val="accent1"/>
          </a:lnRef>
          <a:fillRef idx="0">
            <a:schemeClr val="accent1"/>
          </a:fillRef>
          <a:effectRef idx="0">
            <a:schemeClr val="accent1"/>
          </a:effectRef>
          <a:fontRef idx="minor">
            <a:schemeClr val="tx1"/>
          </a:fontRef>
        </p:style>
      </p:cxnSp>
      <p:grpSp>
        <p:nvGrpSpPr>
          <p:cNvPr id="44" name="Gruppieren 84">
            <a:extLst>
              <a:ext uri="{FF2B5EF4-FFF2-40B4-BE49-F238E27FC236}">
                <a16:creationId xmlns:a16="http://schemas.microsoft.com/office/drawing/2014/main" id="{481C9FFB-F17D-9B46-8912-B115F103A85C}"/>
              </a:ext>
            </a:extLst>
          </p:cNvPr>
          <p:cNvGrpSpPr/>
          <p:nvPr/>
        </p:nvGrpSpPr>
        <p:grpSpPr>
          <a:xfrm>
            <a:off x="4724400" y="2133600"/>
            <a:ext cx="1447800" cy="1447800"/>
            <a:chOff x="4724400" y="2133600"/>
            <a:chExt cx="1447800" cy="1447800"/>
          </a:xfrm>
        </p:grpSpPr>
        <p:sp>
          <p:nvSpPr>
            <p:cNvPr id="45" name="Ellipse 85">
              <a:extLst>
                <a:ext uri="{FF2B5EF4-FFF2-40B4-BE49-F238E27FC236}">
                  <a16:creationId xmlns:a16="http://schemas.microsoft.com/office/drawing/2014/main" id="{C2BCC9DD-CEC0-2440-8EFF-C8A6CF53FF06}"/>
                </a:ext>
              </a:extLst>
            </p:cNvPr>
            <p:cNvSpPr/>
            <p:nvPr/>
          </p:nvSpPr>
          <p:spPr>
            <a:xfrm>
              <a:off x="4724400" y="2133600"/>
              <a:ext cx="762000" cy="609600"/>
            </a:xfrm>
            <a:prstGeom prst="ellipse">
              <a:avLst/>
            </a:prstGeom>
            <a:solidFill>
              <a:srgbClr val="B90F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0.3</a:t>
              </a:r>
            </a:p>
          </p:txBody>
        </p:sp>
        <p:sp>
          <p:nvSpPr>
            <p:cNvPr id="46" name="Ellipse 86">
              <a:extLst>
                <a:ext uri="{FF2B5EF4-FFF2-40B4-BE49-F238E27FC236}">
                  <a16:creationId xmlns:a16="http://schemas.microsoft.com/office/drawing/2014/main" id="{9D4D558B-0D35-5544-8CD7-242907EF8586}"/>
                </a:ext>
              </a:extLst>
            </p:cNvPr>
            <p:cNvSpPr/>
            <p:nvPr/>
          </p:nvSpPr>
          <p:spPr>
            <a:xfrm>
              <a:off x="5410200" y="2590800"/>
              <a:ext cx="762000" cy="609600"/>
            </a:xfrm>
            <a:prstGeom prst="ellipse">
              <a:avLst/>
            </a:prstGeom>
            <a:solidFill>
              <a:srgbClr val="B90F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0.1</a:t>
              </a:r>
            </a:p>
          </p:txBody>
        </p:sp>
        <p:sp>
          <p:nvSpPr>
            <p:cNvPr id="47" name="Ellipse 87">
              <a:extLst>
                <a:ext uri="{FF2B5EF4-FFF2-40B4-BE49-F238E27FC236}">
                  <a16:creationId xmlns:a16="http://schemas.microsoft.com/office/drawing/2014/main" id="{46B92DBD-5558-B241-BD3A-016E78437D70}"/>
                </a:ext>
              </a:extLst>
            </p:cNvPr>
            <p:cNvSpPr/>
            <p:nvPr/>
          </p:nvSpPr>
          <p:spPr>
            <a:xfrm>
              <a:off x="4724400" y="2971800"/>
              <a:ext cx="762000" cy="609600"/>
            </a:xfrm>
            <a:prstGeom prst="ellipse">
              <a:avLst/>
            </a:prstGeom>
            <a:solidFill>
              <a:srgbClr val="B90F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0.1</a:t>
              </a:r>
            </a:p>
          </p:txBody>
        </p:sp>
      </p:grpSp>
      <p:pic>
        <p:nvPicPr>
          <p:cNvPr id="7" name="Picture 6" descr="A screenshot of a cell phone&#10;&#10;Description automatically generated">
            <a:extLst>
              <a:ext uri="{FF2B5EF4-FFF2-40B4-BE49-F238E27FC236}">
                <a16:creationId xmlns:a16="http://schemas.microsoft.com/office/drawing/2014/main" id="{7F791C67-2002-E54F-8452-F58371F23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4387850"/>
            <a:ext cx="7696200" cy="1981200"/>
          </a:xfrm>
          <a:prstGeom prst="rect">
            <a:avLst/>
          </a:prstGeom>
        </p:spPr>
      </p:pic>
    </p:spTree>
    <p:extLst>
      <p:ext uri="{BB962C8B-B14F-4D97-AF65-F5344CB8AC3E}">
        <p14:creationId xmlns:p14="http://schemas.microsoft.com/office/powerpoint/2010/main" val="31031394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dirty="0"/>
              <a:t>Drawbacks of Knowledge Based Methods</a:t>
            </a:r>
          </a:p>
        </p:txBody>
      </p:sp>
      <p:sp>
        <p:nvSpPr>
          <p:cNvPr id="44035" name="Rectangle 3"/>
          <p:cNvSpPr>
            <a:spLocks noGrp="1" noChangeArrowheads="1"/>
          </p:cNvSpPr>
          <p:nvPr>
            <p:ph type="body" idx="1"/>
          </p:nvPr>
        </p:nvSpPr>
        <p:spPr/>
        <p:txBody>
          <a:bodyPr/>
          <a:lstStyle/>
          <a:p>
            <a:pPr eaLnBrk="1" hangingPunct="1"/>
            <a:r>
              <a:rPr lang="en-US" sz="2400" dirty="0"/>
              <a:t>Not every language has large knowledge bases.</a:t>
            </a:r>
          </a:p>
          <a:p>
            <a:pPr eaLnBrk="1" hangingPunct="1"/>
            <a:endParaRPr lang="en-US" sz="2400" dirty="0"/>
          </a:p>
          <a:p>
            <a:pPr eaLnBrk="1" hangingPunct="1"/>
            <a:r>
              <a:rPr lang="en-US" sz="2400" dirty="0"/>
              <a:t>They are often quite incomplete.</a:t>
            </a:r>
          </a:p>
          <a:p>
            <a:pPr marL="0" indent="0" eaLnBrk="1" hangingPunct="1">
              <a:buNone/>
            </a:pPr>
            <a:endParaRPr lang="en-US" sz="2400" dirty="0"/>
          </a:p>
          <a:p>
            <a:pPr marL="0" indent="0" eaLnBrk="1" hangingPunct="1">
              <a:buNone/>
            </a:pPr>
            <a:endParaRPr lang="en-US" sz="2400" dirty="0"/>
          </a:p>
          <a:p>
            <a:pPr marL="0" indent="0" eaLnBrk="1" hangingPunct="1">
              <a:buNone/>
            </a:pPr>
            <a:endParaRPr lang="en-US" sz="2400" dirty="0"/>
          </a:p>
          <a:p>
            <a:pPr marL="0" indent="0" eaLnBrk="1" hangingPunct="1">
              <a:buNone/>
            </a:pPr>
            <a:endParaRPr lang="en-US" sz="2400" dirty="0"/>
          </a:p>
        </p:txBody>
      </p:sp>
    </p:spTree>
    <p:extLst>
      <p:ext uri="{BB962C8B-B14F-4D97-AF65-F5344CB8AC3E}">
        <p14:creationId xmlns:p14="http://schemas.microsoft.com/office/powerpoint/2010/main" val="326305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0F72-AF49-984D-BBE5-E01436BB21C0}"/>
              </a:ext>
            </a:extLst>
          </p:cNvPr>
          <p:cNvSpPr>
            <a:spLocks noGrp="1"/>
          </p:cNvSpPr>
          <p:nvPr>
            <p:ph type="title"/>
          </p:nvPr>
        </p:nvSpPr>
        <p:spPr/>
        <p:txBody>
          <a:bodyPr/>
          <a:lstStyle/>
          <a:p>
            <a:r>
              <a:rPr lang="de-DE" dirty="0"/>
              <a:t>Outline</a:t>
            </a:r>
          </a:p>
        </p:txBody>
      </p:sp>
      <p:sp>
        <p:nvSpPr>
          <p:cNvPr id="3" name="Rounded Rectangle 2">
            <a:extLst>
              <a:ext uri="{FF2B5EF4-FFF2-40B4-BE49-F238E27FC236}">
                <a16:creationId xmlns:a16="http://schemas.microsoft.com/office/drawing/2014/main" id="{22EDC0CF-4956-E444-9087-B68A8E1316BF}"/>
              </a:ext>
            </a:extLst>
          </p:cNvPr>
          <p:cNvSpPr/>
          <p:nvPr/>
        </p:nvSpPr>
        <p:spPr>
          <a:xfrm>
            <a:off x="2923172" y="1541045"/>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Introduction</a:t>
            </a:r>
            <a:endParaRPr lang="de-DE" b="1" dirty="0">
              <a:solidFill>
                <a:srgbClr val="000000"/>
              </a:solidFill>
            </a:endParaRPr>
          </a:p>
        </p:txBody>
      </p:sp>
      <p:cxnSp>
        <p:nvCxnSpPr>
          <p:cNvPr id="21" name="Straight Arrow Connector 20">
            <a:extLst>
              <a:ext uri="{FF2B5EF4-FFF2-40B4-BE49-F238E27FC236}">
                <a16:creationId xmlns:a16="http://schemas.microsoft.com/office/drawing/2014/main" id="{F8745245-0A86-514E-87AD-6A206003081F}"/>
              </a:ext>
            </a:extLst>
          </p:cNvPr>
          <p:cNvCxnSpPr>
            <a:cxnSpLocks/>
            <a:stCxn id="3" idx="2"/>
            <a:endCxn id="22" idx="0"/>
          </p:cNvCxnSpPr>
          <p:nvPr/>
        </p:nvCxnSpPr>
        <p:spPr>
          <a:xfrm>
            <a:off x="4409072" y="1998245"/>
            <a:ext cx="0" cy="366798"/>
          </a:xfrm>
          <a:prstGeom prst="straightConnector1">
            <a:avLst/>
          </a:prstGeom>
          <a:ln w="412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Rounded Rectangle 21">
            <a:extLst>
              <a:ext uri="{FF2B5EF4-FFF2-40B4-BE49-F238E27FC236}">
                <a16:creationId xmlns:a16="http://schemas.microsoft.com/office/drawing/2014/main" id="{CE63849A-50FD-C54D-BD2F-27A30F1B508F}"/>
              </a:ext>
            </a:extLst>
          </p:cNvPr>
          <p:cNvSpPr/>
          <p:nvPr/>
        </p:nvSpPr>
        <p:spPr>
          <a:xfrm>
            <a:off x="2923172" y="2365043"/>
            <a:ext cx="2971800" cy="57128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Measure</a:t>
            </a:r>
            <a:r>
              <a:rPr lang="de-DE" b="1" dirty="0">
                <a:solidFill>
                  <a:srgbClr val="000000"/>
                </a:solidFill>
              </a:rPr>
              <a:t> </a:t>
            </a:r>
            <a:r>
              <a:rPr lang="de-DE" b="1" dirty="0" err="1">
                <a:solidFill>
                  <a:srgbClr val="000000"/>
                </a:solidFill>
              </a:rPr>
              <a:t>of</a:t>
            </a:r>
            <a:r>
              <a:rPr lang="de-DE" b="1" dirty="0">
                <a:solidFill>
                  <a:srgbClr val="000000"/>
                </a:solidFill>
              </a:rPr>
              <a:t> Text </a:t>
            </a:r>
            <a:r>
              <a:rPr lang="de-DE" b="1" dirty="0" err="1">
                <a:solidFill>
                  <a:srgbClr val="000000"/>
                </a:solidFill>
              </a:rPr>
              <a:t>Similarity</a:t>
            </a:r>
            <a:endParaRPr lang="de-DE" b="1" dirty="0">
              <a:solidFill>
                <a:srgbClr val="000000"/>
              </a:solidFill>
            </a:endParaRPr>
          </a:p>
        </p:txBody>
      </p:sp>
      <p:cxnSp>
        <p:nvCxnSpPr>
          <p:cNvPr id="23" name="Straight Arrow Connector 22">
            <a:extLst>
              <a:ext uri="{FF2B5EF4-FFF2-40B4-BE49-F238E27FC236}">
                <a16:creationId xmlns:a16="http://schemas.microsoft.com/office/drawing/2014/main" id="{0C37530F-429D-7C45-856E-24474901C9B0}"/>
              </a:ext>
            </a:extLst>
          </p:cNvPr>
          <p:cNvCxnSpPr>
            <a:cxnSpLocks/>
            <a:stCxn id="22" idx="2"/>
            <a:endCxn id="24" idx="0"/>
          </p:cNvCxnSpPr>
          <p:nvPr/>
        </p:nvCxnSpPr>
        <p:spPr>
          <a:xfrm flipH="1">
            <a:off x="4409061" y="2936323"/>
            <a:ext cx="11" cy="26767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9ED29C-9DE8-F347-994C-D780766BCB68}"/>
              </a:ext>
            </a:extLst>
          </p:cNvPr>
          <p:cNvSpPr/>
          <p:nvPr/>
        </p:nvSpPr>
        <p:spPr>
          <a:xfrm>
            <a:off x="2923161" y="3203996"/>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Evaluation</a:t>
            </a:r>
          </a:p>
        </p:txBody>
      </p:sp>
      <p:cxnSp>
        <p:nvCxnSpPr>
          <p:cNvPr id="33" name="Straight Arrow Connector 22">
            <a:extLst>
              <a:ext uri="{FF2B5EF4-FFF2-40B4-BE49-F238E27FC236}">
                <a16:creationId xmlns:a16="http://schemas.microsoft.com/office/drawing/2014/main" id="{5D220A99-D524-A245-A5A6-D99D63AE727B}"/>
              </a:ext>
            </a:extLst>
          </p:cNvPr>
          <p:cNvCxnSpPr>
            <a:cxnSpLocks/>
            <a:stCxn id="24" idx="2"/>
            <a:endCxn id="34" idx="0"/>
          </p:cNvCxnSpPr>
          <p:nvPr/>
        </p:nvCxnSpPr>
        <p:spPr>
          <a:xfrm>
            <a:off x="4409061" y="3661196"/>
            <a:ext cx="11" cy="22513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Rounded Rectangle 33">
            <a:extLst>
              <a:ext uri="{FF2B5EF4-FFF2-40B4-BE49-F238E27FC236}">
                <a16:creationId xmlns:a16="http://schemas.microsoft.com/office/drawing/2014/main" id="{FFDE76A1-ED91-E941-AD90-D8070F116D79}"/>
              </a:ext>
            </a:extLst>
          </p:cNvPr>
          <p:cNvSpPr/>
          <p:nvPr/>
        </p:nvSpPr>
        <p:spPr>
          <a:xfrm>
            <a:off x="2923172" y="3886332"/>
            <a:ext cx="2971800" cy="52985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Compositional</a:t>
            </a:r>
            <a:r>
              <a:rPr lang="de-DE" b="1" dirty="0">
                <a:solidFill>
                  <a:srgbClr val="000000"/>
                </a:solidFill>
              </a:rPr>
              <a:t> </a:t>
            </a:r>
            <a:r>
              <a:rPr lang="de-DE" b="1" dirty="0" err="1">
                <a:solidFill>
                  <a:srgbClr val="000000"/>
                </a:solidFill>
              </a:rPr>
              <a:t>Approaches</a:t>
            </a:r>
            <a:endParaRPr lang="de-DE" b="1" dirty="0">
              <a:solidFill>
                <a:srgbClr val="000000"/>
              </a:solidFill>
            </a:endParaRPr>
          </a:p>
        </p:txBody>
      </p:sp>
      <p:cxnSp>
        <p:nvCxnSpPr>
          <p:cNvPr id="41" name="Straight Arrow Connector 22">
            <a:extLst>
              <a:ext uri="{FF2B5EF4-FFF2-40B4-BE49-F238E27FC236}">
                <a16:creationId xmlns:a16="http://schemas.microsoft.com/office/drawing/2014/main" id="{7EC15E6D-9144-B445-83C0-BCEE34A4FCF8}"/>
              </a:ext>
            </a:extLst>
          </p:cNvPr>
          <p:cNvCxnSpPr>
            <a:cxnSpLocks/>
            <a:stCxn id="34" idx="2"/>
            <a:endCxn id="42" idx="0"/>
          </p:cNvCxnSpPr>
          <p:nvPr/>
        </p:nvCxnSpPr>
        <p:spPr>
          <a:xfrm flipH="1">
            <a:off x="4409061" y="4416182"/>
            <a:ext cx="11" cy="30910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Rounded Rectangle 41">
            <a:extLst>
              <a:ext uri="{FF2B5EF4-FFF2-40B4-BE49-F238E27FC236}">
                <a16:creationId xmlns:a16="http://schemas.microsoft.com/office/drawing/2014/main" id="{BD7DCC08-A60C-9F4D-99F9-82F32645E0F2}"/>
              </a:ext>
            </a:extLst>
          </p:cNvPr>
          <p:cNvSpPr/>
          <p:nvPr/>
        </p:nvSpPr>
        <p:spPr>
          <a:xfrm>
            <a:off x="2923161" y="4725285"/>
            <a:ext cx="2971800" cy="576242"/>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Non-</a:t>
            </a:r>
            <a:r>
              <a:rPr lang="de-DE" b="1" dirty="0" err="1">
                <a:solidFill>
                  <a:srgbClr val="000000"/>
                </a:solidFill>
              </a:rPr>
              <a:t>compositional</a:t>
            </a:r>
            <a:r>
              <a:rPr lang="de-DE" b="1" dirty="0">
                <a:solidFill>
                  <a:srgbClr val="000000"/>
                </a:solidFill>
              </a:rPr>
              <a:t> </a:t>
            </a:r>
            <a:r>
              <a:rPr lang="de-DE" b="1" dirty="0" err="1">
                <a:solidFill>
                  <a:srgbClr val="000000"/>
                </a:solidFill>
              </a:rPr>
              <a:t>Approaches</a:t>
            </a:r>
            <a:endParaRPr lang="de-DE" b="1" dirty="0">
              <a:solidFill>
                <a:srgbClr val="000000"/>
              </a:solidFill>
            </a:endParaRPr>
          </a:p>
        </p:txBody>
      </p:sp>
      <p:cxnSp>
        <p:nvCxnSpPr>
          <p:cNvPr id="47" name="Straight Arrow Connector 22">
            <a:extLst>
              <a:ext uri="{FF2B5EF4-FFF2-40B4-BE49-F238E27FC236}">
                <a16:creationId xmlns:a16="http://schemas.microsoft.com/office/drawing/2014/main" id="{6F3310E7-9729-974F-BF98-3A5A24329192}"/>
              </a:ext>
            </a:extLst>
          </p:cNvPr>
          <p:cNvCxnSpPr>
            <a:cxnSpLocks/>
            <a:stCxn id="42" idx="2"/>
            <a:endCxn id="48" idx="0"/>
          </p:cNvCxnSpPr>
          <p:nvPr/>
        </p:nvCxnSpPr>
        <p:spPr>
          <a:xfrm>
            <a:off x="4409061" y="5301527"/>
            <a:ext cx="0" cy="45720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8" name="Rounded Rectangle 47">
            <a:extLst>
              <a:ext uri="{FF2B5EF4-FFF2-40B4-BE49-F238E27FC236}">
                <a16:creationId xmlns:a16="http://schemas.microsoft.com/office/drawing/2014/main" id="{3B763898-1027-C04F-9E05-2FD4AE0E99FD}"/>
              </a:ext>
            </a:extLst>
          </p:cNvPr>
          <p:cNvSpPr/>
          <p:nvPr/>
        </p:nvSpPr>
        <p:spPr>
          <a:xfrm>
            <a:off x="2923161" y="5758727"/>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Overview</a:t>
            </a:r>
            <a:endParaRPr lang="de-DE" b="1" dirty="0">
              <a:solidFill>
                <a:srgbClr val="000000"/>
              </a:solidFill>
            </a:endParaRPr>
          </a:p>
        </p:txBody>
      </p:sp>
      <p:cxnSp>
        <p:nvCxnSpPr>
          <p:cNvPr id="70" name="Straight Arrow Connector 69">
            <a:extLst>
              <a:ext uri="{FF2B5EF4-FFF2-40B4-BE49-F238E27FC236}">
                <a16:creationId xmlns:a16="http://schemas.microsoft.com/office/drawing/2014/main" id="{02F75281-4536-B54D-AA34-E1795EE846B5}"/>
              </a:ext>
            </a:extLst>
          </p:cNvPr>
          <p:cNvCxnSpPr>
            <a:cxnSpLocks/>
            <a:stCxn id="34" idx="1"/>
            <a:endCxn id="73" idx="3"/>
          </p:cNvCxnSpPr>
          <p:nvPr/>
        </p:nvCxnSpPr>
        <p:spPr>
          <a:xfrm flipH="1" flipV="1">
            <a:off x="2295782" y="2689975"/>
            <a:ext cx="627390" cy="1461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6B282CB-42EF-E54A-8D70-27788304E72A}"/>
              </a:ext>
            </a:extLst>
          </p:cNvPr>
          <p:cNvCxnSpPr>
            <a:cxnSpLocks/>
            <a:stCxn id="42" idx="3"/>
            <a:endCxn id="76" idx="1"/>
          </p:cNvCxnSpPr>
          <p:nvPr/>
        </p:nvCxnSpPr>
        <p:spPr>
          <a:xfrm flipV="1">
            <a:off x="5894961" y="2611518"/>
            <a:ext cx="765161" cy="24018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3DAC94CA-4ED9-0049-80DD-B19174412F34}"/>
              </a:ext>
            </a:extLst>
          </p:cNvPr>
          <p:cNvSpPr/>
          <p:nvPr/>
        </p:nvSpPr>
        <p:spPr>
          <a:xfrm>
            <a:off x="161680" y="2443626"/>
            <a:ext cx="2134102" cy="492697"/>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Comparison Based</a:t>
            </a:r>
          </a:p>
        </p:txBody>
      </p:sp>
      <p:sp>
        <p:nvSpPr>
          <p:cNvPr id="74" name="Rounded Rectangle 73">
            <a:extLst>
              <a:ext uri="{FF2B5EF4-FFF2-40B4-BE49-F238E27FC236}">
                <a16:creationId xmlns:a16="http://schemas.microsoft.com/office/drawing/2014/main" id="{CD66B665-C3D4-D849-A3DE-295C6D7B845A}"/>
              </a:ext>
            </a:extLst>
          </p:cNvPr>
          <p:cNvSpPr/>
          <p:nvPr/>
        </p:nvSpPr>
        <p:spPr>
          <a:xfrm>
            <a:off x="179728" y="3459901"/>
            <a:ext cx="2134102" cy="58152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Knowledge Based</a:t>
            </a:r>
          </a:p>
        </p:txBody>
      </p:sp>
      <p:sp>
        <p:nvSpPr>
          <p:cNvPr id="75" name="Rounded Rectangle 74">
            <a:extLst>
              <a:ext uri="{FF2B5EF4-FFF2-40B4-BE49-F238E27FC236}">
                <a16:creationId xmlns:a16="http://schemas.microsoft.com/office/drawing/2014/main" id="{1ADE76A8-F92C-0846-A021-96A40F6043C1}"/>
              </a:ext>
            </a:extLst>
          </p:cNvPr>
          <p:cNvSpPr/>
          <p:nvPr/>
        </p:nvSpPr>
        <p:spPr>
          <a:xfrm>
            <a:off x="188329" y="4609273"/>
            <a:ext cx="2134102" cy="53340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Distributional Based</a:t>
            </a:r>
          </a:p>
        </p:txBody>
      </p:sp>
      <p:sp>
        <p:nvSpPr>
          <p:cNvPr id="76" name="Rounded Rectangle 75">
            <a:extLst>
              <a:ext uri="{FF2B5EF4-FFF2-40B4-BE49-F238E27FC236}">
                <a16:creationId xmlns:a16="http://schemas.microsoft.com/office/drawing/2014/main" id="{8CE497BC-5159-E542-8C08-CF569EC064A6}"/>
              </a:ext>
            </a:extLst>
          </p:cNvPr>
          <p:cNvSpPr/>
          <p:nvPr/>
        </p:nvSpPr>
        <p:spPr>
          <a:xfrm>
            <a:off x="6660122" y="2349619"/>
            <a:ext cx="2119050" cy="523798"/>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Syntactical Based</a:t>
            </a:r>
          </a:p>
        </p:txBody>
      </p:sp>
      <p:sp>
        <p:nvSpPr>
          <p:cNvPr id="77" name="Rounded Rectangle 76">
            <a:extLst>
              <a:ext uri="{FF2B5EF4-FFF2-40B4-BE49-F238E27FC236}">
                <a16:creationId xmlns:a16="http://schemas.microsoft.com/office/drawing/2014/main" id="{B81B4183-6122-BA4D-9409-C55CA557D357}"/>
              </a:ext>
            </a:extLst>
          </p:cNvPr>
          <p:cNvSpPr/>
          <p:nvPr/>
        </p:nvSpPr>
        <p:spPr>
          <a:xfrm>
            <a:off x="6660121" y="3135316"/>
            <a:ext cx="2119051" cy="852946"/>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Latent </a:t>
            </a:r>
            <a:r>
              <a:rPr lang="de-DE" b="1" dirty="0" err="1">
                <a:solidFill>
                  <a:srgbClr val="000000"/>
                </a:solidFill>
              </a:rPr>
              <a:t>Semantical</a:t>
            </a:r>
            <a:r>
              <a:rPr lang="de-DE" b="1" dirty="0">
                <a:solidFill>
                  <a:srgbClr val="000000"/>
                </a:solidFill>
              </a:rPr>
              <a:t> </a:t>
            </a:r>
            <a:r>
              <a:rPr lang="de-DE" b="1" dirty="0" err="1">
                <a:solidFill>
                  <a:srgbClr val="000000"/>
                </a:solidFill>
              </a:rPr>
              <a:t>Based</a:t>
            </a:r>
            <a:endParaRPr lang="de-DE" b="1" dirty="0">
              <a:solidFill>
                <a:srgbClr val="000000"/>
              </a:solidFill>
            </a:endParaRPr>
          </a:p>
        </p:txBody>
      </p:sp>
      <p:sp>
        <p:nvSpPr>
          <p:cNvPr id="78" name="Rounded Rectangle 77">
            <a:extLst>
              <a:ext uri="{FF2B5EF4-FFF2-40B4-BE49-F238E27FC236}">
                <a16:creationId xmlns:a16="http://schemas.microsoft.com/office/drawing/2014/main" id="{EC4CF096-4C28-194A-9257-E64615CE9ACC}"/>
              </a:ext>
            </a:extLst>
          </p:cNvPr>
          <p:cNvSpPr/>
          <p:nvPr/>
        </p:nvSpPr>
        <p:spPr>
          <a:xfrm>
            <a:off x="6665893" y="4276383"/>
            <a:ext cx="2113279" cy="536685"/>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Distributional Based</a:t>
            </a:r>
          </a:p>
        </p:txBody>
      </p:sp>
      <p:sp>
        <p:nvSpPr>
          <p:cNvPr id="79" name="Rounded Rectangle 78">
            <a:extLst>
              <a:ext uri="{FF2B5EF4-FFF2-40B4-BE49-F238E27FC236}">
                <a16:creationId xmlns:a16="http://schemas.microsoft.com/office/drawing/2014/main" id="{2320BB12-849B-5A46-AC02-A11999CA0DFA}"/>
              </a:ext>
            </a:extLst>
          </p:cNvPr>
          <p:cNvSpPr/>
          <p:nvPr/>
        </p:nvSpPr>
        <p:spPr>
          <a:xfrm>
            <a:off x="6665894" y="5103710"/>
            <a:ext cx="2155145" cy="574404"/>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Contextual Based</a:t>
            </a:r>
          </a:p>
        </p:txBody>
      </p:sp>
      <p:cxnSp>
        <p:nvCxnSpPr>
          <p:cNvPr id="83" name="Straight Arrow Connector 82">
            <a:extLst>
              <a:ext uri="{FF2B5EF4-FFF2-40B4-BE49-F238E27FC236}">
                <a16:creationId xmlns:a16="http://schemas.microsoft.com/office/drawing/2014/main" id="{9EFCEF26-DB9D-794E-BF75-FB799EE2E012}"/>
              </a:ext>
            </a:extLst>
          </p:cNvPr>
          <p:cNvCxnSpPr>
            <a:cxnSpLocks/>
            <a:stCxn id="34" idx="1"/>
            <a:endCxn id="74" idx="3"/>
          </p:cNvCxnSpPr>
          <p:nvPr/>
        </p:nvCxnSpPr>
        <p:spPr>
          <a:xfrm flipH="1" flipV="1">
            <a:off x="2313830" y="3750661"/>
            <a:ext cx="609342" cy="4005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0109A79-C4F5-BE4B-8E7B-940791B3184B}"/>
              </a:ext>
            </a:extLst>
          </p:cNvPr>
          <p:cNvCxnSpPr>
            <a:cxnSpLocks/>
            <a:stCxn id="34" idx="1"/>
            <a:endCxn id="75" idx="3"/>
          </p:cNvCxnSpPr>
          <p:nvPr/>
        </p:nvCxnSpPr>
        <p:spPr>
          <a:xfrm flipH="1">
            <a:off x="2322431" y="4151257"/>
            <a:ext cx="600741" cy="7247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344FB08-36E7-AB49-80E4-66CB2BFB41BB}"/>
              </a:ext>
            </a:extLst>
          </p:cNvPr>
          <p:cNvCxnSpPr>
            <a:cxnSpLocks/>
            <a:stCxn id="42" idx="3"/>
            <a:endCxn id="77" idx="1"/>
          </p:cNvCxnSpPr>
          <p:nvPr/>
        </p:nvCxnSpPr>
        <p:spPr>
          <a:xfrm flipV="1">
            <a:off x="5894961" y="3561789"/>
            <a:ext cx="765160" cy="14516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C129754-28C6-1C49-834C-160AED640779}"/>
              </a:ext>
            </a:extLst>
          </p:cNvPr>
          <p:cNvCxnSpPr>
            <a:cxnSpLocks/>
            <a:stCxn id="42" idx="3"/>
            <a:endCxn id="78" idx="1"/>
          </p:cNvCxnSpPr>
          <p:nvPr/>
        </p:nvCxnSpPr>
        <p:spPr>
          <a:xfrm flipV="1">
            <a:off x="5894961" y="4544726"/>
            <a:ext cx="770932" cy="4686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30A326C-30E8-5744-988B-BC09DAA192AE}"/>
              </a:ext>
            </a:extLst>
          </p:cNvPr>
          <p:cNvCxnSpPr>
            <a:cxnSpLocks/>
            <a:stCxn id="42" idx="3"/>
            <a:endCxn id="79" idx="1"/>
          </p:cNvCxnSpPr>
          <p:nvPr/>
        </p:nvCxnSpPr>
        <p:spPr>
          <a:xfrm>
            <a:off x="5894961" y="5013406"/>
            <a:ext cx="770933" cy="377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7923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dirty="0"/>
              <a:t>Distributional Approach</a:t>
            </a:r>
          </a:p>
        </p:txBody>
      </p:sp>
      <p:sp>
        <p:nvSpPr>
          <p:cNvPr id="45059" name="Rectangle 3"/>
          <p:cNvSpPr>
            <a:spLocks noGrp="1" noChangeArrowheads="1"/>
          </p:cNvSpPr>
          <p:nvPr>
            <p:ph type="body" idx="1"/>
          </p:nvPr>
        </p:nvSpPr>
        <p:spPr/>
        <p:txBody>
          <a:bodyPr/>
          <a:lstStyle/>
          <a:p>
            <a:pPr marL="0" indent="0" eaLnBrk="1" hangingPunct="1">
              <a:buNone/>
            </a:pPr>
            <a:r>
              <a:rPr lang="en-US" sz="2400" dirty="0"/>
              <a:t>[Firth, 1957]</a:t>
            </a:r>
          </a:p>
          <a:p>
            <a:pPr lvl="1" eaLnBrk="1" hangingPunct="1"/>
            <a:r>
              <a:rPr lang="en-US" sz="2000" dirty="0"/>
              <a:t>“You shall know a word by the company it keeps.”</a:t>
            </a:r>
          </a:p>
          <a:p>
            <a:pPr marL="0" indent="0" eaLnBrk="1" hangingPunct="1">
              <a:buNone/>
            </a:pPr>
            <a:r>
              <a:rPr lang="en-US" sz="2400" dirty="0"/>
              <a:t>[Lin, 1998] after [</a:t>
            </a:r>
            <a:r>
              <a:rPr lang="en-US" sz="2400" dirty="0" err="1"/>
              <a:t>Nida</a:t>
            </a:r>
            <a:r>
              <a:rPr lang="en-US" sz="2400" dirty="0"/>
              <a:t>, 1975]</a:t>
            </a:r>
          </a:p>
          <a:p>
            <a:pPr lvl="1" eaLnBrk="1" hangingPunct="1"/>
            <a:r>
              <a:rPr lang="en-US" sz="2000" dirty="0">
                <a:solidFill>
                  <a:srgbClr val="0070C0"/>
                </a:solidFill>
              </a:rPr>
              <a:t>A bottle of </a:t>
            </a:r>
            <a:r>
              <a:rPr lang="en-US" sz="2000" b="1" i="1" dirty="0" err="1">
                <a:solidFill>
                  <a:srgbClr val="0070C0"/>
                </a:solidFill>
              </a:rPr>
              <a:t>tezgüino</a:t>
            </a:r>
            <a:r>
              <a:rPr lang="en-US" sz="2000" dirty="0">
                <a:solidFill>
                  <a:srgbClr val="0070C0"/>
                </a:solidFill>
              </a:rPr>
              <a:t> is on the table</a:t>
            </a:r>
          </a:p>
          <a:p>
            <a:pPr lvl="1" eaLnBrk="1" hangingPunct="1"/>
            <a:r>
              <a:rPr lang="en-US" sz="2000" dirty="0">
                <a:solidFill>
                  <a:srgbClr val="0070C0"/>
                </a:solidFill>
              </a:rPr>
              <a:t>Everybody likes </a:t>
            </a:r>
            <a:r>
              <a:rPr lang="en-US" sz="2000" b="1" i="1" dirty="0" err="1">
                <a:solidFill>
                  <a:srgbClr val="0070C0"/>
                </a:solidFill>
              </a:rPr>
              <a:t>tezgüino</a:t>
            </a:r>
            <a:endParaRPr lang="en-US" sz="2000" dirty="0">
              <a:solidFill>
                <a:srgbClr val="0070C0"/>
              </a:solidFill>
            </a:endParaRPr>
          </a:p>
          <a:p>
            <a:pPr lvl="1" eaLnBrk="1" hangingPunct="1"/>
            <a:r>
              <a:rPr lang="en-US" sz="2000" b="1" i="1" dirty="0" err="1">
                <a:solidFill>
                  <a:srgbClr val="0070C0"/>
                </a:solidFill>
              </a:rPr>
              <a:t>Tezgüino</a:t>
            </a:r>
            <a:r>
              <a:rPr lang="en-US" sz="2000" dirty="0">
                <a:solidFill>
                  <a:srgbClr val="0070C0"/>
                </a:solidFill>
              </a:rPr>
              <a:t> makes you drunk</a:t>
            </a:r>
          </a:p>
          <a:p>
            <a:pPr lvl="1" eaLnBrk="1" hangingPunct="1"/>
            <a:r>
              <a:rPr lang="en-US" sz="2000" dirty="0">
                <a:solidFill>
                  <a:srgbClr val="0070C0"/>
                </a:solidFill>
              </a:rPr>
              <a:t>We make </a:t>
            </a:r>
            <a:r>
              <a:rPr lang="en-US" sz="2000" b="1" i="1" dirty="0" err="1">
                <a:solidFill>
                  <a:srgbClr val="0070C0"/>
                </a:solidFill>
              </a:rPr>
              <a:t>tezgüino</a:t>
            </a:r>
            <a:r>
              <a:rPr lang="en-US" sz="2000" dirty="0">
                <a:solidFill>
                  <a:srgbClr val="0070C0"/>
                </a:solidFill>
              </a:rPr>
              <a:t> out of corn.</a:t>
            </a:r>
          </a:p>
          <a:p>
            <a:pPr marL="0" indent="0" eaLnBrk="1" hangingPunct="1">
              <a:buNone/>
            </a:pPr>
            <a:r>
              <a:rPr lang="en-US" sz="2400" dirty="0"/>
              <a:t>Intuition: </a:t>
            </a:r>
          </a:p>
          <a:p>
            <a:pPr lvl="1" eaLnBrk="1" hangingPunct="1"/>
            <a:r>
              <a:rPr lang="en-US" sz="2000" dirty="0"/>
              <a:t>Just from these contexts, a human could guess the meaning of </a:t>
            </a:r>
            <a:r>
              <a:rPr lang="en-US" sz="2000" dirty="0" err="1"/>
              <a:t>tezgüino</a:t>
            </a:r>
            <a:r>
              <a:rPr lang="en-US" sz="2000" dirty="0"/>
              <a:t>.</a:t>
            </a:r>
          </a:p>
          <a:p>
            <a:pPr lvl="1" eaLnBrk="1" hangingPunct="1"/>
            <a:r>
              <a:rPr lang="en-US" sz="2000" dirty="0"/>
              <a:t>Thus, we should look at the surrounding contexts, see what other words have similar context.</a:t>
            </a:r>
          </a:p>
        </p:txBody>
      </p:sp>
      <p:sp>
        <p:nvSpPr>
          <p:cNvPr id="4" name="Rechteck 3"/>
          <p:cNvSpPr/>
          <p:nvPr/>
        </p:nvSpPr>
        <p:spPr>
          <a:xfrm>
            <a:off x="5029200" y="3352800"/>
            <a:ext cx="3581400" cy="457200"/>
          </a:xfrm>
          <a:prstGeom prst="rect">
            <a:avLst/>
          </a:prstGeom>
          <a:solidFill>
            <a:srgbClr val="FFCC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dirty="0"/>
              <a:t>What is “</a:t>
            </a:r>
            <a:r>
              <a:rPr lang="en-US" sz="2800" dirty="0" err="1"/>
              <a:t>tezgüino</a:t>
            </a:r>
            <a:r>
              <a:rPr lang="en-US" sz="2800" dirty="0"/>
              <a:t>”?</a:t>
            </a:r>
            <a:endParaRPr lang="en-US" sz="1000" dirty="0"/>
          </a:p>
        </p:txBody>
      </p:sp>
      <p:pic>
        <p:nvPicPr>
          <p:cNvPr id="5" name="Picture 2" descr="Rücklauf, Schnell, Button, Pfeile, Kreis, Grau, Weiß">
            <a:extLst>
              <a:ext uri="{FF2B5EF4-FFF2-40B4-BE49-F238E27FC236}">
                <a16:creationId xmlns:a16="http://schemas.microsoft.com/office/drawing/2014/main" id="{D78E9B51-DCA4-434E-84A1-1544567AD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749152"/>
            <a:ext cx="980728" cy="980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61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05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05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05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05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05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059">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0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Word2Vec</a:t>
            </a:r>
            <a:r>
              <a:rPr lang="de-DE" sz="2800" dirty="0"/>
              <a:t> (</a:t>
            </a:r>
            <a:r>
              <a:rPr lang="de-DE" sz="2800" b="0" dirty="0" err="1"/>
              <a:t>Mikolov</a:t>
            </a:r>
            <a:r>
              <a:rPr lang="de-DE" sz="2800" b="0" dirty="0"/>
              <a:t> et al., 2013</a:t>
            </a:r>
            <a:r>
              <a:rPr lang="de-DE" sz="2800" dirty="0"/>
              <a:t>)</a:t>
            </a:r>
            <a:endParaRPr lang="en-US" sz="2600" dirty="0"/>
          </a:p>
        </p:txBody>
      </p:sp>
      <p:sp>
        <p:nvSpPr>
          <p:cNvPr id="3" name="Text Box 2"/>
          <p:cNvSpPr txBox="1">
            <a:spLocks noChangeArrowheads="1"/>
          </p:cNvSpPr>
          <p:nvPr/>
        </p:nvSpPr>
        <p:spPr bwMode="auto">
          <a:xfrm>
            <a:off x="467544" y="1580137"/>
            <a:ext cx="8640763" cy="4789488"/>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de-DE" dirty="0">
                <a:solidFill>
                  <a:prstClr val="black"/>
                </a:solidFill>
                <a:latin typeface="Calibri" panose="020F0502020204030204" pitchFamily="34" charset="0"/>
                <a:cs typeface="Calibri" panose="020F0502020204030204" pitchFamily="34" charset="0"/>
              </a:rPr>
              <a:t>...</a:t>
            </a: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de-DE" b="1" dirty="0">
                <a:solidFill>
                  <a:schemeClr val="accent6"/>
                </a:solidFill>
                <a:latin typeface="Calibri" panose="020F0502020204030204" pitchFamily="34" charset="0"/>
                <a:cs typeface="Calibri" panose="020F0502020204030204" pitchFamily="34" charset="0"/>
              </a:rPr>
              <a:t>wiegen</a:t>
            </a:r>
            <a:r>
              <a:rPr lang="de-DE" dirty="0">
                <a:solidFill>
                  <a:prstClr val="black"/>
                </a:solidFill>
                <a:latin typeface="Calibri" panose="020F0502020204030204" pitchFamily="34" charset="0"/>
                <a:cs typeface="Calibri" panose="020F0502020204030204" pitchFamily="34" charset="0"/>
              </a:rPr>
              <a:t> 0.0427915 -0.401344 -0.0667862 0.21649 0.00169907 -0.0687786 -0.195405 -0.0534437 -0.676733 -0.23975 -0.159674 -0.0402676 -0.0617923 0.284718 0.358523 -0.285709 -0.00736682 -0.254635 -0.22907 -0.186109 ...</a:t>
            </a: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de-DE" b="1" dirty="0">
                <a:solidFill>
                  <a:schemeClr val="accent6"/>
                </a:solidFill>
                <a:latin typeface="Calibri" panose="020F0502020204030204" pitchFamily="34" charset="0"/>
                <a:cs typeface="Calibri" panose="020F0502020204030204" pitchFamily="34" charset="0"/>
              </a:rPr>
              <a:t>einlegen</a:t>
            </a:r>
            <a:r>
              <a:rPr lang="de-DE" dirty="0">
                <a:solidFill>
                  <a:prstClr val="black"/>
                </a:solidFill>
                <a:latin typeface="Calibri" panose="020F0502020204030204" pitchFamily="34" charset="0"/>
                <a:cs typeface="Calibri" panose="020F0502020204030204" pitchFamily="34" charset="0"/>
              </a:rPr>
              <a:t> 0.365857 -0.0339146 0.198442 -0.0961315 0.156193 0.253468 0.169963 -0.232588 -0.422901 -0.0750184 0.0236783 0.249385 -0.0122247 -0.584567 -0.0711365 0.254896 0.382103 0.352294 0.825432 0.277691 0.773015 ...</a:t>
            </a: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de-DE" b="1" dirty="0">
                <a:solidFill>
                  <a:schemeClr val="accent6"/>
                </a:solidFill>
                <a:latin typeface="Calibri" panose="020F0502020204030204" pitchFamily="34" charset="0"/>
                <a:cs typeface="Calibri" panose="020F0502020204030204" pitchFamily="34" charset="0"/>
              </a:rPr>
              <a:t>sprengstoff</a:t>
            </a:r>
            <a:r>
              <a:rPr lang="de-DE" dirty="0">
                <a:solidFill>
                  <a:prstClr val="black"/>
                </a:solidFill>
                <a:latin typeface="Calibri" panose="020F0502020204030204" pitchFamily="34" charset="0"/>
                <a:cs typeface="Calibri" panose="020F0502020204030204" pitchFamily="34" charset="0"/>
              </a:rPr>
              <a:t> 0.06961 0.118456 0.00497905 0.581913 -0.326157 -0.0674812 -0.0926074 -0.254514 -0.458406 -0.225093 0.0424881 -0.142328 -0.138707 0.481305 0.183707 -0.626077 0.396159 0.156636 0.157851 -0.441935...</a:t>
            </a: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de-DE" b="1" dirty="0">
                <a:solidFill>
                  <a:schemeClr val="accent6"/>
                </a:solidFill>
                <a:latin typeface="Calibri" panose="020F0502020204030204" pitchFamily="34" charset="0"/>
                <a:cs typeface="Calibri" panose="020F0502020204030204" pitchFamily="34" charset="0"/>
              </a:rPr>
              <a:t>vulkan</a:t>
            </a:r>
            <a:r>
              <a:rPr lang="de-DE" dirty="0">
                <a:solidFill>
                  <a:prstClr val="black"/>
                </a:solidFill>
                <a:latin typeface="Calibri" panose="020F0502020204030204" pitchFamily="34" charset="0"/>
                <a:cs typeface="Calibri" panose="020F0502020204030204" pitchFamily="34" charset="0"/>
              </a:rPr>
              <a:t> 0.0322022 -0.429981 0.352328 -0.0530384 -0.366048 0.44187 -0.265227 -0.223954 -0.369078 -0.203064 0.158458 0.169517 0.448234 0.497058 -0.20855 0.046978 0.180444 0.290595 0.00907329 0.130582 0.0378717 -0.339296 0.399039...</a:t>
            </a: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de-DE" dirty="0">
                <a:solidFill>
                  <a:prstClr val="black"/>
                </a:solidFill>
                <a:latin typeface="Calibri" panose="020F0502020204030204" pitchFamily="34" charset="0"/>
                <a:cs typeface="Calibri" panose="020F0502020204030204" pitchFamily="34" charset="0"/>
              </a:rPr>
              <a:t>...</a:t>
            </a:r>
          </a:p>
          <a:p>
            <a:pPr marL="285750" indent="-285750" fontAlgn="base">
              <a:spcBef>
                <a:spcPts val="400"/>
              </a:spcBef>
              <a:spcAft>
                <a:spcPct val="0"/>
              </a:spcAft>
              <a:buFontTx/>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de-DE" dirty="0">
              <a:solidFill>
                <a:prstClr val="black"/>
              </a:solidFill>
              <a:latin typeface="Calibri" panose="020F0502020204030204" pitchFamily="34" charset="0"/>
              <a:cs typeface="Calibri" panose="020F0502020204030204" pitchFamily="34" charset="0"/>
            </a:endParaRPr>
          </a:p>
          <a:p>
            <a:pPr marL="285750" indent="-285750" fontAlgn="base">
              <a:spcBef>
                <a:spcPts val="400"/>
              </a:spcBef>
              <a:spcAft>
                <a:spcPct val="0"/>
              </a:spcAft>
              <a:buFontTx/>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solidFill>
                <a:prstClr val="blac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990779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65949" y="1548748"/>
            <a:ext cx="8640763" cy="4789488"/>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prstClr val="black"/>
                </a:solidFill>
                <a:latin typeface="Calibri" panose="020F0502020204030204" pitchFamily="34" charset="0"/>
                <a:cs typeface="Calibri" panose="020F0502020204030204" pitchFamily="34" charset="0"/>
              </a:rPr>
              <a:t>“One-hot” vector, sparse representation</a:t>
            </a:r>
          </a:p>
          <a:p>
            <a:pPr marL="0" lvl="2" fontAlgn="base">
              <a:spcBef>
                <a:spcPts val="400"/>
              </a:spcBef>
              <a:spcAft>
                <a:spcPct val="0"/>
              </a:spcAft>
              <a:tabLst>
                <a:tab pos="1438275" algn="l"/>
                <a:tab pos="2600325" algn="l"/>
                <a:tab pos="3771900" algn="l"/>
                <a:tab pos="4933950" algn="l"/>
                <a:tab pos="6096000" algn="l"/>
                <a:tab pos="6397625" algn="l"/>
                <a:tab pos="7312025" algn="l"/>
                <a:tab pos="8226425" algn="l"/>
                <a:tab pos="9140825" algn="l"/>
                <a:tab pos="10055225" algn="l"/>
              </a:tabLst>
            </a:pPr>
            <a:r>
              <a:rPr lang="en-US" sz="2000" dirty="0">
                <a:solidFill>
                  <a:prstClr val="black"/>
                </a:solidFill>
                <a:latin typeface="Calibri" panose="020F0502020204030204" pitchFamily="34" charset="0"/>
                <a:cs typeface="Calibri" panose="020F0502020204030204" pitchFamily="34" charset="0"/>
              </a:rPr>
              <a:t>Dimensionality of vector equals size of vocabulary</a:t>
            </a:r>
          </a:p>
          <a:p>
            <a:pPr marL="266700" lvl="2" fontAlgn="base">
              <a:spcBef>
                <a:spcPts val="400"/>
              </a:spcBef>
              <a:spcAft>
                <a:spcPct val="0"/>
              </a:spcAft>
              <a:tabLst>
                <a:tab pos="266700" algn="l"/>
                <a:tab pos="1438275" algn="l"/>
                <a:tab pos="2600325" algn="l"/>
                <a:tab pos="3771900" algn="l"/>
                <a:tab pos="4933950" algn="l"/>
                <a:tab pos="6096000" algn="l"/>
                <a:tab pos="6397625" algn="l"/>
                <a:tab pos="7312025" algn="l"/>
                <a:tab pos="8226425" algn="l"/>
                <a:tab pos="9140825" algn="l"/>
                <a:tab pos="10055225" algn="l"/>
              </a:tabLst>
            </a:pPr>
            <a:r>
              <a:rPr lang="en-US" sz="2000" dirty="0">
                <a:solidFill>
                  <a:prstClr val="black"/>
                </a:solidFill>
                <a:latin typeface="Calibri" panose="020F0502020204030204" pitchFamily="34" charset="0"/>
                <a:cs typeface="Calibri" panose="020F0502020204030204" pitchFamily="34" charset="0"/>
              </a:rPr>
              <a:t>	</a:t>
            </a:r>
          </a:p>
        </p:txBody>
      </p:sp>
      <p:sp>
        <p:nvSpPr>
          <p:cNvPr id="2" name="Title 1"/>
          <p:cNvSpPr>
            <a:spLocks noGrp="1"/>
          </p:cNvSpPr>
          <p:nvPr>
            <p:ph type="title"/>
          </p:nvPr>
        </p:nvSpPr>
        <p:spPr/>
        <p:txBody>
          <a:bodyPr/>
          <a:lstStyle/>
          <a:p>
            <a:r>
              <a:rPr lang="en-US" dirty="0"/>
              <a:t>Word vectors</a:t>
            </a:r>
          </a:p>
        </p:txBody>
      </p:sp>
      <p:pic>
        <p:nvPicPr>
          <p:cNvPr id="50" name="Picture 5">
            <a:extLst>
              <a:ext uri="{FF2B5EF4-FFF2-40B4-BE49-F238E27FC236}">
                <a16:creationId xmlns:a16="http://schemas.microsoft.com/office/drawing/2014/main" id="{2F2E3E37-F6C9-B946-952B-9C3CE90F7931}"/>
              </a:ext>
            </a:extLst>
          </p:cNvPr>
          <p:cNvPicPr>
            <a:picLocks noChangeAspect="1"/>
          </p:cNvPicPr>
          <p:nvPr/>
        </p:nvPicPr>
        <p:blipFill>
          <a:blip r:embed="rId3"/>
          <a:stretch>
            <a:fillRect/>
          </a:stretch>
        </p:blipFill>
        <p:spPr>
          <a:xfrm>
            <a:off x="683568" y="2933187"/>
            <a:ext cx="7162800" cy="2020609"/>
          </a:xfrm>
          <a:prstGeom prst="rect">
            <a:avLst/>
          </a:prstGeom>
        </p:spPr>
      </p:pic>
    </p:spTree>
    <p:extLst>
      <p:ext uri="{BB962C8B-B14F-4D97-AF65-F5344CB8AC3E}">
        <p14:creationId xmlns:p14="http://schemas.microsoft.com/office/powerpoint/2010/main" val="40065693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CBOW vs Skip-gram</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78169" y="1642985"/>
            <a:ext cx="7387662" cy="4784179"/>
          </a:xfrm>
          <a:prstGeom prst="rect">
            <a:avLst/>
          </a:prstGeom>
        </p:spPr>
      </p:pic>
    </p:spTree>
    <p:extLst>
      <p:ext uri="{BB962C8B-B14F-4D97-AF65-F5344CB8AC3E}">
        <p14:creationId xmlns:p14="http://schemas.microsoft.com/office/powerpoint/2010/main" val="3911524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CBOW vs Skip-gram</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78169" y="1642985"/>
            <a:ext cx="7387662" cy="4784179"/>
          </a:xfrm>
          <a:prstGeom prst="rect">
            <a:avLst/>
          </a:prstGeom>
        </p:spPr>
      </p:pic>
      <p:sp>
        <p:nvSpPr>
          <p:cNvPr id="3" name="Textfeld 2"/>
          <p:cNvSpPr txBox="1"/>
          <p:nvPr/>
        </p:nvSpPr>
        <p:spPr>
          <a:xfrm>
            <a:off x="2987824" y="2636912"/>
            <a:ext cx="2808312" cy="369332"/>
          </a:xfrm>
          <a:prstGeom prst="rect">
            <a:avLst/>
          </a:prstGeom>
          <a:noFill/>
        </p:spPr>
        <p:txBody>
          <a:bodyPr wrap="square" rtlCol="0">
            <a:spAutoFit/>
          </a:bodyPr>
          <a:lstStyle/>
          <a:p>
            <a:r>
              <a:rPr lang="de-DE" dirty="0">
                <a:solidFill>
                  <a:srgbClr val="FF0000"/>
                </a:solidFill>
              </a:rPr>
              <a:t>1-hot </a:t>
            </a:r>
            <a:r>
              <a:rPr lang="de-DE" dirty="0" err="1">
                <a:solidFill>
                  <a:srgbClr val="FF0000"/>
                </a:solidFill>
              </a:rPr>
              <a:t>vectors</a:t>
            </a:r>
            <a:endParaRPr lang="de-DE" dirty="0">
              <a:solidFill>
                <a:srgbClr val="FF0000"/>
              </a:solidFill>
            </a:endParaRPr>
          </a:p>
        </p:txBody>
      </p:sp>
      <p:cxnSp>
        <p:nvCxnSpPr>
          <p:cNvPr id="6" name="Gerade Verbindung mit Pfeil 5"/>
          <p:cNvCxnSpPr/>
          <p:nvPr/>
        </p:nvCxnSpPr>
        <p:spPr>
          <a:xfrm flipH="1" flipV="1">
            <a:off x="1979712" y="2636912"/>
            <a:ext cx="1008112" cy="184666"/>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7" name="Gerade Verbindung mit Pfeil 6"/>
          <p:cNvCxnSpPr/>
          <p:nvPr/>
        </p:nvCxnSpPr>
        <p:spPr>
          <a:xfrm flipH="1">
            <a:off x="1979712" y="2924944"/>
            <a:ext cx="1008112" cy="360040"/>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p:nvPr/>
        </p:nvCxnSpPr>
        <p:spPr>
          <a:xfrm flipH="1">
            <a:off x="1907704" y="3077344"/>
            <a:ext cx="1232520" cy="1215752"/>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p:nvPr/>
        </p:nvCxnSpPr>
        <p:spPr>
          <a:xfrm flipH="1">
            <a:off x="2060104" y="3140968"/>
            <a:ext cx="1359768" cy="1872208"/>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p:nvPr/>
        </p:nvCxnSpPr>
        <p:spPr>
          <a:xfrm>
            <a:off x="4391980" y="3006244"/>
            <a:ext cx="972108" cy="570964"/>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161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What makes </a:t>
            </a:r>
            <a:r>
              <a:rPr lang="en-US" dirty="0"/>
              <a:t>two texts similar?</a:t>
            </a:r>
          </a:p>
        </p:txBody>
      </p:sp>
      <p:sp>
        <p:nvSpPr>
          <p:cNvPr id="6" name="Inhaltsplatzhalter 5"/>
          <p:cNvSpPr>
            <a:spLocks noGrp="1"/>
          </p:cNvSpPr>
          <p:nvPr>
            <p:ph idx="1"/>
          </p:nvPr>
        </p:nvSpPr>
        <p:spPr/>
        <p:txBody>
          <a:bodyPr/>
          <a:lstStyle/>
          <a:p>
            <a:pPr marL="0" indent="0">
              <a:buNone/>
            </a:pPr>
            <a:r>
              <a:rPr lang="en-US" dirty="0"/>
              <a:t>Beijing has abruptly withdrawn a new car registration system after drivers demonstrated "an unhealthy fixation" with symbols of Western military and industrial strength - such as FBI and 007. Senior officials have been infuriated by a popular demonstration of interest in American institutions such as the FBI. Particularly galling was one man's choice of TMD, which stands for Theatre Missile </a:t>
            </a:r>
            <a:r>
              <a:rPr lang="en-US" dirty="0" err="1"/>
              <a:t>Defence</a:t>
            </a:r>
            <a:r>
              <a:rPr lang="en-US" dirty="0"/>
              <a:t>, a US-designed missile system that is regularly vilified by Chinese propaganda channels.</a:t>
            </a:r>
          </a:p>
          <a:p>
            <a:endParaRPr lang="en-US" dirty="0"/>
          </a:p>
          <a:p>
            <a:pPr marL="0" indent="0">
              <a:buNone/>
            </a:pPr>
            <a:r>
              <a:rPr lang="en-US" dirty="0"/>
              <a:t>The Russian defense minister said residents shouldn't feel threatened by the growing number of Chinese workers seeking employment in the country's sparsely populated Far Eastern and Siberian regions. There are no exact figures for the number of Chinese working in Russia, but estimates range from 200,000 to as many as 5 million. Most are in the Russian Far East, where they arrive with legitimate work visas to do seasonal work on Russia's low-tech, labor-intensive farms.</a:t>
            </a:r>
          </a:p>
          <a:p>
            <a:endParaRPr lang="de-DE" dirty="0"/>
          </a:p>
        </p:txBody>
      </p:sp>
      <p:grpSp>
        <p:nvGrpSpPr>
          <p:cNvPr id="2" name="Gruppierung 14"/>
          <p:cNvGrpSpPr/>
          <p:nvPr/>
        </p:nvGrpSpPr>
        <p:grpSpPr>
          <a:xfrm>
            <a:off x="1828800" y="2133600"/>
            <a:ext cx="5257800" cy="3352801"/>
            <a:chOff x="2895600" y="2819400"/>
            <a:chExt cx="3200400" cy="1991695"/>
          </a:xfrm>
          <a:solidFill>
            <a:schemeClr val="tx1">
              <a:lumMod val="75000"/>
              <a:lumOff val="25000"/>
            </a:schemeClr>
          </a:solidFill>
        </p:grpSpPr>
        <p:sp>
          <p:nvSpPr>
            <p:cNvPr id="8" name="Rechteck 7"/>
            <p:cNvSpPr/>
            <p:nvPr/>
          </p:nvSpPr>
          <p:spPr>
            <a:xfrm>
              <a:off x="2895600" y="4450535"/>
              <a:ext cx="3200400" cy="360560"/>
            </a:xfrm>
            <a:prstGeom prst="rect">
              <a:avLst/>
            </a:prstGeom>
            <a:grpFill/>
            <a:ln>
              <a:noFill/>
            </a:ln>
            <a:effectLst>
              <a:glow rad="266700">
                <a:schemeClr val="bg1">
                  <a:alpha val="75000"/>
                </a:schemeClr>
              </a:glo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a:solidFill>
                    <a:srgbClr val="FFFFFF"/>
                  </a:solidFill>
                </a:rPr>
                <a:t>Chinese workers on Russian farms</a:t>
              </a:r>
            </a:p>
          </p:txBody>
        </p:sp>
        <p:sp>
          <p:nvSpPr>
            <p:cNvPr id="9" name="Rechteck 8"/>
            <p:cNvSpPr/>
            <p:nvPr/>
          </p:nvSpPr>
          <p:spPr>
            <a:xfrm>
              <a:off x="2895600" y="2819400"/>
              <a:ext cx="3200400" cy="360560"/>
            </a:xfrm>
            <a:prstGeom prst="rect">
              <a:avLst/>
            </a:prstGeom>
            <a:grpFill/>
            <a:ln>
              <a:noFill/>
            </a:ln>
            <a:effectLst>
              <a:glow rad="266700">
                <a:schemeClr val="bg1">
                  <a:alpha val="75000"/>
                </a:schemeClr>
              </a:glo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a:solidFill>
                    <a:srgbClr val="FFFFFF"/>
                  </a:solidFill>
                </a:rPr>
                <a:t>China, car registration system</a:t>
              </a:r>
            </a:p>
          </p:txBody>
        </p:sp>
      </p:grpSp>
      <p:sp>
        <p:nvSpPr>
          <p:cNvPr id="7" name="Textfeld 6"/>
          <p:cNvSpPr txBox="1"/>
          <p:nvPr/>
        </p:nvSpPr>
        <p:spPr>
          <a:xfrm>
            <a:off x="7561661" y="6172200"/>
            <a:ext cx="1515158" cy="307777"/>
          </a:xfrm>
          <a:prstGeom prst="rect">
            <a:avLst/>
          </a:prstGeom>
          <a:noFill/>
        </p:spPr>
        <p:txBody>
          <a:bodyPr wrap="none" rtlCol="0">
            <a:spAutoFit/>
          </a:bodyPr>
          <a:lstStyle/>
          <a:p>
            <a:pPr algn="ctr"/>
            <a:r>
              <a:rPr lang="en-US" sz="1400" b="1" dirty="0">
                <a:solidFill>
                  <a:schemeClr val="bg1">
                    <a:lumMod val="65000"/>
                  </a:schemeClr>
                </a:solidFill>
                <a:latin typeface="+mj-lt"/>
              </a:rPr>
              <a:t>Lee et al. (2005)</a:t>
            </a:r>
          </a:p>
        </p:txBody>
      </p:sp>
    </p:spTree>
    <p:extLst>
      <p:ext uri="{BB962C8B-B14F-4D97-AF65-F5344CB8AC3E}">
        <p14:creationId xmlns:p14="http://schemas.microsoft.com/office/powerpoint/2010/main" val="5649211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CBOW vs Skip-gram</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78169" y="1642985"/>
            <a:ext cx="7387662" cy="4784179"/>
          </a:xfrm>
          <a:prstGeom prst="rect">
            <a:avLst/>
          </a:prstGeom>
        </p:spPr>
      </p:pic>
      <p:sp>
        <p:nvSpPr>
          <p:cNvPr id="3" name="Textfeld 2"/>
          <p:cNvSpPr txBox="1"/>
          <p:nvPr/>
        </p:nvSpPr>
        <p:spPr>
          <a:xfrm>
            <a:off x="2339752" y="2361654"/>
            <a:ext cx="2232248" cy="923330"/>
          </a:xfrm>
          <a:prstGeom prst="rect">
            <a:avLst/>
          </a:prstGeom>
          <a:noFill/>
          <a:ln>
            <a:noFill/>
          </a:ln>
        </p:spPr>
        <p:txBody>
          <a:bodyPr wrap="square" rtlCol="0">
            <a:spAutoFit/>
          </a:bodyPr>
          <a:lstStyle/>
          <a:p>
            <a:r>
              <a:rPr lang="de-DE" dirty="0">
                <a:solidFill>
                  <a:schemeClr val="accent1">
                    <a:lumMod val="50000"/>
                  </a:schemeClr>
                </a:solidFill>
              </a:rPr>
              <a:t>“1-hot“ </a:t>
            </a:r>
            <a:r>
              <a:rPr lang="de-DE" dirty="0" err="1">
                <a:solidFill>
                  <a:schemeClr val="accent1">
                    <a:lumMod val="50000"/>
                  </a:schemeClr>
                </a:solidFill>
              </a:rPr>
              <a:t>vectors</a:t>
            </a:r>
            <a:r>
              <a:rPr lang="de-DE" dirty="0">
                <a:solidFill>
                  <a:schemeClr val="accent1">
                    <a:lumMod val="50000"/>
                  </a:schemeClr>
                </a:solidFill>
              </a:rPr>
              <a:t> </a:t>
            </a:r>
            <a:r>
              <a:rPr lang="de-DE" dirty="0" err="1">
                <a:solidFill>
                  <a:schemeClr val="accent1">
                    <a:lumMod val="50000"/>
                  </a:schemeClr>
                </a:solidFill>
              </a:rPr>
              <a:t>or</a:t>
            </a:r>
            <a:r>
              <a:rPr lang="de-DE" dirty="0">
                <a:solidFill>
                  <a:schemeClr val="accent1">
                    <a:lumMod val="50000"/>
                  </a:schemeClr>
                </a:solidFill>
              </a:rPr>
              <a:t> </a:t>
            </a:r>
            <a:r>
              <a:rPr lang="de-DE" dirty="0" err="1">
                <a:solidFill>
                  <a:schemeClr val="accent1">
                    <a:lumMod val="50000"/>
                  </a:schemeClr>
                </a:solidFill>
              </a:rPr>
              <a:t>probability</a:t>
            </a:r>
            <a:r>
              <a:rPr lang="de-DE" dirty="0">
                <a:solidFill>
                  <a:schemeClr val="accent1">
                    <a:lumMod val="50000"/>
                  </a:schemeClr>
                </a:solidFill>
              </a:rPr>
              <a:t> </a:t>
            </a:r>
            <a:r>
              <a:rPr lang="de-DE" dirty="0" err="1">
                <a:solidFill>
                  <a:schemeClr val="accent1">
                    <a:lumMod val="50000"/>
                  </a:schemeClr>
                </a:solidFill>
              </a:rPr>
              <a:t>for</a:t>
            </a:r>
            <a:r>
              <a:rPr lang="de-DE" dirty="0">
                <a:solidFill>
                  <a:schemeClr val="accent1">
                    <a:lumMod val="50000"/>
                  </a:schemeClr>
                </a:solidFill>
              </a:rPr>
              <a:t> </a:t>
            </a:r>
            <a:r>
              <a:rPr lang="de-DE" dirty="0" err="1">
                <a:solidFill>
                  <a:schemeClr val="accent1">
                    <a:lumMod val="50000"/>
                  </a:schemeClr>
                </a:solidFill>
              </a:rPr>
              <a:t>each</a:t>
            </a:r>
            <a:r>
              <a:rPr lang="de-DE" dirty="0">
                <a:solidFill>
                  <a:schemeClr val="accent1">
                    <a:lumMod val="50000"/>
                  </a:schemeClr>
                </a:solidFill>
              </a:rPr>
              <a:t> </a:t>
            </a:r>
            <a:r>
              <a:rPr lang="de-DE" dirty="0" err="1">
                <a:solidFill>
                  <a:schemeClr val="accent1">
                    <a:lumMod val="50000"/>
                  </a:schemeClr>
                </a:solidFill>
              </a:rPr>
              <a:t>word</a:t>
            </a:r>
            <a:r>
              <a:rPr lang="de-DE" dirty="0">
                <a:solidFill>
                  <a:schemeClr val="accent1">
                    <a:lumMod val="50000"/>
                  </a:schemeClr>
                </a:solidFill>
              </a:rPr>
              <a:t> </a:t>
            </a:r>
          </a:p>
        </p:txBody>
      </p:sp>
      <p:cxnSp>
        <p:nvCxnSpPr>
          <p:cNvPr id="16" name="Gerade Verbindung mit Pfeil 15"/>
          <p:cNvCxnSpPr/>
          <p:nvPr/>
        </p:nvCxnSpPr>
        <p:spPr>
          <a:xfrm>
            <a:off x="3707904" y="3068960"/>
            <a:ext cx="0" cy="580256"/>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p:nvPr/>
        </p:nvCxnSpPr>
        <p:spPr>
          <a:xfrm flipV="1">
            <a:off x="4544380" y="2492896"/>
            <a:ext cx="2403884" cy="288032"/>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4572000" y="2933328"/>
            <a:ext cx="2403884" cy="351656"/>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p:nvPr/>
        </p:nvCxnSpPr>
        <p:spPr>
          <a:xfrm>
            <a:off x="4724400" y="3068960"/>
            <a:ext cx="2251484" cy="1296144"/>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p:nvPr/>
        </p:nvCxnSpPr>
        <p:spPr>
          <a:xfrm>
            <a:off x="4139952" y="3068960"/>
            <a:ext cx="2664296" cy="1944216"/>
          </a:xfrm>
          <a:prstGeom prst="straightConnector1">
            <a:avLst/>
          </a:prstGeom>
          <a:ln w="38100">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157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CBOW vs Skip-gram</a:t>
            </a:r>
          </a:p>
        </p:txBody>
      </p:sp>
      <p:pic>
        <p:nvPicPr>
          <p:cNvPr id="2050" name="Picture 2" descr="Difference between skip-gram and cbow - word2vec">
            <a:extLst>
              <a:ext uri="{FF2B5EF4-FFF2-40B4-BE49-F238E27FC236}">
                <a16:creationId xmlns:a16="http://schemas.microsoft.com/office/drawing/2014/main" id="{D1301B22-381E-CF44-A863-1EBE875CA11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20006" y="2278856"/>
            <a:ext cx="6502400"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1206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CBOW vs Skip-gram</a:t>
            </a:r>
          </a:p>
        </p:txBody>
      </p:sp>
      <p:pic>
        <p:nvPicPr>
          <p:cNvPr id="3074" name="Picture 2" descr="Skip-Gram with subword information (character n-gram size=2). Also known as FastText">
            <a:extLst>
              <a:ext uri="{FF2B5EF4-FFF2-40B4-BE49-F238E27FC236}">
                <a16:creationId xmlns:a16="http://schemas.microsoft.com/office/drawing/2014/main" id="{A0DE1B41-09E5-6C44-B4E6-41EC03D4B3D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82772" y="1592263"/>
            <a:ext cx="6176869" cy="4789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0027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descr="A screenshot of a cell phone&#10;&#10;Description automatically generated">
            <a:extLst>
              <a:ext uri="{FF2B5EF4-FFF2-40B4-BE49-F238E27FC236}">
                <a16:creationId xmlns:a16="http://schemas.microsoft.com/office/drawing/2014/main" id="{168CC72B-96D2-6349-8849-5C4451DFF1A2}"/>
              </a:ext>
            </a:extLst>
          </p:cNvPr>
          <p:cNvPicPr>
            <a:picLocks noChangeAspect="1"/>
          </p:cNvPicPr>
          <p:nvPr/>
        </p:nvPicPr>
        <p:blipFill rotWithShape="1">
          <a:blip r:embed="rId3">
            <a:extLst>
              <a:ext uri="{28A0092B-C50C-407E-A947-70E740481C1C}">
                <a14:useLocalDpi xmlns:a14="http://schemas.microsoft.com/office/drawing/2010/main" val="0"/>
              </a:ext>
            </a:extLst>
          </a:blip>
          <a:srcRect t="53037" b="24239"/>
          <a:stretch/>
        </p:blipFill>
        <p:spPr bwMode="auto">
          <a:xfrm>
            <a:off x="642713" y="3795077"/>
            <a:ext cx="7570851" cy="1143001"/>
          </a:xfrm>
          <a:prstGeom prst="rect">
            <a:avLst/>
          </a:prstGeom>
          <a:noFill/>
          <a:ln w="9525">
            <a:noFill/>
            <a:miter lim="800000"/>
            <a:headEnd/>
            <a:tailEnd/>
          </a:ln>
        </p:spPr>
      </p:pic>
      <p:pic>
        <p:nvPicPr>
          <p:cNvPr id="6" name="Content Placeholder 4" descr="A screenshot of a cell phone&#10;&#10;Description automatically generated">
            <a:extLst>
              <a:ext uri="{FF2B5EF4-FFF2-40B4-BE49-F238E27FC236}">
                <a16:creationId xmlns:a16="http://schemas.microsoft.com/office/drawing/2014/main" id="{33F5BB9B-922B-FE41-9CD3-69CF0C143CB2}"/>
              </a:ext>
            </a:extLst>
          </p:cNvPr>
          <p:cNvPicPr>
            <a:picLocks noChangeAspect="1"/>
          </p:cNvPicPr>
          <p:nvPr/>
        </p:nvPicPr>
        <p:blipFill rotWithShape="1">
          <a:blip r:embed="rId3">
            <a:extLst>
              <a:ext uri="{28A0092B-C50C-407E-A947-70E740481C1C}">
                <a14:useLocalDpi xmlns:a14="http://schemas.microsoft.com/office/drawing/2010/main" val="0"/>
              </a:ext>
            </a:extLst>
          </a:blip>
          <a:srcRect t="30229" b="50679"/>
          <a:stretch/>
        </p:blipFill>
        <p:spPr bwMode="auto">
          <a:xfrm>
            <a:off x="657953" y="2834641"/>
            <a:ext cx="7570851" cy="914400"/>
          </a:xfrm>
          <a:prstGeom prst="rect">
            <a:avLst/>
          </a:prstGeom>
          <a:noFill/>
          <a:ln w="9525">
            <a:noFill/>
            <a:miter lim="800000"/>
            <a:headEnd/>
            <a:tailEnd/>
          </a:ln>
        </p:spPr>
      </p:pic>
      <p:pic>
        <p:nvPicPr>
          <p:cNvPr id="5" name="Content Placeholder 4" descr="A screenshot of a cell phone&#10;&#10;Description automatically generated">
            <a:extLst>
              <a:ext uri="{FF2B5EF4-FFF2-40B4-BE49-F238E27FC236}">
                <a16:creationId xmlns:a16="http://schemas.microsoft.com/office/drawing/2014/main" id="{03C80B63-DD48-DB41-A99E-B85EC5BF6F4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68014"/>
          <a:stretch/>
        </p:blipFill>
        <p:spPr>
          <a:xfrm>
            <a:off x="688433" y="1511516"/>
            <a:ext cx="7570851" cy="1531937"/>
          </a:xfrm>
        </p:spPr>
      </p:pic>
      <p:pic>
        <p:nvPicPr>
          <p:cNvPr id="7" name="Content Placeholder 4" descr="A screenshot of a cell phone&#10;&#10;Description automatically generated">
            <a:extLst>
              <a:ext uri="{FF2B5EF4-FFF2-40B4-BE49-F238E27FC236}">
                <a16:creationId xmlns:a16="http://schemas.microsoft.com/office/drawing/2014/main" id="{0E9F774F-0D85-424A-9549-7E874077EAEC}"/>
              </a:ext>
            </a:extLst>
          </p:cNvPr>
          <p:cNvPicPr>
            <a:picLocks noChangeAspect="1"/>
          </p:cNvPicPr>
          <p:nvPr/>
        </p:nvPicPr>
        <p:blipFill rotWithShape="1">
          <a:blip r:embed="rId3">
            <a:extLst>
              <a:ext uri="{28A0092B-C50C-407E-A947-70E740481C1C}">
                <a14:useLocalDpi xmlns:a14="http://schemas.microsoft.com/office/drawing/2010/main" val="0"/>
              </a:ext>
            </a:extLst>
          </a:blip>
          <a:srcRect t="78638"/>
          <a:stretch/>
        </p:blipFill>
        <p:spPr bwMode="auto">
          <a:xfrm>
            <a:off x="642713" y="5067640"/>
            <a:ext cx="7570851" cy="1023143"/>
          </a:xfrm>
          <a:prstGeom prst="rect">
            <a:avLst/>
          </a:prstGeom>
          <a:noFill/>
          <a:ln w="9525">
            <a:noFill/>
            <a:miter lim="800000"/>
            <a:headEnd/>
            <a:tailEnd/>
          </a:ln>
        </p:spPr>
      </p:pic>
      <p:sp>
        <p:nvSpPr>
          <p:cNvPr id="2" name="Title 1">
            <a:extLst>
              <a:ext uri="{FF2B5EF4-FFF2-40B4-BE49-F238E27FC236}">
                <a16:creationId xmlns:a16="http://schemas.microsoft.com/office/drawing/2014/main" id="{47BAF5B7-7974-184C-8208-09ADFC380943}"/>
              </a:ext>
            </a:extLst>
          </p:cNvPr>
          <p:cNvSpPr>
            <a:spLocks noGrp="1"/>
          </p:cNvSpPr>
          <p:nvPr>
            <p:ph type="title"/>
          </p:nvPr>
        </p:nvSpPr>
        <p:spPr/>
        <p:txBody>
          <a:bodyPr/>
          <a:lstStyle/>
          <a:p>
            <a:r>
              <a:rPr lang="de-DE" dirty="0"/>
              <a:t>Training Samples </a:t>
            </a:r>
          </a:p>
        </p:txBody>
      </p:sp>
      <p:sp>
        <p:nvSpPr>
          <p:cNvPr id="8" name="TextBox 7">
            <a:extLst>
              <a:ext uri="{FF2B5EF4-FFF2-40B4-BE49-F238E27FC236}">
                <a16:creationId xmlns:a16="http://schemas.microsoft.com/office/drawing/2014/main" id="{962BDDC9-F828-FA46-AB92-E4C63724CD90}"/>
              </a:ext>
            </a:extLst>
          </p:cNvPr>
          <p:cNvSpPr txBox="1"/>
          <p:nvPr/>
        </p:nvSpPr>
        <p:spPr>
          <a:xfrm>
            <a:off x="401782" y="5999018"/>
            <a:ext cx="1800493" cy="369332"/>
          </a:xfrm>
          <a:prstGeom prst="rect">
            <a:avLst/>
          </a:prstGeom>
          <a:noFill/>
        </p:spPr>
        <p:txBody>
          <a:bodyPr wrap="none" rtlCol="0">
            <a:spAutoFit/>
          </a:bodyPr>
          <a:lstStyle/>
          <a:p>
            <a:r>
              <a:rPr lang="de-DE" dirty="0" err="1"/>
              <a:t>Window</a:t>
            </a:r>
            <a:r>
              <a:rPr lang="de-DE" dirty="0"/>
              <a:t> </a:t>
            </a:r>
            <a:r>
              <a:rPr lang="de-DE" dirty="0" err="1"/>
              <a:t>size</a:t>
            </a:r>
            <a:r>
              <a:rPr lang="de-DE" dirty="0"/>
              <a:t> : 2</a:t>
            </a:r>
          </a:p>
        </p:txBody>
      </p:sp>
    </p:spTree>
    <p:extLst>
      <p:ext uri="{BB962C8B-B14F-4D97-AF65-F5344CB8AC3E}">
        <p14:creationId xmlns:p14="http://schemas.microsoft.com/office/powerpoint/2010/main" val="38166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73DA5-BC02-F34D-9632-1CEEA1682D00}"/>
              </a:ext>
            </a:extLst>
          </p:cNvPr>
          <p:cNvSpPr>
            <a:spLocks noGrp="1"/>
          </p:cNvSpPr>
          <p:nvPr>
            <p:ph type="title"/>
          </p:nvPr>
        </p:nvSpPr>
        <p:spPr/>
        <p:txBody>
          <a:bodyPr/>
          <a:lstStyle/>
          <a:p>
            <a:r>
              <a:rPr lang="de-DE" dirty="0"/>
              <a:t>Training Model</a:t>
            </a:r>
          </a:p>
        </p:txBody>
      </p:sp>
      <p:sp>
        <p:nvSpPr>
          <p:cNvPr id="9" name="Rectangle 8">
            <a:extLst>
              <a:ext uri="{FF2B5EF4-FFF2-40B4-BE49-F238E27FC236}">
                <a16:creationId xmlns:a16="http://schemas.microsoft.com/office/drawing/2014/main" id="{20725A08-652D-7A4C-93B7-91C7775B17EC}"/>
              </a:ext>
            </a:extLst>
          </p:cNvPr>
          <p:cNvSpPr/>
          <p:nvPr/>
        </p:nvSpPr>
        <p:spPr>
          <a:xfrm>
            <a:off x="685800" y="3962400"/>
            <a:ext cx="1219200" cy="685800"/>
          </a:xfrm>
          <a:prstGeom prst="rect">
            <a:avLst/>
          </a:prstGeom>
          <a:ln>
            <a:solidFill>
              <a:schemeClr val="accent6">
                <a:alpha val="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pic>
        <p:nvPicPr>
          <p:cNvPr id="13" name="Content Placeholder 12" descr="A close up of a map&#10;&#10;Description automatically generated">
            <a:extLst>
              <a:ext uri="{FF2B5EF4-FFF2-40B4-BE49-F238E27FC236}">
                <a16:creationId xmlns:a16="http://schemas.microsoft.com/office/drawing/2014/main" id="{E1FE56AF-E774-F149-B598-325220A82CC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8775" y="1600200"/>
            <a:ext cx="8099425" cy="4622800"/>
          </a:xfrm>
        </p:spPr>
      </p:pic>
      <p:sp>
        <p:nvSpPr>
          <p:cNvPr id="3" name="TextBox 2">
            <a:extLst>
              <a:ext uri="{FF2B5EF4-FFF2-40B4-BE49-F238E27FC236}">
                <a16:creationId xmlns:a16="http://schemas.microsoft.com/office/drawing/2014/main" id="{D5578554-A635-F64D-8970-1F8DC7FA70C0}"/>
              </a:ext>
            </a:extLst>
          </p:cNvPr>
          <p:cNvSpPr txBox="1"/>
          <p:nvPr/>
        </p:nvSpPr>
        <p:spPr>
          <a:xfrm>
            <a:off x="4133850" y="6202362"/>
            <a:ext cx="5448300" cy="523220"/>
          </a:xfrm>
          <a:prstGeom prst="rect">
            <a:avLst/>
          </a:prstGeom>
          <a:noFill/>
        </p:spPr>
        <p:txBody>
          <a:bodyPr wrap="square" rtlCol="0">
            <a:spAutoFit/>
          </a:bodyPr>
          <a:lstStyle/>
          <a:p>
            <a:r>
              <a:rPr lang="de-DE" sz="1000" b="1" dirty="0">
                <a:hlinkClick r:id="rId4"/>
              </a:rPr>
              <a:t>McCormick, C. (2016, April 19). Word2Vec Tutorial - The Skip-Gram Model.</a:t>
            </a:r>
            <a:endParaRPr lang="de-DE" sz="1000" dirty="0"/>
          </a:p>
          <a:p>
            <a:endParaRPr lang="de-DE" dirty="0"/>
          </a:p>
        </p:txBody>
      </p:sp>
      <p:pic>
        <p:nvPicPr>
          <p:cNvPr id="7" name="Content Placeholder 12" descr="A close up of a map&#10;&#10;Description automatically generated">
            <a:extLst>
              <a:ext uri="{FF2B5EF4-FFF2-40B4-BE49-F238E27FC236}">
                <a16:creationId xmlns:a16="http://schemas.microsoft.com/office/drawing/2014/main" id="{01370759-E7E7-DD4E-BF46-17C58A1A1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11175" y="1752600"/>
            <a:ext cx="8099425" cy="4622800"/>
          </a:xfrm>
          <a:prstGeom prst="rect">
            <a:avLst/>
          </a:prstGeom>
          <a:noFill/>
          <a:ln w="9525">
            <a:noFill/>
            <a:miter lim="800000"/>
            <a:headEnd/>
            <a:tailEnd/>
          </a:ln>
        </p:spPr>
      </p:pic>
    </p:spTree>
    <p:extLst>
      <p:ext uri="{BB962C8B-B14F-4D97-AF65-F5344CB8AC3E}">
        <p14:creationId xmlns:p14="http://schemas.microsoft.com/office/powerpoint/2010/main" val="1651248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F9100-3102-9044-A141-68217DEE6A51}"/>
              </a:ext>
            </a:extLst>
          </p:cNvPr>
          <p:cNvSpPr>
            <a:spLocks noGrp="1"/>
          </p:cNvSpPr>
          <p:nvPr>
            <p:ph type="title"/>
          </p:nvPr>
        </p:nvSpPr>
        <p:spPr/>
        <p:txBody>
          <a:bodyPr/>
          <a:lstStyle/>
          <a:p>
            <a:r>
              <a:rPr lang="de-DE" dirty="0"/>
              <a:t>Hidden </a:t>
            </a:r>
            <a:r>
              <a:rPr lang="de-DE" dirty="0" err="1"/>
              <a:t>layer</a:t>
            </a:r>
            <a:r>
              <a:rPr lang="de-DE" dirty="0"/>
              <a:t> </a:t>
            </a:r>
            <a:r>
              <a:rPr lang="de-DE" dirty="0" err="1"/>
              <a:t>optimization</a:t>
            </a:r>
            <a:r>
              <a:rPr lang="de-DE" dirty="0"/>
              <a:t> – Step1</a:t>
            </a:r>
          </a:p>
        </p:txBody>
      </p:sp>
      <p:pic>
        <p:nvPicPr>
          <p:cNvPr id="5" name="Content Placeholder 4" descr="A screenshot of a cell phone&#10;&#10;Description automatically generated">
            <a:extLst>
              <a:ext uri="{FF2B5EF4-FFF2-40B4-BE49-F238E27FC236}">
                <a16:creationId xmlns:a16="http://schemas.microsoft.com/office/drawing/2014/main" id="{35ECA799-84E0-3E46-BDC3-9CD9D19AD0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7540" y="1592263"/>
            <a:ext cx="6067333" cy="4789487"/>
          </a:xfrm>
        </p:spPr>
      </p:pic>
    </p:spTree>
    <p:extLst>
      <p:ext uri="{BB962C8B-B14F-4D97-AF65-F5344CB8AC3E}">
        <p14:creationId xmlns:p14="http://schemas.microsoft.com/office/powerpoint/2010/main" val="16728160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4156-3EFB-F844-A659-F2DE237FDBED}"/>
              </a:ext>
            </a:extLst>
          </p:cNvPr>
          <p:cNvSpPr>
            <a:spLocks noGrp="1"/>
          </p:cNvSpPr>
          <p:nvPr>
            <p:ph type="title"/>
          </p:nvPr>
        </p:nvSpPr>
        <p:spPr/>
        <p:txBody>
          <a:bodyPr/>
          <a:lstStyle/>
          <a:p>
            <a:r>
              <a:rPr lang="de-DE" dirty="0"/>
              <a:t>Hidden </a:t>
            </a:r>
            <a:r>
              <a:rPr lang="de-DE" dirty="0" err="1"/>
              <a:t>layer</a:t>
            </a:r>
            <a:r>
              <a:rPr lang="de-DE" dirty="0"/>
              <a:t> </a:t>
            </a:r>
            <a:r>
              <a:rPr lang="de-DE" dirty="0" err="1"/>
              <a:t>optimization</a:t>
            </a:r>
            <a:r>
              <a:rPr lang="de-DE" dirty="0"/>
              <a:t> – Step2</a:t>
            </a:r>
          </a:p>
        </p:txBody>
      </p:sp>
      <p:pic>
        <p:nvPicPr>
          <p:cNvPr id="5" name="Content Placeholder 4" descr="A screenshot of a video game remote control&#10;&#10;Description automatically generated">
            <a:extLst>
              <a:ext uri="{FF2B5EF4-FFF2-40B4-BE49-F238E27FC236}">
                <a16:creationId xmlns:a16="http://schemas.microsoft.com/office/drawing/2014/main" id="{283741B9-20EB-F949-8156-0BD95E6BDA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4056" y="1720056"/>
            <a:ext cx="7734300" cy="4533900"/>
          </a:xfrm>
        </p:spPr>
      </p:pic>
    </p:spTree>
    <p:extLst>
      <p:ext uri="{BB962C8B-B14F-4D97-AF65-F5344CB8AC3E}">
        <p14:creationId xmlns:p14="http://schemas.microsoft.com/office/powerpoint/2010/main" val="5581960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FB9D-68CE-F54D-A198-34FF6DFF70AA}"/>
              </a:ext>
            </a:extLst>
          </p:cNvPr>
          <p:cNvSpPr>
            <a:spLocks noGrp="1"/>
          </p:cNvSpPr>
          <p:nvPr>
            <p:ph type="title"/>
          </p:nvPr>
        </p:nvSpPr>
        <p:spPr/>
        <p:txBody>
          <a:bodyPr/>
          <a:lstStyle/>
          <a:p>
            <a:r>
              <a:rPr lang="de-DE" dirty="0"/>
              <a:t>Hidden </a:t>
            </a:r>
            <a:r>
              <a:rPr lang="de-DE" dirty="0" err="1"/>
              <a:t>layer</a:t>
            </a:r>
            <a:r>
              <a:rPr lang="de-DE" dirty="0"/>
              <a:t> </a:t>
            </a:r>
            <a:r>
              <a:rPr lang="de-DE" dirty="0" err="1"/>
              <a:t>optimization</a:t>
            </a:r>
            <a:r>
              <a:rPr lang="de-DE" dirty="0"/>
              <a:t> – Step3</a:t>
            </a:r>
          </a:p>
        </p:txBody>
      </p:sp>
      <p:pic>
        <p:nvPicPr>
          <p:cNvPr id="5" name="Content Placeholder 4" descr="A screenshot of a cell phone&#10;&#10;Description automatically generated">
            <a:extLst>
              <a:ext uri="{FF2B5EF4-FFF2-40B4-BE49-F238E27FC236}">
                <a16:creationId xmlns:a16="http://schemas.microsoft.com/office/drawing/2014/main" id="{F517086F-996F-6041-9E4A-B5EA682238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0406" y="1675606"/>
            <a:ext cx="7721600" cy="4622800"/>
          </a:xfrm>
        </p:spPr>
      </p:pic>
    </p:spTree>
    <p:extLst>
      <p:ext uri="{BB962C8B-B14F-4D97-AF65-F5344CB8AC3E}">
        <p14:creationId xmlns:p14="http://schemas.microsoft.com/office/powerpoint/2010/main" val="38117667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17331-BBAE-C944-8967-2AE0FD3EEC35}"/>
              </a:ext>
            </a:extLst>
          </p:cNvPr>
          <p:cNvSpPr>
            <a:spLocks noGrp="1"/>
          </p:cNvSpPr>
          <p:nvPr>
            <p:ph type="title"/>
          </p:nvPr>
        </p:nvSpPr>
        <p:spPr>
          <a:xfrm>
            <a:off x="228600" y="488950"/>
            <a:ext cx="6499225" cy="838200"/>
          </a:xfrm>
        </p:spPr>
        <p:txBody>
          <a:bodyPr/>
          <a:lstStyle/>
          <a:p>
            <a:r>
              <a:rPr lang="de-DE" dirty="0" err="1"/>
              <a:t>Visualization</a:t>
            </a:r>
            <a:r>
              <a:rPr lang="de-DE" dirty="0"/>
              <a:t> (16 </a:t>
            </a:r>
            <a:r>
              <a:rPr lang="de-DE" dirty="0" err="1"/>
              <a:t>semantically</a:t>
            </a:r>
            <a:r>
              <a:rPr lang="de-DE" dirty="0"/>
              <a:t> </a:t>
            </a:r>
            <a:r>
              <a:rPr lang="de-DE" dirty="0" err="1"/>
              <a:t>related</a:t>
            </a:r>
            <a:r>
              <a:rPr lang="de-DE" dirty="0"/>
              <a:t> </a:t>
            </a:r>
            <a:r>
              <a:rPr lang="de-DE" dirty="0" err="1"/>
              <a:t>words</a:t>
            </a:r>
            <a:r>
              <a:rPr lang="de-DE" dirty="0"/>
              <a:t>)</a:t>
            </a:r>
          </a:p>
        </p:txBody>
      </p:sp>
      <p:pic>
        <p:nvPicPr>
          <p:cNvPr id="5" name="Content Placeholder 4" descr="A close up of a map&#10;&#10;Description automatically generated">
            <a:extLst>
              <a:ext uri="{FF2B5EF4-FFF2-40B4-BE49-F238E27FC236}">
                <a16:creationId xmlns:a16="http://schemas.microsoft.com/office/drawing/2014/main" id="{CD322828-6B0C-9C48-B262-21F610974B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7380" y="1447800"/>
            <a:ext cx="8509240" cy="4907395"/>
          </a:xfrm>
        </p:spPr>
      </p:pic>
      <p:sp>
        <p:nvSpPr>
          <p:cNvPr id="6" name="Rectangle 5">
            <a:extLst>
              <a:ext uri="{FF2B5EF4-FFF2-40B4-BE49-F238E27FC236}">
                <a16:creationId xmlns:a16="http://schemas.microsoft.com/office/drawing/2014/main" id="{B7A1CCAB-2034-EE4D-A2F8-4223596C7EC3}"/>
              </a:ext>
            </a:extLst>
          </p:cNvPr>
          <p:cNvSpPr/>
          <p:nvPr/>
        </p:nvSpPr>
        <p:spPr>
          <a:xfrm>
            <a:off x="2667000" y="1447800"/>
            <a:ext cx="4060825"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4955219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F1790-203B-CA4A-8888-3700D25EFE6E}"/>
              </a:ext>
            </a:extLst>
          </p:cNvPr>
          <p:cNvSpPr>
            <a:spLocks noGrp="1"/>
          </p:cNvSpPr>
          <p:nvPr>
            <p:ph type="title"/>
          </p:nvPr>
        </p:nvSpPr>
        <p:spPr/>
        <p:txBody>
          <a:bodyPr/>
          <a:lstStyle/>
          <a:p>
            <a:r>
              <a:rPr lang="de-DE" dirty="0"/>
              <a:t>Embedding </a:t>
            </a:r>
            <a:r>
              <a:rPr lang="de-DE" dirty="0" err="1"/>
              <a:t>Vector</a:t>
            </a:r>
            <a:endParaRPr lang="de-DE" dirty="0"/>
          </a:p>
        </p:txBody>
      </p:sp>
      <p:pic>
        <p:nvPicPr>
          <p:cNvPr id="4" name="Picture 3" descr="A close up of a clock&#10;&#10;Description automatically generated">
            <a:extLst>
              <a:ext uri="{FF2B5EF4-FFF2-40B4-BE49-F238E27FC236}">
                <a16:creationId xmlns:a16="http://schemas.microsoft.com/office/drawing/2014/main" id="{69898D27-FCD4-1145-9985-1F3A11579E35}"/>
              </a:ext>
            </a:extLst>
          </p:cNvPr>
          <p:cNvPicPr>
            <a:picLocks noChangeAspect="1"/>
          </p:cNvPicPr>
          <p:nvPr/>
        </p:nvPicPr>
        <p:blipFill rotWithShape="1">
          <a:blip r:embed="rId2">
            <a:extLst>
              <a:ext uri="{28A0092B-C50C-407E-A947-70E740481C1C}">
                <a14:useLocalDpi xmlns:a14="http://schemas.microsoft.com/office/drawing/2010/main" val="0"/>
              </a:ext>
            </a:extLst>
          </a:blip>
          <a:srcRect r="67481"/>
          <a:stretch/>
        </p:blipFill>
        <p:spPr>
          <a:xfrm>
            <a:off x="351155" y="3429000"/>
            <a:ext cx="2696845" cy="2159000"/>
          </a:xfrm>
          <a:prstGeom prst="rect">
            <a:avLst/>
          </a:prstGeom>
        </p:spPr>
      </p:pic>
      <p:sp>
        <p:nvSpPr>
          <p:cNvPr id="5" name="TextBox 4">
            <a:extLst>
              <a:ext uri="{FF2B5EF4-FFF2-40B4-BE49-F238E27FC236}">
                <a16:creationId xmlns:a16="http://schemas.microsoft.com/office/drawing/2014/main" id="{A6C16E9F-E63B-7245-80A5-84089A8633C0}"/>
              </a:ext>
            </a:extLst>
          </p:cNvPr>
          <p:cNvSpPr txBox="1"/>
          <p:nvPr/>
        </p:nvSpPr>
        <p:spPr>
          <a:xfrm>
            <a:off x="914400" y="2514600"/>
            <a:ext cx="1143000" cy="369332"/>
          </a:xfrm>
          <a:prstGeom prst="rect">
            <a:avLst/>
          </a:prstGeom>
          <a:noFill/>
        </p:spPr>
        <p:txBody>
          <a:bodyPr wrap="square" rtlCol="0">
            <a:spAutoFit/>
          </a:bodyPr>
          <a:lstStyle/>
          <a:p>
            <a:r>
              <a:rPr lang="de-DE" dirty="0"/>
              <a:t>Term</a:t>
            </a:r>
          </a:p>
        </p:txBody>
      </p:sp>
      <p:sp>
        <p:nvSpPr>
          <p:cNvPr id="6" name="TextBox 5">
            <a:extLst>
              <a:ext uri="{FF2B5EF4-FFF2-40B4-BE49-F238E27FC236}">
                <a16:creationId xmlns:a16="http://schemas.microsoft.com/office/drawing/2014/main" id="{4817F4F4-2BD5-C94F-8EA9-BF5B0E63AA35}"/>
              </a:ext>
            </a:extLst>
          </p:cNvPr>
          <p:cNvSpPr txBox="1"/>
          <p:nvPr/>
        </p:nvSpPr>
        <p:spPr>
          <a:xfrm>
            <a:off x="3886200" y="2514600"/>
            <a:ext cx="1981200" cy="369332"/>
          </a:xfrm>
          <a:prstGeom prst="rect">
            <a:avLst/>
          </a:prstGeom>
          <a:noFill/>
        </p:spPr>
        <p:txBody>
          <a:bodyPr wrap="square" rtlCol="0">
            <a:spAutoFit/>
          </a:bodyPr>
          <a:lstStyle/>
          <a:p>
            <a:r>
              <a:rPr lang="de-DE" dirty="0"/>
              <a:t>Hidden </a:t>
            </a:r>
            <a:r>
              <a:rPr lang="de-DE" dirty="0" err="1"/>
              <a:t>Layers</a:t>
            </a:r>
            <a:endParaRPr lang="de-DE" dirty="0"/>
          </a:p>
        </p:txBody>
      </p:sp>
      <p:sp>
        <p:nvSpPr>
          <p:cNvPr id="7" name="TextBox 6">
            <a:extLst>
              <a:ext uri="{FF2B5EF4-FFF2-40B4-BE49-F238E27FC236}">
                <a16:creationId xmlns:a16="http://schemas.microsoft.com/office/drawing/2014/main" id="{225EC08C-6806-1845-9442-F731B355F569}"/>
              </a:ext>
            </a:extLst>
          </p:cNvPr>
          <p:cNvSpPr txBox="1"/>
          <p:nvPr/>
        </p:nvSpPr>
        <p:spPr>
          <a:xfrm>
            <a:off x="6477000" y="2237601"/>
            <a:ext cx="1905000" cy="923330"/>
          </a:xfrm>
          <a:prstGeom prst="rect">
            <a:avLst/>
          </a:prstGeom>
          <a:noFill/>
        </p:spPr>
        <p:txBody>
          <a:bodyPr wrap="square" rtlCol="0">
            <a:spAutoFit/>
          </a:bodyPr>
          <a:lstStyle/>
          <a:p>
            <a:r>
              <a:rPr lang="de-DE" dirty="0" err="1"/>
              <a:t>Term‘s</a:t>
            </a:r>
            <a:r>
              <a:rPr lang="de-DE" dirty="0"/>
              <a:t> Embedding </a:t>
            </a:r>
            <a:r>
              <a:rPr lang="de-DE" dirty="0" err="1"/>
              <a:t>Vector</a:t>
            </a:r>
            <a:endParaRPr lang="de-DE" dirty="0"/>
          </a:p>
        </p:txBody>
      </p:sp>
      <p:pic>
        <p:nvPicPr>
          <p:cNvPr id="8" name="Picture 7" descr="A close up of a clock&#10;&#10;Description automatically generated">
            <a:extLst>
              <a:ext uri="{FF2B5EF4-FFF2-40B4-BE49-F238E27FC236}">
                <a16:creationId xmlns:a16="http://schemas.microsoft.com/office/drawing/2014/main" id="{8FAAAD8F-617A-C148-A5E3-202C9D723297}"/>
              </a:ext>
            </a:extLst>
          </p:cNvPr>
          <p:cNvPicPr>
            <a:picLocks noChangeAspect="1"/>
          </p:cNvPicPr>
          <p:nvPr/>
        </p:nvPicPr>
        <p:blipFill rotWithShape="1">
          <a:blip r:embed="rId2">
            <a:extLst>
              <a:ext uri="{28A0092B-C50C-407E-A947-70E740481C1C}">
                <a14:useLocalDpi xmlns:a14="http://schemas.microsoft.com/office/drawing/2010/main" val="0"/>
              </a:ext>
            </a:extLst>
          </a:blip>
          <a:srcRect l="33637" t="3529" r="33844" b="-3529"/>
          <a:stretch/>
        </p:blipFill>
        <p:spPr>
          <a:xfrm>
            <a:off x="3048000" y="3525520"/>
            <a:ext cx="2696846" cy="2159000"/>
          </a:xfrm>
          <a:prstGeom prst="rect">
            <a:avLst/>
          </a:prstGeom>
        </p:spPr>
      </p:pic>
      <p:pic>
        <p:nvPicPr>
          <p:cNvPr id="9" name="Picture 8" descr="A close up of a clock&#10;&#10;Description automatically generated">
            <a:extLst>
              <a:ext uri="{FF2B5EF4-FFF2-40B4-BE49-F238E27FC236}">
                <a16:creationId xmlns:a16="http://schemas.microsoft.com/office/drawing/2014/main" id="{42C6FF9D-3062-6145-9F10-54FFD2A75AD8}"/>
              </a:ext>
            </a:extLst>
          </p:cNvPr>
          <p:cNvPicPr>
            <a:picLocks noChangeAspect="1"/>
          </p:cNvPicPr>
          <p:nvPr/>
        </p:nvPicPr>
        <p:blipFill rotWithShape="1">
          <a:blip r:embed="rId2">
            <a:extLst>
              <a:ext uri="{28A0092B-C50C-407E-A947-70E740481C1C}">
                <a14:useLocalDpi xmlns:a14="http://schemas.microsoft.com/office/drawing/2010/main" val="0"/>
              </a:ext>
            </a:extLst>
          </a:blip>
          <a:srcRect l="65238" r="2243"/>
          <a:stretch/>
        </p:blipFill>
        <p:spPr>
          <a:xfrm>
            <a:off x="5685155" y="3429000"/>
            <a:ext cx="2696845" cy="2159000"/>
          </a:xfrm>
          <a:prstGeom prst="rect">
            <a:avLst/>
          </a:prstGeom>
        </p:spPr>
      </p:pic>
    </p:spTree>
    <p:extLst>
      <p:ext uri="{BB962C8B-B14F-4D97-AF65-F5344CB8AC3E}">
        <p14:creationId xmlns:p14="http://schemas.microsoft.com/office/powerpoint/2010/main" val="117995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What about texts?</a:t>
            </a:r>
          </a:p>
        </p:txBody>
      </p:sp>
      <p:sp>
        <p:nvSpPr>
          <p:cNvPr id="4" name="Inhaltsplatzhalter 3"/>
          <p:cNvSpPr>
            <a:spLocks noGrp="1"/>
          </p:cNvSpPr>
          <p:nvPr>
            <p:ph idx="1"/>
          </p:nvPr>
        </p:nvSpPr>
        <p:spPr/>
        <p:txBody>
          <a:bodyPr/>
          <a:lstStyle/>
          <a:p>
            <a:pPr marL="0" indent="0">
              <a:buNone/>
            </a:pPr>
            <a:r>
              <a:rPr lang="en-US" b="1" dirty="0"/>
              <a:t>Words</a:t>
            </a:r>
          </a:p>
          <a:p>
            <a:pPr lvl="1"/>
            <a:r>
              <a:rPr lang="en-US" dirty="0">
                <a:solidFill>
                  <a:srgbClr val="0070C0"/>
                </a:solidFill>
              </a:rPr>
              <a:t>“hit … bat … ball”  </a:t>
            </a:r>
            <a:r>
              <a:rPr lang="en-US" dirty="0"/>
              <a:t>&amp;</a:t>
            </a:r>
            <a:r>
              <a:rPr lang="en-US" dirty="0">
                <a:solidFill>
                  <a:srgbClr val="0070C0"/>
                </a:solidFill>
              </a:rPr>
              <a:t> “ball … hit …bat.”</a:t>
            </a:r>
          </a:p>
          <a:p>
            <a:pPr marL="0" indent="0">
              <a:buNone/>
            </a:pPr>
            <a:r>
              <a:rPr lang="en-US" b="1" dirty="0"/>
              <a:t>Topics</a:t>
            </a:r>
          </a:p>
          <a:p>
            <a:pPr lvl="1"/>
            <a:r>
              <a:rPr lang="en-US" dirty="0">
                <a:solidFill>
                  <a:srgbClr val="0070C0"/>
                </a:solidFill>
              </a:rPr>
              <a:t>“Chinese officials have …” [China, gov’t] </a:t>
            </a:r>
            <a:r>
              <a:rPr lang="en-US" dirty="0"/>
              <a:t>&amp;</a:t>
            </a:r>
            <a:r>
              <a:rPr lang="en-US" dirty="0">
                <a:solidFill>
                  <a:srgbClr val="0070C0"/>
                </a:solidFill>
              </a:rPr>
              <a:t> “Beijing has …“ [China, gov’t]</a:t>
            </a:r>
          </a:p>
          <a:p>
            <a:pPr marL="0" indent="0">
              <a:buNone/>
            </a:pPr>
            <a:r>
              <a:rPr lang="en-US" b="1" dirty="0"/>
              <a:t>Syntactic structure</a:t>
            </a:r>
          </a:p>
          <a:p>
            <a:pPr lvl="1"/>
            <a:r>
              <a:rPr lang="en-US" dirty="0">
                <a:solidFill>
                  <a:srgbClr val="0070C0"/>
                </a:solidFill>
              </a:rPr>
              <a:t>“The book is on the table.”</a:t>
            </a:r>
            <a:r>
              <a:rPr lang="en-US" dirty="0"/>
              <a:t> &amp; </a:t>
            </a:r>
            <a:r>
              <a:rPr lang="en-US" dirty="0">
                <a:solidFill>
                  <a:srgbClr val="0070C0"/>
                </a:solidFill>
              </a:rPr>
              <a:t>“The cat is on the mat.”</a:t>
            </a:r>
            <a:r>
              <a:rPr lang="en-US" dirty="0"/>
              <a:t> &amp;</a:t>
            </a:r>
            <a:r>
              <a:rPr lang="en-US" dirty="0">
                <a:solidFill>
                  <a:srgbClr val="0070C0"/>
                </a:solidFill>
              </a:rPr>
              <a:t> “There is a black-</a:t>
            </a:r>
            <a:r>
              <a:rPr lang="en-US" dirty="0" err="1">
                <a:solidFill>
                  <a:srgbClr val="0070C0"/>
                </a:solidFill>
              </a:rPr>
              <a:t>silverish</a:t>
            </a:r>
            <a:r>
              <a:rPr lang="en-US" dirty="0">
                <a:solidFill>
                  <a:srgbClr val="0070C0"/>
                </a:solidFill>
              </a:rPr>
              <a:t> book lying on the desk.”</a:t>
            </a:r>
            <a:endParaRPr lang="en-US" dirty="0"/>
          </a:p>
          <a:p>
            <a:pPr marL="0" indent="0">
              <a:buNone/>
            </a:pPr>
            <a:r>
              <a:rPr lang="en-US" b="1" dirty="0"/>
              <a:t>Style</a:t>
            </a:r>
          </a:p>
          <a:p>
            <a:pPr marL="368301" lvl="2" indent="-179388"/>
            <a:r>
              <a:rPr lang="en-US" dirty="0">
                <a:solidFill>
                  <a:srgbClr val="0070C0"/>
                </a:solidFill>
              </a:rPr>
              <a:t>“Even a liar can be scared into telling the truth, same as an honest man can be tortured into telling a lie.” </a:t>
            </a:r>
            <a:r>
              <a:rPr lang="en-US" dirty="0"/>
              <a:t>&amp; </a:t>
            </a:r>
            <a:r>
              <a:rPr lang="en-US" dirty="0">
                <a:solidFill>
                  <a:srgbClr val="0070C0"/>
                </a:solidFill>
              </a:rPr>
              <a:t>“Sin and love and fear are just sounds that people who never sinned nor loved nor feared have for what they never had and cannot have until they forget the words.”</a:t>
            </a:r>
          </a:p>
          <a:p>
            <a:pPr marL="0" indent="0">
              <a:buNone/>
            </a:pPr>
            <a:r>
              <a:rPr lang="en-US" b="1" dirty="0"/>
              <a:t>Author</a:t>
            </a:r>
          </a:p>
          <a:p>
            <a:pPr lvl="1"/>
            <a:r>
              <a:rPr lang="en-US" dirty="0">
                <a:solidFill>
                  <a:srgbClr val="0070C0"/>
                </a:solidFill>
              </a:rPr>
              <a:t>“Shall I compare thee to a summer’s day?” </a:t>
            </a:r>
            <a:r>
              <a:rPr lang="en-US" dirty="0"/>
              <a:t>&amp;</a:t>
            </a:r>
            <a:r>
              <a:rPr lang="en-US" dirty="0">
                <a:solidFill>
                  <a:srgbClr val="0070C0"/>
                </a:solidFill>
              </a:rPr>
              <a:t> “To be, or not to be, - that is the question.“</a:t>
            </a:r>
          </a:p>
        </p:txBody>
      </p:sp>
    </p:spTree>
    <p:extLst>
      <p:ext uri="{BB962C8B-B14F-4D97-AF65-F5344CB8AC3E}">
        <p14:creationId xmlns:p14="http://schemas.microsoft.com/office/powerpoint/2010/main" val="190063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EADACB-8D81-574D-89F7-2508C4794027}"/>
              </a:ext>
            </a:extLst>
          </p:cNvPr>
          <p:cNvSpPr>
            <a:spLocks noGrp="1"/>
          </p:cNvSpPr>
          <p:nvPr>
            <p:ph type="title"/>
          </p:nvPr>
        </p:nvSpPr>
        <p:spPr/>
        <p:txBody>
          <a:bodyPr/>
          <a:lstStyle/>
          <a:p>
            <a:r>
              <a:rPr lang="en-US" dirty="0"/>
              <a:t>Toy example</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3704BF9E-A382-7941-935E-82A27203055B}"/>
                  </a:ext>
                </a:extLst>
              </p:cNvPr>
              <p:cNvSpPr>
                <a:spLocks noGrp="1"/>
              </p:cNvSpPr>
              <p:nvPr>
                <p:ph idx="1"/>
              </p:nvPr>
            </p:nvSpPr>
            <p:spPr>
              <a:xfrm>
                <a:off x="251520" y="1844824"/>
                <a:ext cx="9289032" cy="4320480"/>
              </a:xfrm>
            </p:spPr>
            <p:txBody>
              <a:bodyPr/>
              <a:lstStyle/>
              <a:p>
                <a:r>
                  <a:rPr lang="en-US" dirty="0"/>
                  <a:t>Vocab: </a:t>
                </a:r>
                <a:r>
                  <a:rPr lang="en-US" b="1" dirty="0">
                    <a:solidFill>
                      <a:schemeClr val="accent6"/>
                    </a:solidFill>
                  </a:rPr>
                  <a:t>the, cat, sat, on, mat</a:t>
                </a:r>
              </a:p>
              <a:p>
                <a:r>
                  <a:rPr lang="en-US" dirty="0"/>
                  <a:t>Window: two left, two right</a:t>
                </a:r>
              </a:p>
              <a:p>
                <a:r>
                  <a:rPr lang="en-US" dirty="0"/>
                  <a:t>Sentence: </a:t>
                </a:r>
                <a:r>
                  <a:rPr lang="en-US" b="1" dirty="0">
                    <a:solidFill>
                      <a:schemeClr val="accent6"/>
                    </a:solidFill>
                  </a:rPr>
                  <a:t>the cat sat on the mat</a:t>
                </a:r>
                <a:endParaRPr lang="en-US" dirty="0"/>
              </a:p>
              <a:p>
                <a:r>
                  <a:rPr lang="en-US" dirty="0"/>
                  <a:t>Example input: one-hot vector for </a:t>
                </a:r>
                <a:r>
                  <a:rPr lang="en-US" b="1" dirty="0">
                    <a:solidFill>
                      <a:schemeClr val="accent6"/>
                    </a:solidFill>
                  </a:rPr>
                  <a:t>sat </a:t>
                </a:r>
                <a14:m>
                  <m:oMath xmlns:m="http://schemas.openxmlformats.org/officeDocument/2006/math">
                    <m:m>
                      <m:mPr>
                        <m:mcs>
                          <m:mc>
                            <m:mcPr>
                              <m:count m:val="1"/>
                              <m:mcJc m:val="center"/>
                            </m:mcPr>
                          </m:mc>
                        </m:mcs>
                        <m:ctrlPr>
                          <a:rPr lang="en-US" b="1" i="1" smtClean="0">
                            <a:solidFill>
                              <a:schemeClr val="accent6"/>
                            </a:solidFill>
                            <a:latin typeface="Cambria Math" panose="02040503050406030204" pitchFamily="18" charset="0"/>
                          </a:rPr>
                        </m:ctrlPr>
                      </m:mPr>
                      <m:mr>
                        <m:e>
                          <m:d>
                            <m:dPr>
                              <m:begChr m:val="["/>
                              <m:endChr m:val="]"/>
                              <m:ctrlPr>
                                <a:rPr lang="en-US" b="1" i="1" smtClean="0">
                                  <a:solidFill>
                                    <a:schemeClr val="accent6"/>
                                  </a:solidFill>
                                  <a:latin typeface="Cambria Math" panose="02040503050406030204" pitchFamily="18" charset="0"/>
                                </a:rPr>
                              </m:ctrlPr>
                            </m:dPr>
                            <m:e>
                              <m:m>
                                <m:mPr>
                                  <m:mcs>
                                    <m:mc>
                                      <m:mcPr>
                                        <m:count m:val="5"/>
                                        <m:mcJc m:val="center"/>
                                      </m:mcPr>
                                    </m:mc>
                                  </m:mcs>
                                  <m:ctrlPr>
                                    <a:rPr lang="en-US" b="1" i="1" smtClean="0">
                                      <a:solidFill>
                                        <a:schemeClr val="accent6"/>
                                      </a:solidFill>
                                      <a:latin typeface="Cambria Math" panose="02040503050406030204" pitchFamily="18" charset="0"/>
                                    </a:rPr>
                                  </m:ctrlPr>
                                </m:mPr>
                                <m:mr>
                                  <m:e>
                                    <m:r>
                                      <m:rPr>
                                        <m:brk m:alnAt="7"/>
                                      </m:rPr>
                                      <a:rPr lang="de-DE" b="1" i="1" smtClean="0">
                                        <a:solidFill>
                                          <a:schemeClr val="accent6"/>
                                        </a:solidFill>
                                        <a:latin typeface="Cambria Math" panose="02040503050406030204" pitchFamily="18" charset="0"/>
                                      </a:rPr>
                                      <m:t>𝟎</m:t>
                                    </m:r>
                                  </m:e>
                                  <m:e>
                                    <m:r>
                                      <a:rPr lang="de-DE" b="1" i="1" smtClean="0">
                                        <a:solidFill>
                                          <a:schemeClr val="accent6"/>
                                        </a:solidFill>
                                        <a:latin typeface="Cambria Math" panose="02040503050406030204" pitchFamily="18" charset="0"/>
                                      </a:rPr>
                                      <m:t>𝟎</m:t>
                                    </m:r>
                                  </m:e>
                                  <m:e>
                                    <m:r>
                                      <a:rPr lang="de-DE" b="1" i="1" smtClean="0">
                                        <a:solidFill>
                                          <a:schemeClr val="accent6"/>
                                        </a:solidFill>
                                        <a:latin typeface="Cambria Math" panose="02040503050406030204" pitchFamily="18" charset="0"/>
                                      </a:rPr>
                                      <m:t>𝟏</m:t>
                                    </m:r>
                                  </m:e>
                                  <m:e>
                                    <m:r>
                                      <a:rPr lang="de-DE" b="1" i="1" smtClean="0">
                                        <a:solidFill>
                                          <a:schemeClr val="accent6"/>
                                        </a:solidFill>
                                        <a:latin typeface="Cambria Math" panose="02040503050406030204" pitchFamily="18" charset="0"/>
                                      </a:rPr>
                                      <m:t>𝟎</m:t>
                                    </m:r>
                                  </m:e>
                                  <m:e>
                                    <m:r>
                                      <a:rPr lang="de-DE" b="1" i="1" smtClean="0">
                                        <a:solidFill>
                                          <a:schemeClr val="accent6"/>
                                        </a:solidFill>
                                        <a:latin typeface="Cambria Math" panose="02040503050406030204" pitchFamily="18" charset="0"/>
                                      </a:rPr>
                                      <m:t>𝟎</m:t>
                                    </m:r>
                                  </m:e>
                                </m:mr>
                              </m:m>
                            </m:e>
                          </m:d>
                        </m:e>
                      </m:mr>
                    </m:m>
                  </m:oMath>
                </a14:m>
                <a:endParaRPr lang="en-US" dirty="0"/>
              </a:p>
              <a:p>
                <a:pPr marL="0" indent="0">
                  <a:buNone/>
                </a:pPr>
                <a:endParaRPr lang="en-US" dirty="0"/>
              </a:p>
              <a:p>
                <a:r>
                  <a:rPr lang="en-US" dirty="0"/>
                  <a:t>Training: learn optimal parameters to predict context words </a:t>
                </a:r>
              </a:p>
              <a:p>
                <a:pPr lvl="1"/>
                <a:r>
                  <a:rPr lang="en-US" dirty="0">
                    <a:ea typeface="+mn-ea"/>
                    <a:cs typeface="+mn-cs"/>
                  </a:rPr>
                  <a:t>for</a:t>
                </a:r>
                <a:r>
                  <a:rPr lang="en-US" b="1" dirty="0">
                    <a:solidFill>
                      <a:schemeClr val="accent6"/>
                    </a:solidFill>
                  </a:rPr>
                  <a:t> sat: the, cat, on</a:t>
                </a:r>
              </a:p>
              <a:p>
                <a:pPr lvl="1"/>
                <a:r>
                  <a:rPr lang="en-US" dirty="0"/>
                  <a:t>Example output vector: </a:t>
                </a:r>
                <a14:m>
                  <m:oMath xmlns:m="http://schemas.openxmlformats.org/officeDocument/2006/math">
                    <m:m>
                      <m:mPr>
                        <m:mcs>
                          <m:mc>
                            <m:mcPr>
                              <m:count m:val="1"/>
                              <m:mcJc m:val="center"/>
                            </m:mcPr>
                          </m:mc>
                        </m:mcs>
                        <m:ctrlPr>
                          <a:rPr lang="en-US" b="1" i="1">
                            <a:solidFill>
                              <a:schemeClr val="accent6"/>
                            </a:solidFill>
                            <a:latin typeface="Cambria Math" panose="02040503050406030204" pitchFamily="18" charset="0"/>
                          </a:rPr>
                        </m:ctrlPr>
                      </m:mPr>
                      <m:mr>
                        <m:e>
                          <m:d>
                            <m:dPr>
                              <m:begChr m:val="["/>
                              <m:endChr m:val="]"/>
                              <m:ctrlPr>
                                <a:rPr lang="en-US" b="1" i="1">
                                  <a:solidFill>
                                    <a:schemeClr val="accent6"/>
                                  </a:solidFill>
                                  <a:latin typeface="Cambria Math" panose="02040503050406030204" pitchFamily="18" charset="0"/>
                                </a:rPr>
                              </m:ctrlPr>
                            </m:dPr>
                            <m:e>
                              <m:m>
                                <m:mPr>
                                  <m:mcs>
                                    <m:mc>
                                      <m:mcPr>
                                        <m:count m:val="5"/>
                                        <m:mcJc m:val="center"/>
                                      </m:mcPr>
                                    </m:mc>
                                  </m:mcs>
                                  <m:ctrlPr>
                                    <a:rPr lang="en-US" b="1" i="1">
                                      <a:solidFill>
                                        <a:schemeClr val="accent6"/>
                                      </a:solidFill>
                                      <a:latin typeface="Cambria Math" panose="02040503050406030204" pitchFamily="18" charset="0"/>
                                    </a:rPr>
                                  </m:ctrlPr>
                                </m:mPr>
                                <m:mr>
                                  <m:e>
                                    <m:r>
                                      <m:rPr>
                                        <m:brk m:alnAt="7"/>
                                      </m:rPr>
                                      <a:rPr lang="de-DE" b="1" i="1">
                                        <a:solidFill>
                                          <a:schemeClr val="accent6"/>
                                        </a:solidFill>
                                        <a:latin typeface="Cambria Math" panose="02040503050406030204" pitchFamily="18" charset="0"/>
                                      </a:rPr>
                                      <m:t>𝟎</m:t>
                                    </m:r>
                                    <m:r>
                                      <a:rPr lang="de-DE" b="1" i="1" smtClean="0">
                                        <a:solidFill>
                                          <a:schemeClr val="accent6"/>
                                        </a:solidFill>
                                        <a:latin typeface="Cambria Math" panose="02040503050406030204" pitchFamily="18" charset="0"/>
                                      </a:rPr>
                                      <m:t>.</m:t>
                                    </m:r>
                                    <m:r>
                                      <a:rPr lang="de-DE" b="1" i="1" smtClean="0">
                                        <a:solidFill>
                                          <a:schemeClr val="accent6"/>
                                        </a:solidFill>
                                        <a:latin typeface="Cambria Math" panose="02040503050406030204" pitchFamily="18" charset="0"/>
                                      </a:rPr>
                                      <m:t>𝟓</m:t>
                                    </m:r>
                                  </m:e>
                                  <m:e>
                                    <m:r>
                                      <a:rPr lang="de-DE" b="1" i="1">
                                        <a:solidFill>
                                          <a:schemeClr val="accent6"/>
                                        </a:solidFill>
                                        <a:latin typeface="Cambria Math" panose="02040503050406030204" pitchFamily="18" charset="0"/>
                                      </a:rPr>
                                      <m:t>𝟎</m:t>
                                    </m:r>
                                    <m:r>
                                      <a:rPr lang="de-DE" b="1" i="1" smtClean="0">
                                        <a:solidFill>
                                          <a:schemeClr val="accent6"/>
                                        </a:solidFill>
                                        <a:latin typeface="Cambria Math" panose="02040503050406030204" pitchFamily="18" charset="0"/>
                                      </a:rPr>
                                      <m:t>.</m:t>
                                    </m:r>
                                    <m:r>
                                      <a:rPr lang="de-DE" b="1" i="1" smtClean="0">
                                        <a:solidFill>
                                          <a:schemeClr val="accent6"/>
                                        </a:solidFill>
                                        <a:latin typeface="Cambria Math" panose="02040503050406030204" pitchFamily="18" charset="0"/>
                                      </a:rPr>
                                      <m:t>𝟐𝟓</m:t>
                                    </m:r>
                                  </m:e>
                                  <m:e>
                                    <m:r>
                                      <a:rPr lang="de-DE" b="1" i="1" smtClean="0">
                                        <a:solidFill>
                                          <a:schemeClr val="accent6"/>
                                        </a:solidFill>
                                        <a:latin typeface="Cambria Math" panose="02040503050406030204" pitchFamily="18" charset="0"/>
                                      </a:rPr>
                                      <m:t>𝟎</m:t>
                                    </m:r>
                                  </m:e>
                                  <m:e>
                                    <m:r>
                                      <a:rPr lang="de-DE" b="1" i="1">
                                        <a:solidFill>
                                          <a:schemeClr val="accent6"/>
                                        </a:solidFill>
                                        <a:latin typeface="Cambria Math" panose="02040503050406030204" pitchFamily="18" charset="0"/>
                                      </a:rPr>
                                      <m:t>𝟎</m:t>
                                    </m:r>
                                    <m:r>
                                      <a:rPr lang="de-DE" b="1" i="1" smtClean="0">
                                        <a:solidFill>
                                          <a:schemeClr val="accent6"/>
                                        </a:solidFill>
                                        <a:latin typeface="Cambria Math" panose="02040503050406030204" pitchFamily="18" charset="0"/>
                                      </a:rPr>
                                      <m:t>.</m:t>
                                    </m:r>
                                    <m:r>
                                      <a:rPr lang="de-DE" b="1" i="1" smtClean="0">
                                        <a:solidFill>
                                          <a:schemeClr val="accent6"/>
                                        </a:solidFill>
                                        <a:latin typeface="Cambria Math" panose="02040503050406030204" pitchFamily="18" charset="0"/>
                                      </a:rPr>
                                      <m:t>𝟐𝟓</m:t>
                                    </m:r>
                                  </m:e>
                                  <m:e>
                                    <m:r>
                                      <a:rPr lang="de-DE" b="1" i="1">
                                        <a:solidFill>
                                          <a:schemeClr val="accent6"/>
                                        </a:solidFill>
                                        <a:latin typeface="Cambria Math" panose="02040503050406030204" pitchFamily="18" charset="0"/>
                                      </a:rPr>
                                      <m:t>𝟎</m:t>
                                    </m:r>
                                  </m:e>
                                </m:mr>
                              </m:m>
                            </m:e>
                          </m:d>
                        </m:e>
                      </m:mr>
                    </m:m>
                  </m:oMath>
                </a14:m>
                <a:endParaRPr lang="en-US" dirty="0"/>
              </a:p>
              <a:p>
                <a:endParaRPr lang="en-US" dirty="0"/>
              </a:p>
            </p:txBody>
          </p:sp>
        </mc:Choice>
        <mc:Fallback xmlns="">
          <p:sp>
            <p:nvSpPr>
              <p:cNvPr id="3" name="Inhaltsplatzhalter 2">
                <a:extLst>
                  <a:ext uri="{FF2B5EF4-FFF2-40B4-BE49-F238E27FC236}">
                    <a16:creationId xmlns:a16="http://schemas.microsoft.com/office/drawing/2014/main" id="{3704BF9E-A382-7941-935E-82A27203055B}"/>
                  </a:ext>
                </a:extLst>
              </p:cNvPr>
              <p:cNvSpPr>
                <a:spLocks noGrp="1" noRot="1" noChangeAspect="1" noMove="1" noResize="1" noEditPoints="1" noAdjustHandles="1" noChangeArrowheads="1" noChangeShapeType="1" noTextEdit="1"/>
              </p:cNvSpPr>
              <p:nvPr>
                <p:ph idx="1"/>
              </p:nvPr>
            </p:nvSpPr>
            <p:spPr>
              <a:xfrm>
                <a:off x="251520" y="1844824"/>
                <a:ext cx="9289032" cy="4320480"/>
              </a:xfrm>
              <a:blipFill>
                <a:blip r:embed="rId3"/>
                <a:stretch>
                  <a:fillRect l="-683" t="-587"/>
                </a:stretch>
              </a:blipFill>
            </p:spPr>
            <p:txBody>
              <a:bodyPr/>
              <a:lstStyle/>
              <a:p>
                <a:r>
                  <a:rPr lang="en-US">
                    <a:noFill/>
                  </a:rPr>
                  <a:t> </a:t>
                </a:r>
              </a:p>
            </p:txBody>
          </p:sp>
        </mc:Fallback>
      </mc:AlternateContent>
    </p:spTree>
    <p:extLst>
      <p:ext uri="{BB962C8B-B14F-4D97-AF65-F5344CB8AC3E}">
        <p14:creationId xmlns:p14="http://schemas.microsoft.com/office/powerpoint/2010/main" val="33183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EADACB-8D81-574D-89F7-2508C4794027}"/>
              </a:ext>
            </a:extLst>
          </p:cNvPr>
          <p:cNvSpPr>
            <a:spLocks noGrp="1"/>
          </p:cNvSpPr>
          <p:nvPr>
            <p:ph type="title"/>
          </p:nvPr>
        </p:nvSpPr>
        <p:spPr/>
        <p:txBody>
          <a:bodyPr/>
          <a:lstStyle/>
          <a:p>
            <a:r>
              <a:rPr lang="en-US" dirty="0"/>
              <a:t>Toy example</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3704BF9E-A382-7941-935E-82A27203055B}"/>
                  </a:ext>
                </a:extLst>
              </p:cNvPr>
              <p:cNvSpPr>
                <a:spLocks noGrp="1"/>
              </p:cNvSpPr>
              <p:nvPr>
                <p:ph idx="1"/>
              </p:nvPr>
            </p:nvSpPr>
            <p:spPr>
              <a:xfrm>
                <a:off x="251520" y="1628800"/>
                <a:ext cx="7704856" cy="4320480"/>
              </a:xfrm>
            </p:spPr>
            <p:txBody>
              <a:bodyPr/>
              <a:lstStyle/>
              <a:p>
                <a:r>
                  <a:rPr lang="en-US" dirty="0"/>
                  <a:t>Important parameter: embedding matrix </a:t>
                </a:r>
                <a:r>
                  <a:rPr lang="en-US" b="1" dirty="0">
                    <a:solidFill>
                      <a:schemeClr val="accent6"/>
                    </a:solidFill>
                    <a:latin typeface="Cambria Math" panose="02040503050406030204" pitchFamily="18" charset="0"/>
                    <a:ea typeface="Cambria Math" panose="02040503050406030204" pitchFamily="18" charset="0"/>
                  </a:rPr>
                  <a:t>W</a:t>
                </a:r>
                <a:r>
                  <a:rPr lang="en-US" dirty="0"/>
                  <a:t> (</a:t>
                </a:r>
                <a:r>
                  <a:rPr lang="en-US" b="1" dirty="0" err="1">
                    <a:solidFill>
                      <a:schemeClr val="accent6"/>
                    </a:solidFill>
                    <a:latin typeface="Cambria Math" panose="02040503050406030204" pitchFamily="18" charset="0"/>
                    <a:ea typeface="Cambria Math" panose="02040503050406030204" pitchFamily="18" charset="0"/>
                  </a:rPr>
                  <a:t>V×d</a:t>
                </a:r>
                <a:r>
                  <a:rPr lang="en-US" dirty="0"/>
                  <a:t>),  </a:t>
                </a:r>
                <a:r>
                  <a:rPr lang="en-US" b="1" dirty="0">
                    <a:solidFill>
                      <a:schemeClr val="accent6"/>
                    </a:solidFill>
                    <a:latin typeface="Cambria Math" panose="02040503050406030204" pitchFamily="18" charset="0"/>
                    <a:ea typeface="Cambria Math" panose="02040503050406030204" pitchFamily="18" charset="0"/>
                  </a:rPr>
                  <a:t>V</a:t>
                </a:r>
                <a:r>
                  <a:rPr lang="en-US" dirty="0"/>
                  <a:t> = 5, </a:t>
                </a:r>
                <a:r>
                  <a:rPr lang="en-US" b="1" dirty="0">
                    <a:solidFill>
                      <a:schemeClr val="accent6"/>
                    </a:solidFill>
                    <a:latin typeface="Cambria Math" panose="02040503050406030204" pitchFamily="18" charset="0"/>
                    <a:ea typeface="Cambria Math" panose="02040503050406030204" pitchFamily="18" charset="0"/>
                  </a:rPr>
                  <a:t>d </a:t>
                </a:r>
                <a:r>
                  <a:rPr lang="en-US" dirty="0"/>
                  <a:t>= 3</a:t>
                </a:r>
              </a:p>
              <a:p>
                <a:pPr marL="0" indent="0">
                  <a:buNone/>
                </a:pPr>
                <a:endParaRPr lang="en-US" b="1" i="1" dirty="0">
                  <a:solidFill>
                    <a:schemeClr val="accent6"/>
                  </a:solidFill>
                  <a:latin typeface="Cambria Math" panose="02040503050406030204" pitchFamily="18" charset="0"/>
                </a:endParaRPr>
              </a:p>
              <a:p>
                <a:pPr marL="0" indent="0">
                  <a:buNone/>
                </a:pPr>
                <a:r>
                  <a:rPr lang="en-US" b="1" dirty="0">
                    <a:solidFill>
                      <a:schemeClr val="accent6"/>
                    </a:solidFill>
                  </a:rPr>
                  <a:t>          sat: </a:t>
                </a:r>
                <a14:m>
                  <m:oMath xmlns:m="http://schemas.openxmlformats.org/officeDocument/2006/math">
                    <m:d>
                      <m:dPr>
                        <m:begChr m:val="["/>
                        <m:endChr m:val="]"/>
                        <m:ctrlPr>
                          <a:rPr lang="en-US" b="1" i="1">
                            <a:solidFill>
                              <a:schemeClr val="accent6"/>
                            </a:solidFill>
                            <a:latin typeface="Cambria Math" panose="02040503050406030204" pitchFamily="18" charset="0"/>
                          </a:rPr>
                        </m:ctrlPr>
                      </m:dPr>
                      <m:e>
                        <m:m>
                          <m:mPr>
                            <m:mcs>
                              <m:mc>
                                <m:mcPr>
                                  <m:count m:val="5"/>
                                  <m:mcJc m:val="center"/>
                                </m:mcPr>
                              </m:mc>
                            </m:mcs>
                            <m:ctrlPr>
                              <a:rPr lang="en-US" b="1" i="1">
                                <a:solidFill>
                                  <a:schemeClr val="accent6"/>
                                </a:solidFill>
                                <a:latin typeface="Cambria Math" panose="02040503050406030204" pitchFamily="18" charset="0"/>
                              </a:rPr>
                            </m:ctrlPr>
                          </m:mPr>
                          <m:mr>
                            <m:e>
                              <m:r>
                                <m:rPr>
                                  <m:brk m:alnAt="7"/>
                                </m:rPr>
                                <a:rPr lang="de-DE" b="1" i="1">
                                  <a:solidFill>
                                    <a:schemeClr val="accent6"/>
                                  </a:solidFill>
                                  <a:latin typeface="Cambria Math" panose="02040503050406030204" pitchFamily="18" charset="0"/>
                                </a:rPr>
                                <m:t>𝟎</m:t>
                              </m:r>
                            </m:e>
                            <m:e>
                              <m:r>
                                <a:rPr lang="de-DE" b="1" i="1">
                                  <a:solidFill>
                                    <a:schemeClr val="accent6"/>
                                  </a:solidFill>
                                  <a:latin typeface="Cambria Math" panose="02040503050406030204" pitchFamily="18" charset="0"/>
                                </a:rPr>
                                <m:t>𝟎</m:t>
                              </m:r>
                            </m:e>
                            <m:e>
                              <m:r>
                                <a:rPr lang="de-DE" b="1" i="1">
                                  <a:solidFill>
                                    <a:schemeClr val="accent6"/>
                                  </a:solidFill>
                                  <a:latin typeface="Cambria Math" panose="02040503050406030204" pitchFamily="18" charset="0"/>
                                </a:rPr>
                                <m:t>𝟏</m:t>
                              </m:r>
                            </m:e>
                            <m:e>
                              <m:r>
                                <a:rPr lang="de-DE" b="1" i="1">
                                  <a:solidFill>
                                    <a:schemeClr val="accent6"/>
                                  </a:solidFill>
                                  <a:latin typeface="Cambria Math" panose="02040503050406030204" pitchFamily="18" charset="0"/>
                                </a:rPr>
                                <m:t>𝟎</m:t>
                              </m:r>
                            </m:e>
                            <m:e>
                              <m:r>
                                <a:rPr lang="de-DE" b="1" i="1">
                                  <a:solidFill>
                                    <a:schemeClr val="accent6"/>
                                  </a:solidFill>
                                  <a:latin typeface="Cambria Math" panose="02040503050406030204" pitchFamily="18" charset="0"/>
                                </a:rPr>
                                <m:t>𝟎</m:t>
                              </m:r>
                            </m:e>
                          </m:mr>
                        </m:m>
                      </m:e>
                    </m:d>
                    <m:r>
                      <a:rPr lang="de-DE" b="1" i="1" smtClean="0">
                        <a:solidFill>
                          <a:schemeClr val="accent6"/>
                        </a:solidFill>
                        <a:latin typeface="Cambria Math" panose="02040503050406030204" pitchFamily="18" charset="0"/>
                      </a:rPr>
                      <m:t> </m:t>
                    </m:r>
                    <m:r>
                      <a:rPr lang="de-DE" b="1" i="1" smtClean="0">
                        <a:solidFill>
                          <a:schemeClr val="accent6"/>
                        </a:solidFill>
                        <a:latin typeface="Cambria Math" panose="02040503050406030204" pitchFamily="18" charset="0"/>
                        <a:ea typeface="Cambria Math" panose="02040503050406030204" pitchFamily="18" charset="0"/>
                      </a:rPr>
                      <m:t>∙ </m:t>
                    </m:r>
                    <m:d>
                      <m:dPr>
                        <m:begChr m:val="["/>
                        <m:endChr m:val="]"/>
                        <m:ctrlPr>
                          <a:rPr lang="de-DE" b="1" i="1" smtClean="0">
                            <a:solidFill>
                              <a:schemeClr val="accent6"/>
                            </a:solidFill>
                            <a:latin typeface="Cambria Math" panose="02040503050406030204" pitchFamily="18" charset="0"/>
                            <a:ea typeface="Cambria Math" panose="02040503050406030204" pitchFamily="18" charset="0"/>
                          </a:rPr>
                        </m:ctrlPr>
                      </m:dPr>
                      <m:e>
                        <m:m>
                          <m:mPr>
                            <m:mcs>
                              <m:mc>
                                <m:mcPr>
                                  <m:count m:val="3"/>
                                  <m:mcJc m:val="center"/>
                                </m:mcPr>
                              </m:mc>
                            </m:mcs>
                            <m:ctrlPr>
                              <a:rPr lang="de-DE" b="1" i="1" smtClean="0">
                                <a:solidFill>
                                  <a:schemeClr val="accent6"/>
                                </a:solidFill>
                                <a:latin typeface="Cambria Math" panose="02040503050406030204" pitchFamily="18" charset="0"/>
                                <a:ea typeface="Cambria Math" panose="02040503050406030204" pitchFamily="18" charset="0"/>
                              </a:rPr>
                            </m:ctrlPr>
                          </m:mPr>
                          <m:mr>
                            <m:e>
                              <m:r>
                                <m:rPr>
                                  <m:brk m:alnAt="7"/>
                                </m:rPr>
                                <a:rPr lang="de-DE" b="1" i="1" smtClean="0">
                                  <a:solidFill>
                                    <a:schemeClr val="accent6"/>
                                  </a:solidFill>
                                  <a:latin typeface="Cambria Math" panose="02040503050406030204" pitchFamily="18" charset="0"/>
                                  <a:ea typeface="Cambria Math" panose="02040503050406030204" pitchFamily="18" charset="0"/>
                                </a:rPr>
                                <m:t>𝟎</m:t>
                              </m:r>
                              <m:r>
                                <a:rPr lang="de-DE" b="1" i="1" smtClean="0">
                                  <a:solidFill>
                                    <a:schemeClr val="accent6"/>
                                  </a:solidFill>
                                  <a:latin typeface="Cambria Math" panose="02040503050406030204" pitchFamily="18" charset="0"/>
                                  <a:ea typeface="Cambria Math" panose="02040503050406030204" pitchFamily="18" charset="0"/>
                                </a:rPr>
                                <m:t>.</m:t>
                              </m:r>
                              <m:r>
                                <a:rPr lang="de-DE" b="1" i="1" smtClean="0">
                                  <a:solidFill>
                                    <a:schemeClr val="accent6"/>
                                  </a:solidFill>
                                  <a:latin typeface="Cambria Math" panose="02040503050406030204" pitchFamily="18" charset="0"/>
                                  <a:ea typeface="Cambria Math" panose="02040503050406030204" pitchFamily="18" charset="0"/>
                                </a:rPr>
                                <m:t>𝟏𝟒</m:t>
                              </m:r>
                            </m:e>
                            <m:e>
                              <m:r>
                                <a:rPr lang="de-DE" b="1" i="1" smtClean="0">
                                  <a:solidFill>
                                    <a:schemeClr val="accent6"/>
                                  </a:solidFill>
                                  <a:latin typeface="Cambria Math" panose="02040503050406030204" pitchFamily="18" charset="0"/>
                                  <a:ea typeface="Cambria Math" panose="02040503050406030204" pitchFamily="18" charset="0"/>
                                </a:rPr>
                                <m:t>−</m:t>
                              </m:r>
                              <m:r>
                                <a:rPr lang="de-DE" b="1" i="1" smtClean="0">
                                  <a:solidFill>
                                    <a:schemeClr val="accent6"/>
                                  </a:solidFill>
                                  <a:latin typeface="Cambria Math" panose="02040503050406030204" pitchFamily="18" charset="0"/>
                                  <a:ea typeface="Cambria Math" panose="02040503050406030204" pitchFamily="18" charset="0"/>
                                </a:rPr>
                                <m:t>𝟎</m:t>
                              </m:r>
                              <m:r>
                                <a:rPr lang="de-DE" b="1" i="1" smtClean="0">
                                  <a:solidFill>
                                    <a:schemeClr val="accent6"/>
                                  </a:solidFill>
                                  <a:latin typeface="Cambria Math" panose="02040503050406030204" pitchFamily="18" charset="0"/>
                                  <a:ea typeface="Cambria Math" panose="02040503050406030204" pitchFamily="18" charset="0"/>
                                </a:rPr>
                                <m:t>.</m:t>
                              </m:r>
                              <m:r>
                                <a:rPr lang="de-DE" b="1" i="1" smtClean="0">
                                  <a:solidFill>
                                    <a:schemeClr val="accent6"/>
                                  </a:solidFill>
                                  <a:latin typeface="Cambria Math" panose="02040503050406030204" pitchFamily="18" charset="0"/>
                                  <a:ea typeface="Cambria Math" panose="02040503050406030204" pitchFamily="18" charset="0"/>
                                </a:rPr>
                                <m:t>𝟑𝟓</m:t>
                              </m:r>
                            </m:e>
                            <m:e>
                              <m:r>
                                <a:rPr lang="de-DE" b="1" i="1" smtClean="0">
                                  <a:solidFill>
                                    <a:schemeClr val="accent6"/>
                                  </a:solidFill>
                                  <a:latin typeface="Cambria Math" panose="02040503050406030204" pitchFamily="18" charset="0"/>
                                  <a:ea typeface="Cambria Math" panose="02040503050406030204" pitchFamily="18" charset="0"/>
                                </a:rPr>
                                <m:t>𝟎</m:t>
                              </m:r>
                              <m:r>
                                <a:rPr lang="de-DE" b="1" i="1" smtClean="0">
                                  <a:solidFill>
                                    <a:schemeClr val="accent6"/>
                                  </a:solidFill>
                                  <a:latin typeface="Cambria Math" panose="02040503050406030204" pitchFamily="18" charset="0"/>
                                  <a:ea typeface="Cambria Math" panose="02040503050406030204" pitchFamily="18" charset="0"/>
                                </a:rPr>
                                <m:t>.</m:t>
                              </m:r>
                              <m:r>
                                <a:rPr lang="de-DE" b="1" i="1" smtClean="0">
                                  <a:solidFill>
                                    <a:schemeClr val="accent6"/>
                                  </a:solidFill>
                                  <a:latin typeface="Cambria Math" panose="02040503050406030204" pitchFamily="18" charset="0"/>
                                  <a:ea typeface="Cambria Math" panose="02040503050406030204" pitchFamily="18" charset="0"/>
                                </a:rPr>
                                <m:t>𝟗𝟗</m:t>
                              </m:r>
                            </m:e>
                          </m:mr>
                          <m:mr>
                            <m:e>
                              <m:r>
                                <a:rPr lang="de-DE" b="1" i="1" smtClean="0">
                                  <a:solidFill>
                                    <a:schemeClr val="accent6"/>
                                  </a:solidFill>
                                  <a:latin typeface="Cambria Math" panose="02040503050406030204" pitchFamily="18" charset="0"/>
                                  <a:ea typeface="Cambria Math" panose="02040503050406030204" pitchFamily="18" charset="0"/>
                                </a:rPr>
                                <m:t>−</m:t>
                              </m:r>
                              <m:r>
                                <a:rPr lang="de-DE" b="1" i="1" smtClean="0">
                                  <a:solidFill>
                                    <a:schemeClr val="accent6"/>
                                  </a:solidFill>
                                  <a:latin typeface="Cambria Math" panose="02040503050406030204" pitchFamily="18" charset="0"/>
                                  <a:ea typeface="Cambria Math" panose="02040503050406030204" pitchFamily="18" charset="0"/>
                                </a:rPr>
                                <m:t>𝟎</m:t>
                              </m:r>
                              <m:r>
                                <a:rPr lang="de-DE" b="1" i="1" smtClean="0">
                                  <a:solidFill>
                                    <a:schemeClr val="accent6"/>
                                  </a:solidFill>
                                  <a:latin typeface="Cambria Math" panose="02040503050406030204" pitchFamily="18" charset="0"/>
                                  <a:ea typeface="Cambria Math" panose="02040503050406030204" pitchFamily="18" charset="0"/>
                                </a:rPr>
                                <m:t>.</m:t>
                              </m:r>
                              <m:r>
                                <a:rPr lang="de-DE" b="1" i="1" smtClean="0">
                                  <a:solidFill>
                                    <a:schemeClr val="accent6"/>
                                  </a:solidFill>
                                  <a:latin typeface="Cambria Math" panose="02040503050406030204" pitchFamily="18" charset="0"/>
                                  <a:ea typeface="Cambria Math" panose="02040503050406030204" pitchFamily="18" charset="0"/>
                                </a:rPr>
                                <m:t>𝟐𝟔</m:t>
                              </m:r>
                            </m:e>
                            <m:e>
                              <m:r>
                                <a:rPr lang="de-DE" b="1" i="1" smtClean="0">
                                  <a:solidFill>
                                    <a:schemeClr val="accent6"/>
                                  </a:solidFill>
                                  <a:latin typeface="Cambria Math" panose="02040503050406030204" pitchFamily="18" charset="0"/>
                                  <a:ea typeface="Cambria Math" panose="02040503050406030204" pitchFamily="18" charset="0"/>
                                </a:rPr>
                                <m:t>𝟎</m:t>
                              </m:r>
                              <m:r>
                                <a:rPr lang="de-DE" b="1" i="1" smtClean="0">
                                  <a:solidFill>
                                    <a:schemeClr val="accent6"/>
                                  </a:solidFill>
                                  <a:latin typeface="Cambria Math" panose="02040503050406030204" pitchFamily="18" charset="0"/>
                                  <a:ea typeface="Cambria Math" panose="02040503050406030204" pitchFamily="18" charset="0"/>
                                </a:rPr>
                                <m:t>.</m:t>
                              </m:r>
                              <m:r>
                                <a:rPr lang="de-DE" b="1" i="1" smtClean="0">
                                  <a:solidFill>
                                    <a:schemeClr val="accent6"/>
                                  </a:solidFill>
                                  <a:latin typeface="Cambria Math" panose="02040503050406030204" pitchFamily="18" charset="0"/>
                                  <a:ea typeface="Cambria Math" panose="02040503050406030204" pitchFamily="18" charset="0"/>
                                </a:rPr>
                                <m:t>𝟎𝟒</m:t>
                              </m:r>
                            </m:e>
                            <m:e>
                              <m:r>
                                <a:rPr lang="de-DE" b="1" i="1" smtClean="0">
                                  <a:solidFill>
                                    <a:schemeClr val="accent6"/>
                                  </a:solidFill>
                                  <a:latin typeface="Cambria Math" panose="02040503050406030204" pitchFamily="18" charset="0"/>
                                  <a:ea typeface="Cambria Math" panose="02040503050406030204" pitchFamily="18" charset="0"/>
                                </a:rPr>
                                <m:t>𝟎</m:t>
                              </m:r>
                              <m:r>
                                <a:rPr lang="de-DE" b="1" i="1" smtClean="0">
                                  <a:solidFill>
                                    <a:schemeClr val="accent6"/>
                                  </a:solidFill>
                                  <a:latin typeface="Cambria Math" panose="02040503050406030204" pitchFamily="18" charset="0"/>
                                  <a:ea typeface="Cambria Math" panose="02040503050406030204" pitchFamily="18" charset="0"/>
                                </a:rPr>
                                <m:t>.</m:t>
                              </m:r>
                              <m:r>
                                <a:rPr lang="de-DE" b="1" i="1" smtClean="0">
                                  <a:solidFill>
                                    <a:schemeClr val="accent6"/>
                                  </a:solidFill>
                                  <a:latin typeface="Cambria Math" panose="02040503050406030204" pitchFamily="18" charset="0"/>
                                  <a:ea typeface="Cambria Math" panose="02040503050406030204" pitchFamily="18" charset="0"/>
                                </a:rPr>
                                <m:t>𝟑𝟐</m:t>
                              </m:r>
                            </m:e>
                          </m:mr>
                          <m:mr>
                            <m:e>
                              <m:r>
                                <a:rPr lang="de-DE" b="1" i="1" smtClean="0">
                                  <a:solidFill>
                                    <a:schemeClr val="accent6"/>
                                  </a:solidFill>
                                  <a:latin typeface="Cambria Math" panose="02040503050406030204" pitchFamily="18" charset="0"/>
                                  <a:ea typeface="Cambria Math" panose="02040503050406030204" pitchFamily="18" charset="0"/>
                                </a:rPr>
                                <m:t>𝟎</m:t>
                              </m:r>
                              <m:r>
                                <a:rPr lang="de-DE" b="1" i="1" smtClean="0">
                                  <a:solidFill>
                                    <a:schemeClr val="accent6"/>
                                  </a:solidFill>
                                  <a:latin typeface="Cambria Math" panose="02040503050406030204" pitchFamily="18" charset="0"/>
                                  <a:ea typeface="Cambria Math" panose="02040503050406030204" pitchFamily="18" charset="0"/>
                                </a:rPr>
                                <m:t>.</m:t>
                              </m:r>
                              <m:r>
                                <a:rPr lang="de-DE" b="1" i="1" smtClean="0">
                                  <a:solidFill>
                                    <a:schemeClr val="accent6"/>
                                  </a:solidFill>
                                  <a:latin typeface="Cambria Math" panose="02040503050406030204" pitchFamily="18" charset="0"/>
                                  <a:ea typeface="Cambria Math" panose="02040503050406030204" pitchFamily="18" charset="0"/>
                                </a:rPr>
                                <m:t>𝟖𝟏</m:t>
                              </m:r>
                            </m:e>
                            <m:e>
                              <m:r>
                                <a:rPr lang="de-DE" b="1" i="1" smtClean="0">
                                  <a:solidFill>
                                    <a:schemeClr val="accent6"/>
                                  </a:solidFill>
                                  <a:latin typeface="Cambria Math" panose="02040503050406030204" pitchFamily="18" charset="0"/>
                                  <a:ea typeface="Cambria Math" panose="02040503050406030204" pitchFamily="18" charset="0"/>
                                </a:rPr>
                                <m:t>𝟎</m:t>
                              </m:r>
                              <m:r>
                                <a:rPr lang="de-DE" b="1" i="1" smtClean="0">
                                  <a:solidFill>
                                    <a:schemeClr val="accent6"/>
                                  </a:solidFill>
                                  <a:latin typeface="Cambria Math" panose="02040503050406030204" pitchFamily="18" charset="0"/>
                                  <a:ea typeface="Cambria Math" panose="02040503050406030204" pitchFamily="18" charset="0"/>
                                </a:rPr>
                                <m:t>.</m:t>
                              </m:r>
                              <m:r>
                                <a:rPr lang="de-DE" b="1" i="1" smtClean="0">
                                  <a:solidFill>
                                    <a:schemeClr val="accent6"/>
                                  </a:solidFill>
                                  <a:latin typeface="Cambria Math" panose="02040503050406030204" pitchFamily="18" charset="0"/>
                                  <a:ea typeface="Cambria Math" panose="02040503050406030204" pitchFamily="18" charset="0"/>
                                </a:rPr>
                                <m:t>𝟐𝟐</m:t>
                              </m:r>
                            </m:e>
                            <m:e>
                              <m:r>
                                <a:rPr lang="de-DE" b="1" i="1" smtClean="0">
                                  <a:solidFill>
                                    <a:schemeClr val="accent6"/>
                                  </a:solidFill>
                                  <a:latin typeface="Cambria Math" panose="02040503050406030204" pitchFamily="18" charset="0"/>
                                  <a:ea typeface="Cambria Math" panose="02040503050406030204" pitchFamily="18" charset="0"/>
                                </a:rPr>
                                <m:t>𝟎</m:t>
                              </m:r>
                              <m:r>
                                <a:rPr lang="de-DE" b="1" i="1" smtClean="0">
                                  <a:solidFill>
                                    <a:schemeClr val="accent6"/>
                                  </a:solidFill>
                                  <a:latin typeface="Cambria Math" panose="02040503050406030204" pitchFamily="18" charset="0"/>
                                  <a:ea typeface="Cambria Math" panose="02040503050406030204" pitchFamily="18" charset="0"/>
                                </a:rPr>
                                <m:t>.</m:t>
                              </m:r>
                              <m:r>
                                <a:rPr lang="de-DE" b="1" i="1" smtClean="0">
                                  <a:solidFill>
                                    <a:schemeClr val="accent6"/>
                                  </a:solidFill>
                                  <a:latin typeface="Cambria Math" panose="02040503050406030204" pitchFamily="18" charset="0"/>
                                  <a:ea typeface="Cambria Math" panose="02040503050406030204" pitchFamily="18" charset="0"/>
                                </a:rPr>
                                <m:t>𝟓𝟗</m:t>
                              </m:r>
                            </m:e>
                          </m:mr>
                          <m:mr>
                            <m:e>
                              <m:r>
                                <a:rPr lang="de-DE" b="1" i="1" smtClean="0">
                                  <a:solidFill>
                                    <a:schemeClr val="accent6"/>
                                  </a:solidFill>
                                  <a:latin typeface="Cambria Math" panose="02040503050406030204" pitchFamily="18" charset="0"/>
                                  <a:ea typeface="Cambria Math" panose="02040503050406030204" pitchFamily="18" charset="0"/>
                                </a:rPr>
                                <m:t>𝟎</m:t>
                              </m:r>
                              <m:r>
                                <a:rPr lang="de-DE" b="1" i="1" smtClean="0">
                                  <a:solidFill>
                                    <a:schemeClr val="accent6"/>
                                  </a:solidFill>
                                  <a:latin typeface="Cambria Math" panose="02040503050406030204" pitchFamily="18" charset="0"/>
                                  <a:ea typeface="Cambria Math" panose="02040503050406030204" pitchFamily="18" charset="0"/>
                                </a:rPr>
                                <m:t>.</m:t>
                              </m:r>
                              <m:r>
                                <a:rPr lang="de-DE" b="1" i="1" smtClean="0">
                                  <a:solidFill>
                                    <a:schemeClr val="accent6"/>
                                  </a:solidFill>
                                  <a:latin typeface="Cambria Math" panose="02040503050406030204" pitchFamily="18" charset="0"/>
                                  <a:ea typeface="Cambria Math" panose="02040503050406030204" pitchFamily="18" charset="0"/>
                                </a:rPr>
                                <m:t>𝟓𝟗</m:t>
                              </m:r>
                            </m:e>
                            <m:e>
                              <m:r>
                                <a:rPr lang="de-DE" b="1" i="1" smtClean="0">
                                  <a:solidFill>
                                    <a:schemeClr val="accent6"/>
                                  </a:solidFill>
                                  <a:latin typeface="Cambria Math" panose="02040503050406030204" pitchFamily="18" charset="0"/>
                                  <a:ea typeface="Cambria Math" panose="02040503050406030204" pitchFamily="18" charset="0"/>
                                </a:rPr>
                                <m:t>−</m:t>
                              </m:r>
                              <m:r>
                                <a:rPr lang="de-DE" b="1" i="1" smtClean="0">
                                  <a:solidFill>
                                    <a:schemeClr val="accent6"/>
                                  </a:solidFill>
                                  <a:latin typeface="Cambria Math" panose="02040503050406030204" pitchFamily="18" charset="0"/>
                                  <a:ea typeface="Cambria Math" panose="02040503050406030204" pitchFamily="18" charset="0"/>
                                </a:rPr>
                                <m:t>𝟎</m:t>
                              </m:r>
                              <m:r>
                                <a:rPr lang="de-DE" b="1" i="1" smtClean="0">
                                  <a:solidFill>
                                    <a:schemeClr val="accent6"/>
                                  </a:solidFill>
                                  <a:latin typeface="Cambria Math" panose="02040503050406030204" pitchFamily="18" charset="0"/>
                                  <a:ea typeface="Cambria Math" panose="02040503050406030204" pitchFamily="18" charset="0"/>
                                </a:rPr>
                                <m:t>.</m:t>
                              </m:r>
                              <m:r>
                                <a:rPr lang="de-DE" b="1" i="1" smtClean="0">
                                  <a:solidFill>
                                    <a:schemeClr val="accent6"/>
                                  </a:solidFill>
                                  <a:latin typeface="Cambria Math" panose="02040503050406030204" pitchFamily="18" charset="0"/>
                                  <a:ea typeface="Cambria Math" panose="02040503050406030204" pitchFamily="18" charset="0"/>
                                </a:rPr>
                                <m:t>𝟐𝟖</m:t>
                              </m:r>
                            </m:e>
                            <m:e>
                              <m:r>
                                <a:rPr lang="de-DE" b="1" i="1" smtClean="0">
                                  <a:solidFill>
                                    <a:schemeClr val="accent6"/>
                                  </a:solidFill>
                                  <a:latin typeface="Cambria Math" panose="02040503050406030204" pitchFamily="18" charset="0"/>
                                  <a:ea typeface="Cambria Math" panose="02040503050406030204" pitchFamily="18" charset="0"/>
                                </a:rPr>
                                <m:t>𝟎</m:t>
                              </m:r>
                              <m:r>
                                <a:rPr lang="de-DE" b="1" i="1" smtClean="0">
                                  <a:solidFill>
                                    <a:schemeClr val="accent6"/>
                                  </a:solidFill>
                                  <a:latin typeface="Cambria Math" panose="02040503050406030204" pitchFamily="18" charset="0"/>
                                  <a:ea typeface="Cambria Math" panose="02040503050406030204" pitchFamily="18" charset="0"/>
                                </a:rPr>
                                <m:t>.</m:t>
                              </m:r>
                              <m:r>
                                <a:rPr lang="de-DE" b="1" i="1" smtClean="0">
                                  <a:solidFill>
                                    <a:schemeClr val="accent6"/>
                                  </a:solidFill>
                                  <a:latin typeface="Cambria Math" panose="02040503050406030204" pitchFamily="18" charset="0"/>
                                  <a:ea typeface="Cambria Math" panose="02040503050406030204" pitchFamily="18" charset="0"/>
                                </a:rPr>
                                <m:t>𝟕𝟗</m:t>
                              </m:r>
                            </m:e>
                          </m:mr>
                          <m:mr>
                            <m:e>
                              <m:r>
                                <a:rPr lang="de-DE" b="1" i="1" smtClean="0">
                                  <a:solidFill>
                                    <a:schemeClr val="accent6"/>
                                  </a:solidFill>
                                  <a:latin typeface="Cambria Math" panose="02040503050406030204" pitchFamily="18" charset="0"/>
                                  <a:ea typeface="Cambria Math" panose="02040503050406030204" pitchFamily="18" charset="0"/>
                                </a:rPr>
                                <m:t>𝟎</m:t>
                              </m:r>
                              <m:r>
                                <a:rPr lang="de-DE" b="1" i="1" smtClean="0">
                                  <a:solidFill>
                                    <a:schemeClr val="accent6"/>
                                  </a:solidFill>
                                  <a:latin typeface="Cambria Math" panose="02040503050406030204" pitchFamily="18" charset="0"/>
                                  <a:ea typeface="Cambria Math" panose="02040503050406030204" pitchFamily="18" charset="0"/>
                                </a:rPr>
                                <m:t>.</m:t>
                              </m:r>
                              <m:r>
                                <a:rPr lang="de-DE" b="1" i="1" smtClean="0">
                                  <a:solidFill>
                                    <a:schemeClr val="accent6"/>
                                  </a:solidFill>
                                  <a:latin typeface="Cambria Math" panose="02040503050406030204" pitchFamily="18" charset="0"/>
                                  <a:ea typeface="Cambria Math" panose="02040503050406030204" pitchFamily="18" charset="0"/>
                                </a:rPr>
                                <m:t>𝟎𝟑</m:t>
                              </m:r>
                            </m:e>
                            <m:e>
                              <m:r>
                                <a:rPr lang="de-DE" b="1" i="1" smtClean="0">
                                  <a:solidFill>
                                    <a:schemeClr val="accent6"/>
                                  </a:solidFill>
                                  <a:latin typeface="Cambria Math" panose="02040503050406030204" pitchFamily="18" charset="0"/>
                                  <a:ea typeface="Cambria Math" panose="02040503050406030204" pitchFamily="18" charset="0"/>
                                </a:rPr>
                                <m:t>𝟎</m:t>
                              </m:r>
                              <m:r>
                                <a:rPr lang="de-DE" b="1" i="1" smtClean="0">
                                  <a:solidFill>
                                    <a:schemeClr val="accent6"/>
                                  </a:solidFill>
                                  <a:latin typeface="Cambria Math" panose="02040503050406030204" pitchFamily="18" charset="0"/>
                                  <a:ea typeface="Cambria Math" panose="02040503050406030204" pitchFamily="18" charset="0"/>
                                </a:rPr>
                                <m:t>.</m:t>
                              </m:r>
                              <m:r>
                                <a:rPr lang="de-DE" b="1" i="1" smtClean="0">
                                  <a:solidFill>
                                    <a:schemeClr val="accent6"/>
                                  </a:solidFill>
                                  <a:latin typeface="Cambria Math" panose="02040503050406030204" pitchFamily="18" charset="0"/>
                                  <a:ea typeface="Cambria Math" panose="02040503050406030204" pitchFamily="18" charset="0"/>
                                </a:rPr>
                                <m:t>𝟗𝟑</m:t>
                              </m:r>
                            </m:e>
                            <m:e>
                              <m:r>
                                <a:rPr lang="de-DE" b="1" i="1" smtClean="0">
                                  <a:solidFill>
                                    <a:schemeClr val="accent6"/>
                                  </a:solidFill>
                                  <a:latin typeface="Cambria Math" panose="02040503050406030204" pitchFamily="18" charset="0"/>
                                  <a:ea typeface="Cambria Math" panose="02040503050406030204" pitchFamily="18" charset="0"/>
                                </a:rPr>
                                <m:t>𝟎</m:t>
                              </m:r>
                              <m:r>
                                <a:rPr lang="de-DE" b="1" i="1" smtClean="0">
                                  <a:solidFill>
                                    <a:schemeClr val="accent6"/>
                                  </a:solidFill>
                                  <a:latin typeface="Cambria Math" panose="02040503050406030204" pitchFamily="18" charset="0"/>
                                  <a:ea typeface="Cambria Math" panose="02040503050406030204" pitchFamily="18" charset="0"/>
                                </a:rPr>
                                <m:t>.</m:t>
                              </m:r>
                              <m:r>
                                <a:rPr lang="de-DE" b="1" i="1" smtClean="0">
                                  <a:solidFill>
                                    <a:schemeClr val="accent6"/>
                                  </a:solidFill>
                                  <a:latin typeface="Cambria Math" panose="02040503050406030204" pitchFamily="18" charset="0"/>
                                  <a:ea typeface="Cambria Math" panose="02040503050406030204" pitchFamily="18" charset="0"/>
                                </a:rPr>
                                <m:t>𝟐𝟏</m:t>
                              </m:r>
                            </m:e>
                          </m:mr>
                        </m:m>
                      </m:e>
                    </m:d>
                  </m:oMath>
                </a14:m>
                <a:endParaRPr lang="de-DE" b="1" i="1" dirty="0">
                  <a:solidFill>
                    <a:schemeClr val="accent6"/>
                  </a:solidFill>
                  <a:latin typeface="Cambria Math" panose="02040503050406030204" pitchFamily="18" charset="0"/>
                  <a:ea typeface="Cambria Math" panose="02040503050406030204" pitchFamily="18" charset="0"/>
                </a:endParaRPr>
              </a:p>
              <a:p>
                <a:pPr marL="0" indent="0">
                  <a:buNone/>
                </a:pPr>
                <a:endParaRPr lang="de-DE" b="1" i="1" dirty="0">
                  <a:solidFill>
                    <a:schemeClr val="accent6"/>
                  </a:solidFill>
                  <a:latin typeface="Cambria Math" panose="02040503050406030204" pitchFamily="18" charset="0"/>
                  <a:ea typeface="Cambria Math" panose="02040503050406030204" pitchFamily="18" charset="0"/>
                </a:endParaRPr>
              </a:p>
              <a:p>
                <a:pPr marL="0" indent="0" algn="ctr">
                  <a:buNone/>
                </a:pPr>
                <a:r>
                  <a:rPr lang="de-DE" b="1" dirty="0">
                    <a:solidFill>
                      <a:schemeClr val="accent6"/>
                    </a:solidFill>
                    <a:latin typeface="Cambria Math" panose="02040503050406030204" pitchFamily="18" charset="0"/>
                    <a:ea typeface="Cambria Math" panose="02040503050406030204" pitchFamily="18" charset="0"/>
                  </a:rPr>
                  <a:t>         </a:t>
                </a:r>
                <a:r>
                  <a:rPr lang="de-DE" b="1" dirty="0" err="1">
                    <a:solidFill>
                      <a:schemeClr val="accent6"/>
                    </a:solidFill>
                    <a:latin typeface="Cambria Math" panose="02040503050406030204" pitchFamily="18" charset="0"/>
                    <a:ea typeface="Cambria Math" panose="02040503050406030204" pitchFamily="18" charset="0"/>
                  </a:rPr>
                  <a:t>sat</a:t>
                </a:r>
                <a:r>
                  <a:rPr lang="de-DE" b="1" dirty="0">
                    <a:solidFill>
                      <a:schemeClr val="accent6"/>
                    </a:solidFill>
                    <a:latin typeface="Cambria Math" panose="02040503050406030204" pitchFamily="18" charset="0"/>
                    <a:ea typeface="Cambria Math" panose="02040503050406030204" pitchFamily="18" charset="0"/>
                  </a:rPr>
                  <a:t>:  </a:t>
                </a:r>
                <a14:m>
                  <m:oMath xmlns:m="http://schemas.openxmlformats.org/officeDocument/2006/math">
                    <m:d>
                      <m:dPr>
                        <m:begChr m:val="["/>
                        <m:endChr m:val="]"/>
                        <m:ctrlPr>
                          <a:rPr lang="en-US" b="1" i="1">
                            <a:solidFill>
                              <a:schemeClr val="accent6"/>
                            </a:solidFill>
                            <a:latin typeface="Cambria Math" panose="02040503050406030204" pitchFamily="18" charset="0"/>
                          </a:rPr>
                        </m:ctrlPr>
                      </m:dPr>
                      <m:e>
                        <m:m>
                          <m:mPr>
                            <m:mcs>
                              <m:mc>
                                <m:mcPr>
                                  <m:count m:val="3"/>
                                  <m:mcJc m:val="center"/>
                                </m:mcPr>
                              </m:mc>
                            </m:mcs>
                            <m:ctrlPr>
                              <a:rPr lang="en-US" b="1" i="1" smtClean="0">
                                <a:solidFill>
                                  <a:schemeClr val="accent6"/>
                                </a:solidFill>
                                <a:latin typeface="Cambria Math" panose="02040503050406030204" pitchFamily="18" charset="0"/>
                              </a:rPr>
                            </m:ctrlPr>
                          </m:mPr>
                          <m:mr>
                            <m:e>
                              <m:r>
                                <a:rPr lang="de-DE" b="1" i="1">
                                  <a:solidFill>
                                    <a:schemeClr val="accent6"/>
                                  </a:solidFill>
                                  <a:latin typeface="Cambria Math" panose="02040503050406030204" pitchFamily="18" charset="0"/>
                                </a:rPr>
                                <m:t>𝟎</m:t>
                              </m:r>
                              <m:r>
                                <a:rPr lang="de-DE" b="1" i="1" smtClean="0">
                                  <a:solidFill>
                                    <a:schemeClr val="accent6"/>
                                  </a:solidFill>
                                  <a:latin typeface="Cambria Math" panose="02040503050406030204" pitchFamily="18" charset="0"/>
                                </a:rPr>
                                <m:t>.</m:t>
                              </m:r>
                              <m:r>
                                <a:rPr lang="de-DE" b="1" i="1" smtClean="0">
                                  <a:solidFill>
                                    <a:schemeClr val="accent6"/>
                                  </a:solidFill>
                                  <a:latin typeface="Cambria Math" panose="02040503050406030204" pitchFamily="18" charset="0"/>
                                </a:rPr>
                                <m:t>𝟖𝟏</m:t>
                              </m:r>
                            </m:e>
                            <m:e>
                              <m:r>
                                <a:rPr lang="de-DE" b="1" i="1" smtClean="0">
                                  <a:solidFill>
                                    <a:schemeClr val="accent6"/>
                                  </a:solidFill>
                                  <a:latin typeface="Cambria Math" panose="02040503050406030204" pitchFamily="18" charset="0"/>
                                </a:rPr>
                                <m:t>𝟎</m:t>
                              </m:r>
                              <m:r>
                                <a:rPr lang="de-DE" b="1" i="1" smtClean="0">
                                  <a:solidFill>
                                    <a:schemeClr val="accent6"/>
                                  </a:solidFill>
                                  <a:latin typeface="Cambria Math" panose="02040503050406030204" pitchFamily="18" charset="0"/>
                                </a:rPr>
                                <m:t>.</m:t>
                              </m:r>
                              <m:r>
                                <a:rPr lang="de-DE" b="1" i="1" smtClean="0">
                                  <a:solidFill>
                                    <a:schemeClr val="accent6"/>
                                  </a:solidFill>
                                  <a:latin typeface="Cambria Math" panose="02040503050406030204" pitchFamily="18" charset="0"/>
                                </a:rPr>
                                <m:t>𝟐𝟐</m:t>
                              </m:r>
                            </m:e>
                            <m:e>
                              <m:r>
                                <a:rPr lang="de-DE" b="1" i="1">
                                  <a:solidFill>
                                    <a:schemeClr val="accent6"/>
                                  </a:solidFill>
                                  <a:latin typeface="Cambria Math" panose="02040503050406030204" pitchFamily="18" charset="0"/>
                                </a:rPr>
                                <m:t>𝟎</m:t>
                              </m:r>
                              <m:r>
                                <a:rPr lang="de-DE" b="1" i="1" smtClean="0">
                                  <a:solidFill>
                                    <a:schemeClr val="accent6"/>
                                  </a:solidFill>
                                  <a:latin typeface="Cambria Math" panose="02040503050406030204" pitchFamily="18" charset="0"/>
                                </a:rPr>
                                <m:t>.</m:t>
                              </m:r>
                              <m:r>
                                <a:rPr lang="de-DE" b="1" i="1" smtClean="0">
                                  <a:solidFill>
                                    <a:schemeClr val="accent6"/>
                                  </a:solidFill>
                                  <a:latin typeface="Cambria Math" panose="02040503050406030204" pitchFamily="18" charset="0"/>
                                </a:rPr>
                                <m:t>𝟓𝟗</m:t>
                              </m:r>
                            </m:e>
                          </m:mr>
                        </m:m>
                      </m:e>
                    </m:d>
                  </m:oMath>
                </a14:m>
                <a:endParaRPr lang="en-US" dirty="0"/>
              </a:p>
            </p:txBody>
          </p:sp>
        </mc:Choice>
        <mc:Fallback xmlns="">
          <p:sp>
            <p:nvSpPr>
              <p:cNvPr id="3" name="Inhaltsplatzhalter 2">
                <a:extLst>
                  <a:ext uri="{FF2B5EF4-FFF2-40B4-BE49-F238E27FC236}">
                    <a16:creationId xmlns:a16="http://schemas.microsoft.com/office/drawing/2014/main" id="{3704BF9E-A382-7941-935E-82A27203055B}"/>
                  </a:ext>
                </a:extLst>
              </p:cNvPr>
              <p:cNvSpPr>
                <a:spLocks noGrp="1" noRot="1" noChangeAspect="1" noMove="1" noResize="1" noEditPoints="1" noAdjustHandles="1" noChangeArrowheads="1" noChangeShapeType="1" noTextEdit="1"/>
              </p:cNvSpPr>
              <p:nvPr>
                <p:ph idx="1"/>
              </p:nvPr>
            </p:nvSpPr>
            <p:spPr>
              <a:xfrm>
                <a:off x="251520" y="1628800"/>
                <a:ext cx="7704856" cy="4320480"/>
              </a:xfrm>
              <a:blipFill>
                <a:blip r:embed="rId3"/>
                <a:stretch>
                  <a:fillRect l="-824" t="-587"/>
                </a:stretch>
              </a:blipFill>
            </p:spPr>
            <p:txBody>
              <a:bodyPr/>
              <a:lstStyle/>
              <a:p>
                <a:r>
                  <a:rPr lang="en-US">
                    <a:noFill/>
                  </a:rPr>
                  <a:t> </a:t>
                </a:r>
              </a:p>
            </p:txBody>
          </p:sp>
        </mc:Fallback>
      </mc:AlternateContent>
    </p:spTree>
    <p:extLst>
      <p:ext uri="{BB962C8B-B14F-4D97-AF65-F5344CB8AC3E}">
        <p14:creationId xmlns:p14="http://schemas.microsoft.com/office/powerpoint/2010/main" val="337124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CAB8-FA33-8C41-AB5E-70E9331AEBE4}"/>
              </a:ext>
            </a:extLst>
          </p:cNvPr>
          <p:cNvSpPr>
            <a:spLocks noGrp="1"/>
          </p:cNvSpPr>
          <p:nvPr>
            <p:ph type="title"/>
          </p:nvPr>
        </p:nvSpPr>
        <p:spPr/>
        <p:txBody>
          <a:bodyPr/>
          <a:lstStyle/>
          <a:p>
            <a:r>
              <a:rPr lang="de-DE" dirty="0" err="1"/>
              <a:t>Using</a:t>
            </a:r>
            <a:r>
              <a:rPr lang="de-DE" dirty="0"/>
              <a:t> Word2Vec</a:t>
            </a:r>
          </a:p>
        </p:txBody>
      </p:sp>
      <p:sp>
        <p:nvSpPr>
          <p:cNvPr id="3" name="Content Placeholder 2">
            <a:extLst>
              <a:ext uri="{FF2B5EF4-FFF2-40B4-BE49-F238E27FC236}">
                <a16:creationId xmlns:a16="http://schemas.microsoft.com/office/drawing/2014/main" id="{41AF1371-AE49-8F4F-9F29-E9A4F2841D4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Compute the similarity score between embedding vectors for each pair.</a:t>
            </a:r>
          </a:p>
          <a:p>
            <a:r>
              <a:rPr lang="en-US" dirty="0"/>
              <a:t>For example : </a:t>
            </a:r>
          </a:p>
          <a:p>
            <a:endParaRPr lang="en-US" dirty="0"/>
          </a:p>
          <a:p>
            <a:endParaRPr lang="en-US" dirty="0"/>
          </a:p>
        </p:txBody>
      </p:sp>
      <p:grpSp>
        <p:nvGrpSpPr>
          <p:cNvPr id="26" name="Gruppieren 60">
            <a:extLst>
              <a:ext uri="{FF2B5EF4-FFF2-40B4-BE49-F238E27FC236}">
                <a16:creationId xmlns:a16="http://schemas.microsoft.com/office/drawing/2014/main" id="{D0350790-22EC-C343-89E2-03BF32EB2C1C}"/>
              </a:ext>
            </a:extLst>
          </p:cNvPr>
          <p:cNvGrpSpPr/>
          <p:nvPr/>
        </p:nvGrpSpPr>
        <p:grpSpPr>
          <a:xfrm>
            <a:off x="838200" y="1676400"/>
            <a:ext cx="2667000" cy="1981200"/>
            <a:chOff x="838200" y="4343400"/>
            <a:chExt cx="2667000" cy="1981200"/>
          </a:xfrm>
        </p:grpSpPr>
        <p:sp>
          <p:nvSpPr>
            <p:cNvPr id="27" name="Ellipse 46">
              <a:extLst>
                <a:ext uri="{FF2B5EF4-FFF2-40B4-BE49-F238E27FC236}">
                  <a16:creationId xmlns:a16="http://schemas.microsoft.com/office/drawing/2014/main" id="{FE0195E6-AA8E-DF45-BBD4-E4A96177B982}"/>
                </a:ext>
              </a:extLst>
            </p:cNvPr>
            <p:cNvSpPr/>
            <p:nvPr/>
          </p:nvSpPr>
          <p:spPr>
            <a:xfrm>
              <a:off x="838200" y="4343400"/>
              <a:ext cx="2667000" cy="198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8" name="Textfeld 47">
              <a:extLst>
                <a:ext uri="{FF2B5EF4-FFF2-40B4-BE49-F238E27FC236}">
                  <a16:creationId xmlns:a16="http://schemas.microsoft.com/office/drawing/2014/main" id="{338CB67A-C398-A34E-9ADB-3EB096D4CF96}"/>
                </a:ext>
              </a:extLst>
            </p:cNvPr>
            <p:cNvSpPr txBox="1"/>
            <p:nvPr/>
          </p:nvSpPr>
          <p:spPr>
            <a:xfrm>
              <a:off x="1143000" y="4725650"/>
              <a:ext cx="2133600" cy="1446550"/>
            </a:xfrm>
            <a:prstGeom prst="rect">
              <a:avLst/>
            </a:prstGeom>
            <a:noFill/>
          </p:spPr>
          <p:txBody>
            <a:bodyPr wrap="square" rtlCol="0">
              <a:spAutoFit/>
            </a:bodyPr>
            <a:lstStyle/>
            <a:p>
              <a:r>
                <a:rPr lang="de-DE" sz="2200" dirty="0"/>
                <a:t>bat</a:t>
              </a:r>
            </a:p>
            <a:p>
              <a:r>
                <a:rPr lang="de-DE" sz="2200" dirty="0"/>
                <a:t>	    ball</a:t>
              </a:r>
            </a:p>
            <a:p>
              <a:r>
                <a:rPr lang="de-DE" sz="2200" dirty="0"/>
                <a:t>    Tom</a:t>
              </a:r>
            </a:p>
            <a:p>
              <a:r>
                <a:rPr lang="de-DE" sz="2200" dirty="0"/>
                <a:t>              </a:t>
              </a:r>
              <a:r>
                <a:rPr lang="de-DE" sz="2200" dirty="0" err="1"/>
                <a:t>hit</a:t>
              </a:r>
              <a:endParaRPr lang="de-DE" sz="2200" dirty="0"/>
            </a:p>
          </p:txBody>
        </p:sp>
      </p:grpSp>
      <p:grpSp>
        <p:nvGrpSpPr>
          <p:cNvPr id="29" name="Gruppieren 61">
            <a:extLst>
              <a:ext uri="{FF2B5EF4-FFF2-40B4-BE49-F238E27FC236}">
                <a16:creationId xmlns:a16="http://schemas.microsoft.com/office/drawing/2014/main" id="{378EDC5A-AA60-E84C-B779-DEC50E0AE8E1}"/>
              </a:ext>
            </a:extLst>
          </p:cNvPr>
          <p:cNvGrpSpPr/>
          <p:nvPr/>
        </p:nvGrpSpPr>
        <p:grpSpPr>
          <a:xfrm>
            <a:off x="5638800" y="1676400"/>
            <a:ext cx="2667000" cy="1981200"/>
            <a:chOff x="5638800" y="4343400"/>
            <a:chExt cx="2667000" cy="1981200"/>
          </a:xfrm>
        </p:grpSpPr>
        <p:sp>
          <p:nvSpPr>
            <p:cNvPr id="30" name="Ellipse 48">
              <a:extLst>
                <a:ext uri="{FF2B5EF4-FFF2-40B4-BE49-F238E27FC236}">
                  <a16:creationId xmlns:a16="http://schemas.microsoft.com/office/drawing/2014/main" id="{5E707AEE-A941-DB4D-A510-5BB647F439BE}"/>
                </a:ext>
              </a:extLst>
            </p:cNvPr>
            <p:cNvSpPr/>
            <p:nvPr/>
          </p:nvSpPr>
          <p:spPr>
            <a:xfrm>
              <a:off x="5638800" y="4343400"/>
              <a:ext cx="2667000" cy="198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1" name="Textfeld 49">
              <a:extLst>
                <a:ext uri="{FF2B5EF4-FFF2-40B4-BE49-F238E27FC236}">
                  <a16:creationId xmlns:a16="http://schemas.microsoft.com/office/drawing/2014/main" id="{88B0577D-0031-A54C-AA31-1B68667B2351}"/>
                </a:ext>
              </a:extLst>
            </p:cNvPr>
            <p:cNvSpPr txBox="1"/>
            <p:nvPr/>
          </p:nvSpPr>
          <p:spPr>
            <a:xfrm>
              <a:off x="5943600" y="4648200"/>
              <a:ext cx="2133600" cy="1446550"/>
            </a:xfrm>
            <a:prstGeom prst="rect">
              <a:avLst/>
            </a:prstGeom>
            <a:noFill/>
          </p:spPr>
          <p:txBody>
            <a:bodyPr wrap="square" rtlCol="0">
              <a:spAutoFit/>
            </a:bodyPr>
            <a:lstStyle/>
            <a:p>
              <a:r>
                <a:rPr lang="de-DE" sz="2200" dirty="0"/>
                <a:t>          </a:t>
              </a:r>
              <a:r>
                <a:rPr lang="de-DE" sz="2200" dirty="0" err="1"/>
                <a:t>baseball</a:t>
              </a:r>
              <a:r>
                <a:rPr lang="de-DE" sz="2200" dirty="0"/>
                <a:t>    stick</a:t>
              </a:r>
            </a:p>
            <a:p>
              <a:r>
                <a:rPr lang="de-DE" sz="2200" dirty="0"/>
                <a:t>           </a:t>
              </a:r>
              <a:r>
                <a:rPr lang="de-DE" sz="2200" dirty="0" err="1"/>
                <a:t>hit</a:t>
              </a:r>
              <a:endParaRPr lang="de-DE" sz="2200" dirty="0"/>
            </a:p>
            <a:p>
              <a:r>
                <a:rPr lang="de-DE" sz="2200" dirty="0"/>
                <a:t>      </a:t>
              </a:r>
              <a:r>
                <a:rPr lang="de-DE" sz="2200" dirty="0" err="1"/>
                <a:t>be</a:t>
              </a:r>
              <a:endParaRPr lang="de-DE" sz="2200" dirty="0"/>
            </a:p>
          </p:txBody>
        </p:sp>
      </p:grpSp>
      <p:grpSp>
        <p:nvGrpSpPr>
          <p:cNvPr id="32" name="Gruppieren 77">
            <a:extLst>
              <a:ext uri="{FF2B5EF4-FFF2-40B4-BE49-F238E27FC236}">
                <a16:creationId xmlns:a16="http://schemas.microsoft.com/office/drawing/2014/main" id="{5FF10473-9A41-6B4E-80C8-21366F962742}"/>
              </a:ext>
            </a:extLst>
          </p:cNvPr>
          <p:cNvGrpSpPr/>
          <p:nvPr/>
        </p:nvGrpSpPr>
        <p:grpSpPr>
          <a:xfrm>
            <a:off x="2971800" y="2209800"/>
            <a:ext cx="3810000" cy="1066800"/>
            <a:chOff x="2971800" y="2209800"/>
            <a:chExt cx="3810000" cy="1066800"/>
          </a:xfrm>
        </p:grpSpPr>
        <p:cxnSp>
          <p:nvCxnSpPr>
            <p:cNvPr id="33" name="Gekrümmte Verbindung 41">
              <a:extLst>
                <a:ext uri="{FF2B5EF4-FFF2-40B4-BE49-F238E27FC236}">
                  <a16:creationId xmlns:a16="http://schemas.microsoft.com/office/drawing/2014/main" id="{D46C82BD-8052-6D42-8A81-218A1CB668F6}"/>
                </a:ext>
              </a:extLst>
            </p:cNvPr>
            <p:cNvCxnSpPr/>
            <p:nvPr/>
          </p:nvCxnSpPr>
          <p:spPr>
            <a:xfrm flipV="1">
              <a:off x="2971800" y="2209800"/>
              <a:ext cx="3733800" cy="381000"/>
            </a:xfrm>
            <a:prstGeom prst="curvedConnector3">
              <a:avLst>
                <a:gd name="adj1" fmla="val 50000"/>
              </a:avLst>
            </a:prstGeom>
            <a:ln w="38100">
              <a:solidFill>
                <a:schemeClr val="bg1">
                  <a:lumMod val="50000"/>
                </a:schemeClr>
              </a:solidFill>
              <a:headEnd type="triangle" w="lg" len="lg"/>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34" name="Gekrümmte Verbindung 41">
              <a:extLst>
                <a:ext uri="{FF2B5EF4-FFF2-40B4-BE49-F238E27FC236}">
                  <a16:creationId xmlns:a16="http://schemas.microsoft.com/office/drawing/2014/main" id="{9B8666F5-B673-074B-91BB-72100F326ADD}"/>
                </a:ext>
              </a:extLst>
            </p:cNvPr>
            <p:cNvCxnSpPr/>
            <p:nvPr/>
          </p:nvCxnSpPr>
          <p:spPr>
            <a:xfrm flipV="1">
              <a:off x="2971800" y="2514600"/>
              <a:ext cx="2971800" cy="76200"/>
            </a:xfrm>
            <a:prstGeom prst="curvedConnector3">
              <a:avLst>
                <a:gd name="adj1" fmla="val 50000"/>
              </a:avLst>
            </a:prstGeom>
            <a:ln w="38100">
              <a:solidFill>
                <a:schemeClr val="bg1">
                  <a:lumMod val="50000"/>
                </a:schemeClr>
              </a:solidFill>
              <a:headEnd type="triangle" w="lg" len="lg"/>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35" name="Gekrümmte Verbindung 41">
              <a:extLst>
                <a:ext uri="{FF2B5EF4-FFF2-40B4-BE49-F238E27FC236}">
                  <a16:creationId xmlns:a16="http://schemas.microsoft.com/office/drawing/2014/main" id="{D7718CF4-CC0C-D54D-8522-FB2E1C05F167}"/>
                </a:ext>
              </a:extLst>
            </p:cNvPr>
            <p:cNvCxnSpPr/>
            <p:nvPr/>
          </p:nvCxnSpPr>
          <p:spPr>
            <a:xfrm>
              <a:off x="2971800" y="2590800"/>
              <a:ext cx="3810000" cy="304800"/>
            </a:xfrm>
            <a:prstGeom prst="curvedConnector3">
              <a:avLst>
                <a:gd name="adj1" fmla="val 46571"/>
              </a:avLst>
            </a:prstGeom>
            <a:ln w="38100">
              <a:solidFill>
                <a:schemeClr val="bg1">
                  <a:lumMod val="50000"/>
                </a:schemeClr>
              </a:solidFill>
              <a:headEnd type="triangle" w="lg" len="lg"/>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36" name="Gekrümmte Verbindung 41">
              <a:extLst>
                <a:ext uri="{FF2B5EF4-FFF2-40B4-BE49-F238E27FC236}">
                  <a16:creationId xmlns:a16="http://schemas.microsoft.com/office/drawing/2014/main" id="{DD6CE721-C926-4D44-9F4D-5E944E52473A}"/>
                </a:ext>
              </a:extLst>
            </p:cNvPr>
            <p:cNvCxnSpPr/>
            <p:nvPr/>
          </p:nvCxnSpPr>
          <p:spPr>
            <a:xfrm>
              <a:off x="2971800" y="2590800"/>
              <a:ext cx="3429000" cy="685800"/>
            </a:xfrm>
            <a:prstGeom prst="curvedConnector3">
              <a:avLst>
                <a:gd name="adj1" fmla="val 50000"/>
              </a:avLst>
            </a:prstGeom>
            <a:ln w="38100">
              <a:solidFill>
                <a:schemeClr val="bg1">
                  <a:lumMod val="50000"/>
                </a:schemeClr>
              </a:solidFill>
              <a:headEnd type="triangle" w="lg" len="lg"/>
              <a:tailEnd type="triangle" w="lg" len="lg"/>
            </a:ln>
            <a:effectLst/>
          </p:spPr>
          <p:style>
            <a:lnRef idx="1">
              <a:schemeClr val="accent1"/>
            </a:lnRef>
            <a:fillRef idx="0">
              <a:schemeClr val="accent1"/>
            </a:fillRef>
            <a:effectRef idx="0">
              <a:schemeClr val="accent1"/>
            </a:effectRef>
            <a:fontRef idx="minor">
              <a:schemeClr val="tx1"/>
            </a:fontRef>
          </p:style>
        </p:cxnSp>
      </p:grpSp>
      <p:sp>
        <p:nvSpPr>
          <p:cNvPr id="37" name="Ellipse 78">
            <a:extLst>
              <a:ext uri="{FF2B5EF4-FFF2-40B4-BE49-F238E27FC236}">
                <a16:creationId xmlns:a16="http://schemas.microsoft.com/office/drawing/2014/main" id="{B4F313CF-C186-3C43-89A8-DB2C9773AD16}"/>
              </a:ext>
            </a:extLst>
          </p:cNvPr>
          <p:cNvSpPr/>
          <p:nvPr/>
        </p:nvSpPr>
        <p:spPr>
          <a:xfrm>
            <a:off x="5486400" y="1752600"/>
            <a:ext cx="762000" cy="6096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0.8</a:t>
            </a:r>
          </a:p>
        </p:txBody>
      </p:sp>
      <p:grpSp>
        <p:nvGrpSpPr>
          <p:cNvPr id="38" name="Gruppieren 83">
            <a:extLst>
              <a:ext uri="{FF2B5EF4-FFF2-40B4-BE49-F238E27FC236}">
                <a16:creationId xmlns:a16="http://schemas.microsoft.com/office/drawing/2014/main" id="{9053268E-B7F3-E542-A0A4-5FD8016FA280}"/>
              </a:ext>
            </a:extLst>
          </p:cNvPr>
          <p:cNvGrpSpPr/>
          <p:nvPr/>
        </p:nvGrpSpPr>
        <p:grpSpPr>
          <a:xfrm>
            <a:off x="4724400" y="2133600"/>
            <a:ext cx="1447800" cy="1447800"/>
            <a:chOff x="4724400" y="2133600"/>
            <a:chExt cx="1447800" cy="1447800"/>
          </a:xfrm>
        </p:grpSpPr>
        <p:sp>
          <p:nvSpPr>
            <p:cNvPr id="39" name="Ellipse 79">
              <a:extLst>
                <a:ext uri="{FF2B5EF4-FFF2-40B4-BE49-F238E27FC236}">
                  <a16:creationId xmlns:a16="http://schemas.microsoft.com/office/drawing/2014/main" id="{365EFEB0-6701-4D46-9795-137F059C52D4}"/>
                </a:ext>
              </a:extLst>
            </p:cNvPr>
            <p:cNvSpPr/>
            <p:nvPr/>
          </p:nvSpPr>
          <p:spPr>
            <a:xfrm>
              <a:off x="4724400" y="2133600"/>
              <a:ext cx="762000" cy="6096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0.3</a:t>
              </a:r>
            </a:p>
          </p:txBody>
        </p:sp>
        <p:sp>
          <p:nvSpPr>
            <p:cNvPr id="40" name="Ellipse 81">
              <a:extLst>
                <a:ext uri="{FF2B5EF4-FFF2-40B4-BE49-F238E27FC236}">
                  <a16:creationId xmlns:a16="http://schemas.microsoft.com/office/drawing/2014/main" id="{65D26B78-4ED8-2F49-B3FA-CEA82972509F}"/>
                </a:ext>
              </a:extLst>
            </p:cNvPr>
            <p:cNvSpPr/>
            <p:nvPr/>
          </p:nvSpPr>
          <p:spPr>
            <a:xfrm>
              <a:off x="5410200" y="2590800"/>
              <a:ext cx="762000" cy="6096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0.1</a:t>
              </a:r>
            </a:p>
          </p:txBody>
        </p:sp>
        <p:sp>
          <p:nvSpPr>
            <p:cNvPr id="41" name="Ellipse 82">
              <a:extLst>
                <a:ext uri="{FF2B5EF4-FFF2-40B4-BE49-F238E27FC236}">
                  <a16:creationId xmlns:a16="http://schemas.microsoft.com/office/drawing/2014/main" id="{51CC9FBA-B278-8141-8275-74C4F3CBD2CC}"/>
                </a:ext>
              </a:extLst>
            </p:cNvPr>
            <p:cNvSpPr/>
            <p:nvPr/>
          </p:nvSpPr>
          <p:spPr>
            <a:xfrm>
              <a:off x="4724400" y="2971800"/>
              <a:ext cx="762000" cy="6096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0.1</a:t>
              </a:r>
            </a:p>
          </p:txBody>
        </p:sp>
      </p:grpSp>
      <p:sp>
        <p:nvSpPr>
          <p:cNvPr id="42" name="Ellipse 88">
            <a:extLst>
              <a:ext uri="{FF2B5EF4-FFF2-40B4-BE49-F238E27FC236}">
                <a16:creationId xmlns:a16="http://schemas.microsoft.com/office/drawing/2014/main" id="{FE0467E8-8863-B340-9BD1-966451AB7620}"/>
              </a:ext>
            </a:extLst>
          </p:cNvPr>
          <p:cNvSpPr/>
          <p:nvPr/>
        </p:nvSpPr>
        <p:spPr>
          <a:xfrm>
            <a:off x="5486400" y="1752600"/>
            <a:ext cx="762000" cy="609600"/>
          </a:xfrm>
          <a:prstGeom prst="ellipse">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0.8</a:t>
            </a:r>
          </a:p>
        </p:txBody>
      </p:sp>
      <p:cxnSp>
        <p:nvCxnSpPr>
          <p:cNvPr id="43" name="Gekrümmte Verbindung 41">
            <a:extLst>
              <a:ext uri="{FF2B5EF4-FFF2-40B4-BE49-F238E27FC236}">
                <a16:creationId xmlns:a16="http://schemas.microsoft.com/office/drawing/2014/main" id="{B8B38610-8E6E-A343-98A6-2B2FD11804A8}"/>
              </a:ext>
            </a:extLst>
          </p:cNvPr>
          <p:cNvCxnSpPr/>
          <p:nvPr/>
        </p:nvCxnSpPr>
        <p:spPr>
          <a:xfrm flipV="1">
            <a:off x="2971800" y="2209800"/>
            <a:ext cx="3733800" cy="381000"/>
          </a:xfrm>
          <a:prstGeom prst="curvedConnector3">
            <a:avLst>
              <a:gd name="adj1" fmla="val 50000"/>
            </a:avLst>
          </a:prstGeom>
          <a:ln w="38100">
            <a:solidFill>
              <a:srgbClr val="009242"/>
            </a:solidFill>
            <a:headEnd type="triangle" w="lg" len="lg"/>
            <a:tailEnd type="triangle" w="lg" len="lg"/>
          </a:ln>
          <a:effectLst/>
        </p:spPr>
        <p:style>
          <a:lnRef idx="1">
            <a:schemeClr val="accent1"/>
          </a:lnRef>
          <a:fillRef idx="0">
            <a:schemeClr val="accent1"/>
          </a:fillRef>
          <a:effectRef idx="0">
            <a:schemeClr val="accent1"/>
          </a:effectRef>
          <a:fontRef idx="minor">
            <a:schemeClr val="tx1"/>
          </a:fontRef>
        </p:style>
      </p:cxnSp>
      <p:grpSp>
        <p:nvGrpSpPr>
          <p:cNvPr id="44" name="Gruppieren 84">
            <a:extLst>
              <a:ext uri="{FF2B5EF4-FFF2-40B4-BE49-F238E27FC236}">
                <a16:creationId xmlns:a16="http://schemas.microsoft.com/office/drawing/2014/main" id="{481C9FFB-F17D-9B46-8912-B115F103A85C}"/>
              </a:ext>
            </a:extLst>
          </p:cNvPr>
          <p:cNvGrpSpPr/>
          <p:nvPr/>
        </p:nvGrpSpPr>
        <p:grpSpPr>
          <a:xfrm>
            <a:off x="4724400" y="2133600"/>
            <a:ext cx="1447800" cy="1447800"/>
            <a:chOff x="4724400" y="2133600"/>
            <a:chExt cx="1447800" cy="1447800"/>
          </a:xfrm>
        </p:grpSpPr>
        <p:sp>
          <p:nvSpPr>
            <p:cNvPr id="45" name="Ellipse 85">
              <a:extLst>
                <a:ext uri="{FF2B5EF4-FFF2-40B4-BE49-F238E27FC236}">
                  <a16:creationId xmlns:a16="http://schemas.microsoft.com/office/drawing/2014/main" id="{C2BCC9DD-CEC0-2440-8EFF-C8A6CF53FF06}"/>
                </a:ext>
              </a:extLst>
            </p:cNvPr>
            <p:cNvSpPr/>
            <p:nvPr/>
          </p:nvSpPr>
          <p:spPr>
            <a:xfrm>
              <a:off x="4724400" y="2133600"/>
              <a:ext cx="762000" cy="609600"/>
            </a:xfrm>
            <a:prstGeom prst="ellipse">
              <a:avLst/>
            </a:prstGeom>
            <a:solidFill>
              <a:srgbClr val="B90F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0.3</a:t>
              </a:r>
            </a:p>
          </p:txBody>
        </p:sp>
        <p:sp>
          <p:nvSpPr>
            <p:cNvPr id="46" name="Ellipse 86">
              <a:extLst>
                <a:ext uri="{FF2B5EF4-FFF2-40B4-BE49-F238E27FC236}">
                  <a16:creationId xmlns:a16="http://schemas.microsoft.com/office/drawing/2014/main" id="{9D4D558B-0D35-5544-8CD7-242907EF8586}"/>
                </a:ext>
              </a:extLst>
            </p:cNvPr>
            <p:cNvSpPr/>
            <p:nvPr/>
          </p:nvSpPr>
          <p:spPr>
            <a:xfrm>
              <a:off x="5410200" y="2590800"/>
              <a:ext cx="762000" cy="609600"/>
            </a:xfrm>
            <a:prstGeom prst="ellipse">
              <a:avLst/>
            </a:prstGeom>
            <a:solidFill>
              <a:srgbClr val="B90F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0.1</a:t>
              </a:r>
            </a:p>
          </p:txBody>
        </p:sp>
        <p:sp>
          <p:nvSpPr>
            <p:cNvPr id="47" name="Ellipse 87">
              <a:extLst>
                <a:ext uri="{FF2B5EF4-FFF2-40B4-BE49-F238E27FC236}">
                  <a16:creationId xmlns:a16="http://schemas.microsoft.com/office/drawing/2014/main" id="{46B92DBD-5558-B241-BD3A-016E78437D70}"/>
                </a:ext>
              </a:extLst>
            </p:cNvPr>
            <p:cNvSpPr/>
            <p:nvPr/>
          </p:nvSpPr>
          <p:spPr>
            <a:xfrm>
              <a:off x="4724400" y="2971800"/>
              <a:ext cx="762000" cy="609600"/>
            </a:xfrm>
            <a:prstGeom prst="ellipse">
              <a:avLst/>
            </a:prstGeom>
            <a:solidFill>
              <a:srgbClr val="B90F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t>0.1</a:t>
              </a:r>
            </a:p>
          </p:txBody>
        </p:sp>
      </p:grpSp>
      <p:sp>
        <p:nvSpPr>
          <p:cNvPr id="4" name="TextBox 3">
            <a:extLst>
              <a:ext uri="{FF2B5EF4-FFF2-40B4-BE49-F238E27FC236}">
                <a16:creationId xmlns:a16="http://schemas.microsoft.com/office/drawing/2014/main" id="{79B46DAE-79C8-6943-8D70-BA61508291EA}"/>
              </a:ext>
            </a:extLst>
          </p:cNvPr>
          <p:cNvSpPr txBox="1"/>
          <p:nvPr/>
        </p:nvSpPr>
        <p:spPr>
          <a:xfrm>
            <a:off x="1600200" y="5181600"/>
            <a:ext cx="1219200" cy="381000"/>
          </a:xfrm>
          <a:prstGeom prst="rect">
            <a:avLst/>
          </a:prstGeom>
          <a:noFill/>
        </p:spPr>
        <p:txBody>
          <a:bodyPr wrap="square" rtlCol="0">
            <a:spAutoFit/>
          </a:bodyPr>
          <a:lstStyle/>
          <a:p>
            <a:r>
              <a:rPr lang="de-DE" dirty="0"/>
              <a:t>ball</a:t>
            </a:r>
          </a:p>
        </p:txBody>
      </p:sp>
      <p:pic>
        <p:nvPicPr>
          <p:cNvPr id="7" name="Picture 6" descr="A close up of a window&#10;&#10;Description automatically generated">
            <a:extLst>
              <a:ext uri="{FF2B5EF4-FFF2-40B4-BE49-F238E27FC236}">
                <a16:creationId xmlns:a16="http://schemas.microsoft.com/office/drawing/2014/main" id="{E7A5E262-4FE4-0444-9B79-E87FD5F606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5562600"/>
            <a:ext cx="1422400" cy="381000"/>
          </a:xfrm>
          <a:prstGeom prst="rect">
            <a:avLst/>
          </a:prstGeom>
        </p:spPr>
      </p:pic>
      <p:sp>
        <p:nvSpPr>
          <p:cNvPr id="48" name="TextBox 47">
            <a:extLst>
              <a:ext uri="{FF2B5EF4-FFF2-40B4-BE49-F238E27FC236}">
                <a16:creationId xmlns:a16="http://schemas.microsoft.com/office/drawing/2014/main" id="{4BEC24F8-2380-2642-958C-5482471F600E}"/>
              </a:ext>
            </a:extLst>
          </p:cNvPr>
          <p:cNvSpPr txBox="1"/>
          <p:nvPr/>
        </p:nvSpPr>
        <p:spPr>
          <a:xfrm>
            <a:off x="4724526" y="5197642"/>
            <a:ext cx="1219200" cy="381000"/>
          </a:xfrm>
          <a:prstGeom prst="rect">
            <a:avLst/>
          </a:prstGeom>
          <a:noFill/>
        </p:spPr>
        <p:txBody>
          <a:bodyPr wrap="square" rtlCol="0">
            <a:spAutoFit/>
          </a:bodyPr>
          <a:lstStyle/>
          <a:p>
            <a:r>
              <a:rPr lang="de-DE" dirty="0" err="1"/>
              <a:t>baseball</a:t>
            </a:r>
            <a:endParaRPr lang="de-DE" dirty="0"/>
          </a:p>
        </p:txBody>
      </p:sp>
      <p:pic>
        <p:nvPicPr>
          <p:cNvPr id="49" name="Picture 48" descr="A close up of a window&#10;&#10;Description automatically generated">
            <a:extLst>
              <a:ext uri="{FF2B5EF4-FFF2-40B4-BE49-F238E27FC236}">
                <a16:creationId xmlns:a16="http://schemas.microsoft.com/office/drawing/2014/main" id="{77C79710-0330-FC4C-A51F-A348856A54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0094" y="5562600"/>
            <a:ext cx="1422400" cy="381000"/>
          </a:xfrm>
          <a:prstGeom prst="rect">
            <a:avLst/>
          </a:prstGeom>
        </p:spPr>
      </p:pic>
      <p:cxnSp>
        <p:nvCxnSpPr>
          <p:cNvPr id="9" name="Straight Arrow Connector 8">
            <a:extLst>
              <a:ext uri="{FF2B5EF4-FFF2-40B4-BE49-F238E27FC236}">
                <a16:creationId xmlns:a16="http://schemas.microsoft.com/office/drawing/2014/main" id="{2F0F7D47-37A7-EA4C-BEDC-1BF34C94EB24}"/>
              </a:ext>
            </a:extLst>
          </p:cNvPr>
          <p:cNvCxnSpPr/>
          <p:nvPr/>
        </p:nvCxnSpPr>
        <p:spPr>
          <a:xfrm>
            <a:off x="2819400" y="5753100"/>
            <a:ext cx="457200"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815C3E35-6762-5447-8770-15D28CC08427}"/>
              </a:ext>
            </a:extLst>
          </p:cNvPr>
          <p:cNvCxnSpPr>
            <a:cxnSpLocks/>
          </p:cNvCxnSpPr>
          <p:nvPr/>
        </p:nvCxnSpPr>
        <p:spPr>
          <a:xfrm flipH="1">
            <a:off x="3608387" y="5753100"/>
            <a:ext cx="849313" cy="342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54D601EB-0415-0640-861A-39D8F5EEB9F7}"/>
              </a:ext>
            </a:extLst>
          </p:cNvPr>
          <p:cNvSpPr txBox="1"/>
          <p:nvPr/>
        </p:nvSpPr>
        <p:spPr>
          <a:xfrm>
            <a:off x="3276600" y="6096000"/>
            <a:ext cx="762000" cy="369332"/>
          </a:xfrm>
          <a:prstGeom prst="rect">
            <a:avLst/>
          </a:prstGeom>
          <a:noFill/>
        </p:spPr>
        <p:txBody>
          <a:bodyPr wrap="square" rtlCol="0">
            <a:spAutoFit/>
          </a:bodyPr>
          <a:lstStyle/>
          <a:p>
            <a:r>
              <a:rPr lang="de-DE" dirty="0"/>
              <a:t>0.8</a:t>
            </a:r>
          </a:p>
        </p:txBody>
      </p:sp>
      <p:sp>
        <p:nvSpPr>
          <p:cNvPr id="51" name="TextBox 50">
            <a:extLst>
              <a:ext uri="{FF2B5EF4-FFF2-40B4-BE49-F238E27FC236}">
                <a16:creationId xmlns:a16="http://schemas.microsoft.com/office/drawing/2014/main" id="{E139D7A3-85D2-4445-910B-54494D6C3FD9}"/>
              </a:ext>
            </a:extLst>
          </p:cNvPr>
          <p:cNvSpPr txBox="1"/>
          <p:nvPr/>
        </p:nvSpPr>
        <p:spPr>
          <a:xfrm>
            <a:off x="4724400" y="6042635"/>
            <a:ext cx="2362074" cy="369332"/>
          </a:xfrm>
          <a:prstGeom prst="rect">
            <a:avLst/>
          </a:prstGeom>
          <a:noFill/>
        </p:spPr>
        <p:txBody>
          <a:bodyPr wrap="square" rtlCol="0">
            <a:spAutoFit/>
          </a:bodyPr>
          <a:lstStyle/>
          <a:p>
            <a:r>
              <a:rPr lang="de-DE" dirty="0" err="1"/>
              <a:t>Cosine</a:t>
            </a:r>
            <a:r>
              <a:rPr lang="de-DE" dirty="0"/>
              <a:t> </a:t>
            </a:r>
            <a:r>
              <a:rPr lang="de-DE" dirty="0" err="1"/>
              <a:t>similarity</a:t>
            </a:r>
            <a:endParaRPr lang="de-DE" dirty="0"/>
          </a:p>
        </p:txBody>
      </p:sp>
      <p:cxnSp>
        <p:nvCxnSpPr>
          <p:cNvPr id="14" name="Straight Arrow Connector 13">
            <a:extLst>
              <a:ext uri="{FF2B5EF4-FFF2-40B4-BE49-F238E27FC236}">
                <a16:creationId xmlns:a16="http://schemas.microsoft.com/office/drawing/2014/main" id="{6EE67CE8-0B5A-DD4F-ABE3-36077FFEE881}"/>
              </a:ext>
            </a:extLst>
          </p:cNvPr>
          <p:cNvCxnSpPr>
            <a:cxnSpLocks/>
            <a:stCxn id="51" idx="1"/>
          </p:cNvCxnSpPr>
          <p:nvPr/>
        </p:nvCxnSpPr>
        <p:spPr>
          <a:xfrm flipH="1">
            <a:off x="3829050" y="6227301"/>
            <a:ext cx="8953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F7F36F49-FF5B-EE47-9FA4-A99F03780F1F}"/>
              </a:ext>
            </a:extLst>
          </p:cNvPr>
          <p:cNvCxnSpPr>
            <a:cxnSpLocks/>
          </p:cNvCxnSpPr>
          <p:nvPr/>
        </p:nvCxnSpPr>
        <p:spPr>
          <a:xfrm flipH="1">
            <a:off x="6076950" y="5753100"/>
            <a:ext cx="8953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01B9BC1B-5494-3549-A8E8-4E50E847E531}"/>
              </a:ext>
            </a:extLst>
          </p:cNvPr>
          <p:cNvSpPr txBox="1"/>
          <p:nvPr/>
        </p:nvSpPr>
        <p:spPr>
          <a:xfrm>
            <a:off x="6416842" y="5334251"/>
            <a:ext cx="2362074" cy="369332"/>
          </a:xfrm>
          <a:prstGeom prst="rect">
            <a:avLst/>
          </a:prstGeom>
          <a:noFill/>
        </p:spPr>
        <p:txBody>
          <a:bodyPr wrap="square" rtlCol="0">
            <a:spAutoFit/>
          </a:bodyPr>
          <a:lstStyle/>
          <a:p>
            <a:r>
              <a:rPr lang="de-DE" dirty="0"/>
              <a:t>Embedding </a:t>
            </a:r>
            <a:r>
              <a:rPr lang="de-DE" dirty="0" err="1"/>
              <a:t>vectors</a:t>
            </a:r>
            <a:endParaRPr lang="de-DE" dirty="0"/>
          </a:p>
        </p:txBody>
      </p:sp>
    </p:spTree>
    <p:extLst>
      <p:ext uri="{BB962C8B-B14F-4D97-AF65-F5344CB8AC3E}">
        <p14:creationId xmlns:p14="http://schemas.microsoft.com/office/powerpoint/2010/main" val="87260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8" grpId="0"/>
      <p:bldP spid="12" grpId="0"/>
      <p:bldP spid="51" grpId="0"/>
      <p:bldP spid="5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5874D-0CEE-564E-B947-A2509E250066}"/>
              </a:ext>
            </a:extLst>
          </p:cNvPr>
          <p:cNvSpPr>
            <a:spLocks noGrp="1"/>
          </p:cNvSpPr>
          <p:nvPr>
            <p:ph type="title"/>
          </p:nvPr>
        </p:nvSpPr>
        <p:spPr/>
        <p:txBody>
          <a:bodyPr/>
          <a:lstStyle/>
          <a:p>
            <a:r>
              <a:rPr lang="de-DE" dirty="0" err="1"/>
              <a:t>Computational</a:t>
            </a:r>
            <a:r>
              <a:rPr lang="de-DE" dirty="0"/>
              <a:t> </a:t>
            </a:r>
            <a:r>
              <a:rPr lang="de-DE" dirty="0" err="1"/>
              <a:t>overhead</a:t>
            </a:r>
            <a:endParaRPr lang="de-DE" dirty="0"/>
          </a:p>
        </p:txBody>
      </p:sp>
      <p:sp>
        <p:nvSpPr>
          <p:cNvPr id="3" name="Content Placeholder 2">
            <a:extLst>
              <a:ext uri="{FF2B5EF4-FFF2-40B4-BE49-F238E27FC236}">
                <a16:creationId xmlns:a16="http://schemas.microsoft.com/office/drawing/2014/main" id="{E28578FE-A138-964A-A92C-0047F209648E}"/>
              </a:ext>
            </a:extLst>
          </p:cNvPr>
          <p:cNvSpPr>
            <a:spLocks noGrp="1"/>
          </p:cNvSpPr>
          <p:nvPr>
            <p:ph idx="1"/>
          </p:nvPr>
        </p:nvSpPr>
        <p:spPr/>
        <p:txBody>
          <a:bodyPr/>
          <a:lstStyle/>
          <a:p>
            <a:pPr marL="0" indent="0">
              <a:buNone/>
            </a:pPr>
            <a:r>
              <a:rPr lang="de-DE" dirty="0"/>
              <a:t>Training a </a:t>
            </a:r>
            <a:r>
              <a:rPr lang="de-DE" dirty="0" err="1"/>
              <a:t>neural</a:t>
            </a:r>
            <a:r>
              <a:rPr lang="de-DE" dirty="0"/>
              <a:t> </a:t>
            </a:r>
            <a:r>
              <a:rPr lang="de-DE" dirty="0" err="1"/>
              <a:t>network</a:t>
            </a:r>
            <a:r>
              <a:rPr lang="de-DE" dirty="0"/>
              <a:t> </a:t>
            </a:r>
            <a:r>
              <a:rPr lang="de-DE" dirty="0" err="1"/>
              <a:t>means</a:t>
            </a:r>
            <a:r>
              <a:rPr lang="de-DE" dirty="0"/>
              <a:t> </a:t>
            </a:r>
            <a:r>
              <a:rPr lang="de-DE" dirty="0" err="1"/>
              <a:t>taking</a:t>
            </a:r>
            <a:r>
              <a:rPr lang="de-DE" dirty="0"/>
              <a:t> a </a:t>
            </a:r>
            <a:r>
              <a:rPr lang="de-DE" dirty="0" err="1"/>
              <a:t>training</a:t>
            </a:r>
            <a:r>
              <a:rPr lang="de-DE" dirty="0"/>
              <a:t> </a:t>
            </a:r>
            <a:r>
              <a:rPr lang="de-DE" dirty="0" err="1"/>
              <a:t>example</a:t>
            </a:r>
            <a:r>
              <a:rPr lang="de-DE" dirty="0"/>
              <a:t> </a:t>
            </a:r>
            <a:r>
              <a:rPr lang="de-DE" dirty="0" err="1"/>
              <a:t>and</a:t>
            </a:r>
            <a:r>
              <a:rPr lang="de-DE" dirty="0"/>
              <a:t> </a:t>
            </a:r>
            <a:r>
              <a:rPr lang="de-DE" dirty="0" err="1"/>
              <a:t>adjusting</a:t>
            </a:r>
            <a:r>
              <a:rPr lang="de-DE" dirty="0"/>
              <a:t> all </a:t>
            </a:r>
            <a:r>
              <a:rPr lang="de-DE" dirty="0" err="1"/>
              <a:t>of</a:t>
            </a:r>
            <a:r>
              <a:rPr lang="de-DE" dirty="0"/>
              <a:t> </a:t>
            </a:r>
            <a:r>
              <a:rPr lang="de-DE" dirty="0" err="1"/>
              <a:t>the</a:t>
            </a:r>
            <a:r>
              <a:rPr lang="de-DE" dirty="0"/>
              <a:t> </a:t>
            </a:r>
            <a:r>
              <a:rPr lang="de-DE" dirty="0" err="1"/>
              <a:t>neuron</a:t>
            </a:r>
            <a:r>
              <a:rPr lang="de-DE" dirty="0"/>
              <a:t> </a:t>
            </a:r>
            <a:r>
              <a:rPr lang="de-DE" dirty="0" err="1"/>
              <a:t>weights</a:t>
            </a:r>
            <a:r>
              <a:rPr lang="de-DE" dirty="0"/>
              <a:t> </a:t>
            </a:r>
            <a:r>
              <a:rPr lang="de-DE" dirty="0" err="1"/>
              <a:t>slightly</a:t>
            </a:r>
            <a:r>
              <a:rPr lang="de-DE" dirty="0"/>
              <a:t> so </a:t>
            </a:r>
            <a:r>
              <a:rPr lang="de-DE" dirty="0" err="1"/>
              <a:t>that</a:t>
            </a:r>
            <a:r>
              <a:rPr lang="de-DE" dirty="0"/>
              <a:t> </a:t>
            </a:r>
            <a:r>
              <a:rPr lang="de-DE" dirty="0" err="1"/>
              <a:t>it</a:t>
            </a:r>
            <a:r>
              <a:rPr lang="de-DE" dirty="0"/>
              <a:t> </a:t>
            </a:r>
            <a:r>
              <a:rPr lang="de-DE" dirty="0" err="1"/>
              <a:t>predicts</a:t>
            </a:r>
            <a:r>
              <a:rPr lang="de-DE" dirty="0"/>
              <a:t> </a:t>
            </a:r>
            <a:r>
              <a:rPr lang="de-DE" dirty="0" err="1"/>
              <a:t>that</a:t>
            </a:r>
            <a:r>
              <a:rPr lang="de-DE" dirty="0"/>
              <a:t> </a:t>
            </a:r>
            <a:r>
              <a:rPr lang="de-DE" dirty="0" err="1"/>
              <a:t>training</a:t>
            </a:r>
            <a:r>
              <a:rPr lang="de-DE" dirty="0"/>
              <a:t> sample </a:t>
            </a:r>
            <a:r>
              <a:rPr lang="de-DE" dirty="0" err="1"/>
              <a:t>more</a:t>
            </a:r>
            <a:r>
              <a:rPr lang="de-DE" dirty="0"/>
              <a:t> </a:t>
            </a:r>
            <a:r>
              <a:rPr lang="de-DE" dirty="0" err="1"/>
              <a:t>accurately</a:t>
            </a:r>
            <a:r>
              <a:rPr lang="de-DE" dirty="0"/>
              <a:t>. In </a:t>
            </a:r>
            <a:r>
              <a:rPr lang="de-DE" dirty="0" err="1"/>
              <a:t>other</a:t>
            </a:r>
            <a:r>
              <a:rPr lang="de-DE" dirty="0"/>
              <a:t> </a:t>
            </a:r>
            <a:r>
              <a:rPr lang="de-DE" dirty="0" err="1"/>
              <a:t>words</a:t>
            </a:r>
            <a:r>
              <a:rPr lang="de-DE" dirty="0"/>
              <a:t>, </a:t>
            </a:r>
            <a:r>
              <a:rPr lang="de-DE" dirty="0" err="1"/>
              <a:t>each</a:t>
            </a:r>
            <a:r>
              <a:rPr lang="de-DE" dirty="0"/>
              <a:t> </a:t>
            </a:r>
            <a:r>
              <a:rPr lang="de-DE" dirty="0" err="1"/>
              <a:t>training</a:t>
            </a:r>
            <a:r>
              <a:rPr lang="de-DE" dirty="0"/>
              <a:t> sample will </a:t>
            </a:r>
            <a:r>
              <a:rPr lang="de-DE" dirty="0" err="1"/>
              <a:t>tweak</a:t>
            </a:r>
            <a:r>
              <a:rPr lang="de-DE" dirty="0"/>
              <a:t> </a:t>
            </a:r>
            <a:r>
              <a:rPr lang="de-DE" i="1" dirty="0"/>
              <a:t>all</a:t>
            </a:r>
            <a:r>
              <a:rPr lang="de-DE" dirty="0"/>
              <a:t> </a:t>
            </a:r>
            <a:r>
              <a:rPr lang="de-DE" dirty="0" err="1"/>
              <a:t>of</a:t>
            </a:r>
            <a:r>
              <a:rPr lang="de-DE" dirty="0"/>
              <a:t> </a:t>
            </a:r>
            <a:r>
              <a:rPr lang="de-DE" dirty="0" err="1"/>
              <a:t>the</a:t>
            </a:r>
            <a:r>
              <a:rPr lang="de-DE" dirty="0"/>
              <a:t> </a:t>
            </a:r>
            <a:r>
              <a:rPr lang="de-DE" dirty="0" err="1"/>
              <a:t>weights</a:t>
            </a:r>
            <a:r>
              <a:rPr lang="de-DE" dirty="0"/>
              <a:t> in </a:t>
            </a:r>
            <a:r>
              <a:rPr lang="de-DE" dirty="0" err="1"/>
              <a:t>the</a:t>
            </a:r>
            <a:r>
              <a:rPr lang="de-DE" dirty="0"/>
              <a:t> </a:t>
            </a:r>
            <a:r>
              <a:rPr lang="de-DE" dirty="0" err="1"/>
              <a:t>neural</a:t>
            </a:r>
            <a:r>
              <a:rPr lang="de-DE" dirty="0"/>
              <a:t> </a:t>
            </a:r>
            <a:r>
              <a:rPr lang="de-DE" dirty="0" err="1"/>
              <a:t>network</a:t>
            </a:r>
            <a:r>
              <a:rPr lang="de-DE" dirty="0"/>
              <a:t>.</a:t>
            </a:r>
          </a:p>
          <a:p>
            <a:endParaRPr lang="de-DE" dirty="0"/>
          </a:p>
          <a:p>
            <a:r>
              <a:rPr lang="de-DE" dirty="0" err="1"/>
              <a:t>Example</a:t>
            </a:r>
            <a:r>
              <a:rPr lang="de-DE" dirty="0"/>
              <a:t>:</a:t>
            </a:r>
          </a:p>
          <a:p>
            <a:endParaRPr lang="de-DE" dirty="0"/>
          </a:p>
          <a:p>
            <a:pPr marL="0" indent="0">
              <a:buNone/>
            </a:pPr>
            <a:endParaRPr lang="de-DE" dirty="0"/>
          </a:p>
        </p:txBody>
      </p:sp>
      <p:pic>
        <p:nvPicPr>
          <p:cNvPr id="6" name="Picture 5" descr="A screenshot of a cell phone&#10;&#10;Description automatically generated">
            <a:extLst>
              <a:ext uri="{FF2B5EF4-FFF2-40B4-BE49-F238E27FC236}">
                <a16:creationId xmlns:a16="http://schemas.microsoft.com/office/drawing/2014/main" id="{FE600A24-B63E-8D47-B182-AC57AE6B69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3657600"/>
            <a:ext cx="7315200" cy="2362200"/>
          </a:xfrm>
          <a:prstGeom prst="rect">
            <a:avLst/>
          </a:prstGeom>
        </p:spPr>
      </p:pic>
    </p:spTree>
    <p:extLst>
      <p:ext uri="{BB962C8B-B14F-4D97-AF65-F5344CB8AC3E}">
        <p14:creationId xmlns:p14="http://schemas.microsoft.com/office/powerpoint/2010/main" val="9115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C13DA-AB33-D241-84DB-FEA7C67960B7}"/>
              </a:ext>
            </a:extLst>
          </p:cNvPr>
          <p:cNvSpPr>
            <a:spLocks noGrp="1"/>
          </p:cNvSpPr>
          <p:nvPr>
            <p:ph type="title"/>
          </p:nvPr>
        </p:nvSpPr>
        <p:spPr/>
        <p:txBody>
          <a:bodyPr/>
          <a:lstStyle/>
          <a:p>
            <a:r>
              <a:rPr lang="de-DE" dirty="0"/>
              <a:t>Negative Sampling</a:t>
            </a:r>
          </a:p>
        </p:txBody>
      </p:sp>
      <p:sp>
        <p:nvSpPr>
          <p:cNvPr id="3" name="Content Placeholder 2">
            <a:extLst>
              <a:ext uri="{FF2B5EF4-FFF2-40B4-BE49-F238E27FC236}">
                <a16:creationId xmlns:a16="http://schemas.microsoft.com/office/drawing/2014/main" id="{B2D05ED5-30D5-374D-8AD6-6F3CCF56EEC8}"/>
              </a:ext>
            </a:extLst>
          </p:cNvPr>
          <p:cNvSpPr>
            <a:spLocks noGrp="1"/>
          </p:cNvSpPr>
          <p:nvPr>
            <p:ph idx="1"/>
          </p:nvPr>
        </p:nvSpPr>
        <p:spPr/>
        <p:txBody>
          <a:bodyPr/>
          <a:lstStyle/>
          <a:p>
            <a:r>
              <a:rPr lang="de-DE" dirty="0"/>
              <a:t>The </a:t>
            </a:r>
            <a:r>
              <a:rPr lang="de-DE" dirty="0" err="1"/>
              <a:t>size</a:t>
            </a:r>
            <a:r>
              <a:rPr lang="de-DE" dirty="0"/>
              <a:t> </a:t>
            </a:r>
            <a:r>
              <a:rPr lang="de-DE" dirty="0" err="1"/>
              <a:t>of</a:t>
            </a:r>
            <a:r>
              <a:rPr lang="de-DE" dirty="0"/>
              <a:t> </a:t>
            </a:r>
            <a:r>
              <a:rPr lang="de-DE" dirty="0" err="1"/>
              <a:t>our</a:t>
            </a:r>
            <a:r>
              <a:rPr lang="de-DE" dirty="0"/>
              <a:t> </a:t>
            </a:r>
            <a:r>
              <a:rPr lang="de-DE" dirty="0" err="1"/>
              <a:t>word</a:t>
            </a:r>
            <a:r>
              <a:rPr lang="de-DE" dirty="0"/>
              <a:t> </a:t>
            </a:r>
            <a:r>
              <a:rPr lang="de-DE" dirty="0" err="1"/>
              <a:t>vocabulary</a:t>
            </a:r>
            <a:r>
              <a:rPr lang="de-DE" dirty="0"/>
              <a:t> </a:t>
            </a:r>
            <a:r>
              <a:rPr lang="de-DE" dirty="0" err="1"/>
              <a:t>means</a:t>
            </a:r>
            <a:r>
              <a:rPr lang="de-DE" dirty="0"/>
              <a:t> </a:t>
            </a:r>
            <a:r>
              <a:rPr lang="de-DE" dirty="0" err="1"/>
              <a:t>that</a:t>
            </a:r>
            <a:r>
              <a:rPr lang="de-DE" dirty="0"/>
              <a:t> </a:t>
            </a:r>
            <a:r>
              <a:rPr lang="de-DE" dirty="0" err="1"/>
              <a:t>our</a:t>
            </a:r>
            <a:r>
              <a:rPr lang="de-DE" dirty="0"/>
              <a:t> </a:t>
            </a:r>
            <a:r>
              <a:rPr lang="de-DE" dirty="0" err="1"/>
              <a:t>neural</a:t>
            </a:r>
            <a:r>
              <a:rPr lang="de-DE" dirty="0"/>
              <a:t> </a:t>
            </a:r>
            <a:r>
              <a:rPr lang="de-DE" dirty="0" err="1"/>
              <a:t>network</a:t>
            </a:r>
            <a:r>
              <a:rPr lang="de-DE" dirty="0"/>
              <a:t> </a:t>
            </a:r>
            <a:r>
              <a:rPr lang="de-DE" dirty="0" err="1"/>
              <a:t>has</a:t>
            </a:r>
            <a:r>
              <a:rPr lang="de-DE" dirty="0"/>
              <a:t> a </a:t>
            </a:r>
            <a:r>
              <a:rPr lang="de-DE" dirty="0" err="1"/>
              <a:t>tremendous</a:t>
            </a:r>
            <a:r>
              <a:rPr lang="de-DE" dirty="0"/>
              <a:t> </a:t>
            </a:r>
            <a:r>
              <a:rPr lang="de-DE" dirty="0" err="1"/>
              <a:t>number</a:t>
            </a:r>
            <a:r>
              <a:rPr lang="de-DE" dirty="0"/>
              <a:t> </a:t>
            </a:r>
            <a:r>
              <a:rPr lang="de-DE" dirty="0" err="1"/>
              <a:t>of</a:t>
            </a:r>
            <a:r>
              <a:rPr lang="de-DE" dirty="0"/>
              <a:t> </a:t>
            </a:r>
            <a:r>
              <a:rPr lang="de-DE" dirty="0" err="1"/>
              <a:t>weights</a:t>
            </a:r>
            <a:r>
              <a:rPr lang="de-DE" dirty="0"/>
              <a:t>, all </a:t>
            </a:r>
            <a:r>
              <a:rPr lang="de-DE" dirty="0" err="1"/>
              <a:t>of</a:t>
            </a:r>
            <a:r>
              <a:rPr lang="de-DE" dirty="0"/>
              <a:t> </a:t>
            </a:r>
            <a:r>
              <a:rPr lang="de-DE" dirty="0" err="1"/>
              <a:t>which</a:t>
            </a:r>
            <a:r>
              <a:rPr lang="de-DE" dirty="0"/>
              <a:t> </a:t>
            </a:r>
            <a:r>
              <a:rPr lang="de-DE" dirty="0" err="1"/>
              <a:t>would</a:t>
            </a:r>
            <a:r>
              <a:rPr lang="de-DE" dirty="0"/>
              <a:t> </a:t>
            </a:r>
            <a:r>
              <a:rPr lang="de-DE" dirty="0" err="1"/>
              <a:t>be</a:t>
            </a:r>
            <a:r>
              <a:rPr lang="de-DE" dirty="0"/>
              <a:t> </a:t>
            </a:r>
            <a:r>
              <a:rPr lang="de-DE" dirty="0" err="1"/>
              <a:t>updated</a:t>
            </a:r>
            <a:r>
              <a:rPr lang="de-DE" dirty="0"/>
              <a:t> </a:t>
            </a:r>
            <a:r>
              <a:rPr lang="de-DE" dirty="0" err="1"/>
              <a:t>slightly</a:t>
            </a:r>
            <a:r>
              <a:rPr lang="de-DE" dirty="0"/>
              <a:t> </a:t>
            </a:r>
            <a:r>
              <a:rPr lang="de-DE" dirty="0" err="1"/>
              <a:t>by</a:t>
            </a:r>
            <a:r>
              <a:rPr lang="de-DE" dirty="0"/>
              <a:t> </a:t>
            </a:r>
            <a:r>
              <a:rPr lang="de-DE" dirty="0" err="1"/>
              <a:t>every</a:t>
            </a:r>
            <a:r>
              <a:rPr lang="de-DE" dirty="0"/>
              <a:t> </a:t>
            </a:r>
            <a:r>
              <a:rPr lang="de-DE" dirty="0" err="1"/>
              <a:t>one</a:t>
            </a:r>
            <a:r>
              <a:rPr lang="de-DE" dirty="0"/>
              <a:t> </a:t>
            </a:r>
            <a:r>
              <a:rPr lang="de-DE" dirty="0" err="1"/>
              <a:t>of</a:t>
            </a:r>
            <a:r>
              <a:rPr lang="de-DE" dirty="0"/>
              <a:t> </a:t>
            </a:r>
            <a:r>
              <a:rPr lang="de-DE" dirty="0" err="1"/>
              <a:t>our</a:t>
            </a:r>
            <a:r>
              <a:rPr lang="de-DE" dirty="0"/>
              <a:t> </a:t>
            </a:r>
            <a:r>
              <a:rPr lang="de-DE" dirty="0" err="1"/>
              <a:t>billions</a:t>
            </a:r>
            <a:r>
              <a:rPr lang="de-DE" dirty="0"/>
              <a:t> </a:t>
            </a:r>
            <a:r>
              <a:rPr lang="de-DE" dirty="0" err="1"/>
              <a:t>of</a:t>
            </a:r>
            <a:r>
              <a:rPr lang="de-DE" dirty="0"/>
              <a:t> </a:t>
            </a:r>
            <a:r>
              <a:rPr lang="de-DE" dirty="0" err="1"/>
              <a:t>training</a:t>
            </a:r>
            <a:r>
              <a:rPr lang="de-DE" dirty="0"/>
              <a:t> </a:t>
            </a:r>
            <a:r>
              <a:rPr lang="de-DE" dirty="0" err="1"/>
              <a:t>samples</a:t>
            </a:r>
            <a:endParaRPr lang="de-DE" dirty="0"/>
          </a:p>
          <a:p>
            <a:endParaRPr lang="de-DE" dirty="0"/>
          </a:p>
          <a:p>
            <a:r>
              <a:rPr lang="de-DE" dirty="0"/>
              <a:t>Negative </a:t>
            </a:r>
            <a:r>
              <a:rPr lang="de-DE" dirty="0" err="1"/>
              <a:t>sampling</a:t>
            </a:r>
            <a:r>
              <a:rPr lang="de-DE" dirty="0"/>
              <a:t> </a:t>
            </a:r>
            <a:r>
              <a:rPr lang="de-DE" dirty="0" err="1"/>
              <a:t>addresses</a:t>
            </a:r>
            <a:r>
              <a:rPr lang="de-DE" dirty="0"/>
              <a:t> </a:t>
            </a:r>
            <a:r>
              <a:rPr lang="de-DE" dirty="0" err="1"/>
              <a:t>this</a:t>
            </a:r>
            <a:r>
              <a:rPr lang="de-DE" dirty="0"/>
              <a:t> </a:t>
            </a:r>
            <a:r>
              <a:rPr lang="de-DE" dirty="0" err="1"/>
              <a:t>by</a:t>
            </a:r>
            <a:r>
              <a:rPr lang="de-DE" dirty="0"/>
              <a:t> </a:t>
            </a:r>
            <a:r>
              <a:rPr lang="de-DE" dirty="0" err="1"/>
              <a:t>having</a:t>
            </a:r>
            <a:r>
              <a:rPr lang="de-DE" dirty="0"/>
              <a:t> </a:t>
            </a:r>
            <a:r>
              <a:rPr lang="de-DE" dirty="0" err="1"/>
              <a:t>each</a:t>
            </a:r>
            <a:r>
              <a:rPr lang="de-DE" dirty="0"/>
              <a:t> </a:t>
            </a:r>
            <a:r>
              <a:rPr lang="de-DE" dirty="0" err="1"/>
              <a:t>training</a:t>
            </a:r>
            <a:r>
              <a:rPr lang="de-DE" dirty="0"/>
              <a:t> sample </a:t>
            </a:r>
            <a:r>
              <a:rPr lang="de-DE" dirty="0" err="1"/>
              <a:t>only</a:t>
            </a:r>
            <a:r>
              <a:rPr lang="de-DE" dirty="0"/>
              <a:t> </a:t>
            </a:r>
            <a:r>
              <a:rPr lang="de-DE" dirty="0" err="1"/>
              <a:t>modify</a:t>
            </a:r>
            <a:r>
              <a:rPr lang="de-DE" dirty="0"/>
              <a:t> a </a:t>
            </a:r>
            <a:r>
              <a:rPr lang="de-DE" dirty="0" err="1"/>
              <a:t>small</a:t>
            </a:r>
            <a:r>
              <a:rPr lang="de-DE" dirty="0"/>
              <a:t> </a:t>
            </a:r>
            <a:r>
              <a:rPr lang="de-DE" dirty="0" err="1"/>
              <a:t>percentage</a:t>
            </a:r>
            <a:r>
              <a:rPr lang="de-DE" dirty="0"/>
              <a:t> </a:t>
            </a:r>
            <a:r>
              <a:rPr lang="de-DE" dirty="0" err="1"/>
              <a:t>of</a:t>
            </a:r>
            <a:r>
              <a:rPr lang="de-DE" dirty="0"/>
              <a:t> </a:t>
            </a:r>
            <a:r>
              <a:rPr lang="de-DE" dirty="0" err="1"/>
              <a:t>the</a:t>
            </a:r>
            <a:r>
              <a:rPr lang="de-DE" dirty="0"/>
              <a:t> </a:t>
            </a:r>
            <a:r>
              <a:rPr lang="de-DE" dirty="0" err="1"/>
              <a:t>weights</a:t>
            </a:r>
            <a:r>
              <a:rPr lang="de-DE" dirty="0"/>
              <a:t>, </a:t>
            </a:r>
            <a:r>
              <a:rPr lang="de-DE" dirty="0" err="1"/>
              <a:t>rather</a:t>
            </a:r>
            <a:r>
              <a:rPr lang="de-DE" dirty="0"/>
              <a:t> </a:t>
            </a:r>
            <a:r>
              <a:rPr lang="de-DE" dirty="0" err="1"/>
              <a:t>than</a:t>
            </a:r>
            <a:r>
              <a:rPr lang="de-DE" dirty="0"/>
              <a:t> all </a:t>
            </a:r>
            <a:r>
              <a:rPr lang="de-DE" dirty="0" err="1"/>
              <a:t>of</a:t>
            </a:r>
            <a:r>
              <a:rPr lang="de-DE" dirty="0"/>
              <a:t> </a:t>
            </a:r>
            <a:r>
              <a:rPr lang="de-DE" dirty="0" err="1"/>
              <a:t>them</a:t>
            </a:r>
            <a:r>
              <a:rPr lang="de-DE" dirty="0"/>
              <a:t>. </a:t>
            </a:r>
          </a:p>
          <a:p>
            <a:pPr marL="0" indent="0">
              <a:buNone/>
            </a:pPr>
            <a:endParaRPr lang="de-DE" dirty="0"/>
          </a:p>
          <a:p>
            <a:endParaRPr lang="de-DE" dirty="0"/>
          </a:p>
          <a:p>
            <a:endParaRPr lang="de-DE" dirty="0"/>
          </a:p>
          <a:p>
            <a:pPr marL="0" indent="0">
              <a:buNone/>
            </a:pPr>
            <a:endParaRPr lang="de-DE" dirty="0"/>
          </a:p>
          <a:p>
            <a:pPr marL="0" indent="0">
              <a:buNone/>
            </a:pPr>
            <a:endParaRPr lang="de-DE" dirty="0"/>
          </a:p>
        </p:txBody>
      </p:sp>
    </p:spTree>
    <p:extLst>
      <p:ext uri="{BB962C8B-B14F-4D97-AF65-F5344CB8AC3E}">
        <p14:creationId xmlns:p14="http://schemas.microsoft.com/office/powerpoint/2010/main" val="196072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C13DA-AB33-D241-84DB-FEA7C67960B7}"/>
              </a:ext>
            </a:extLst>
          </p:cNvPr>
          <p:cNvSpPr>
            <a:spLocks noGrp="1"/>
          </p:cNvSpPr>
          <p:nvPr>
            <p:ph type="title"/>
          </p:nvPr>
        </p:nvSpPr>
        <p:spPr/>
        <p:txBody>
          <a:bodyPr/>
          <a:lstStyle/>
          <a:p>
            <a:r>
              <a:rPr lang="de-DE" dirty="0" err="1"/>
              <a:t>Before</a:t>
            </a:r>
            <a:r>
              <a:rPr lang="de-DE" dirty="0"/>
              <a:t> - Negative Sampling</a:t>
            </a:r>
          </a:p>
        </p:txBody>
      </p:sp>
      <p:sp>
        <p:nvSpPr>
          <p:cNvPr id="3" name="Content Placeholder 2">
            <a:extLst>
              <a:ext uri="{FF2B5EF4-FFF2-40B4-BE49-F238E27FC236}">
                <a16:creationId xmlns:a16="http://schemas.microsoft.com/office/drawing/2014/main" id="{B2D05ED5-30D5-374D-8AD6-6F3CCF56EEC8}"/>
              </a:ext>
            </a:extLst>
          </p:cNvPr>
          <p:cNvSpPr>
            <a:spLocks noGrp="1"/>
          </p:cNvSpPr>
          <p:nvPr>
            <p:ph idx="1"/>
          </p:nvPr>
        </p:nvSpPr>
        <p:spPr/>
        <p:txBody>
          <a:bodyPr/>
          <a:lstStyle/>
          <a:p>
            <a:pPr marL="0" indent="0">
              <a:buNone/>
            </a:pPr>
            <a:endParaRPr lang="de-DE" dirty="0"/>
          </a:p>
          <a:p>
            <a:endParaRPr lang="de-DE" dirty="0"/>
          </a:p>
          <a:p>
            <a:endParaRPr lang="de-DE" dirty="0"/>
          </a:p>
          <a:p>
            <a:pPr marL="0" indent="0">
              <a:buNone/>
            </a:pPr>
            <a:endParaRPr lang="de-DE" dirty="0"/>
          </a:p>
          <a:p>
            <a:pPr marL="0" indent="0">
              <a:buNone/>
            </a:pPr>
            <a:endParaRPr lang="de-DE" dirty="0"/>
          </a:p>
        </p:txBody>
      </p:sp>
      <p:pic>
        <p:nvPicPr>
          <p:cNvPr id="4" name="Content Placeholder 12" descr="A close up of a map&#10;&#10;Description automatically generated">
            <a:extLst>
              <a:ext uri="{FF2B5EF4-FFF2-40B4-BE49-F238E27FC236}">
                <a16:creationId xmlns:a16="http://schemas.microsoft.com/office/drawing/2014/main" id="{1E343E88-8001-684C-914D-2D230A3EA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58775" y="1600200"/>
            <a:ext cx="8099425" cy="4622800"/>
          </a:xfrm>
          <a:prstGeom prst="rect">
            <a:avLst/>
          </a:prstGeom>
          <a:noFill/>
          <a:ln w="9525">
            <a:noFill/>
            <a:miter lim="800000"/>
            <a:headEnd/>
            <a:tailEnd/>
          </a:ln>
        </p:spPr>
      </p:pic>
      <p:sp>
        <p:nvSpPr>
          <p:cNvPr id="5" name="TextBox 4">
            <a:extLst>
              <a:ext uri="{FF2B5EF4-FFF2-40B4-BE49-F238E27FC236}">
                <a16:creationId xmlns:a16="http://schemas.microsoft.com/office/drawing/2014/main" id="{EB1EEC63-FD61-FA4F-901D-A2716A6EC044}"/>
              </a:ext>
            </a:extLst>
          </p:cNvPr>
          <p:cNvSpPr txBox="1"/>
          <p:nvPr/>
        </p:nvSpPr>
        <p:spPr>
          <a:xfrm>
            <a:off x="8409697" y="2362200"/>
            <a:ext cx="312906" cy="369332"/>
          </a:xfrm>
          <a:prstGeom prst="rect">
            <a:avLst/>
          </a:prstGeom>
          <a:noFill/>
        </p:spPr>
        <p:txBody>
          <a:bodyPr wrap="none" rtlCol="0">
            <a:spAutoFit/>
          </a:bodyPr>
          <a:lstStyle/>
          <a:p>
            <a:r>
              <a:rPr lang="de-DE" dirty="0">
                <a:solidFill>
                  <a:srgbClr val="FF0000"/>
                </a:solidFill>
              </a:rPr>
              <a:t>1</a:t>
            </a:r>
          </a:p>
        </p:txBody>
      </p:sp>
      <p:sp>
        <p:nvSpPr>
          <p:cNvPr id="6" name="TextBox 5">
            <a:extLst>
              <a:ext uri="{FF2B5EF4-FFF2-40B4-BE49-F238E27FC236}">
                <a16:creationId xmlns:a16="http://schemas.microsoft.com/office/drawing/2014/main" id="{C3BB33A5-4949-0A4E-8AAE-A908F488B369}"/>
              </a:ext>
            </a:extLst>
          </p:cNvPr>
          <p:cNvSpPr txBox="1"/>
          <p:nvPr/>
        </p:nvSpPr>
        <p:spPr>
          <a:xfrm>
            <a:off x="8508122" y="3059668"/>
            <a:ext cx="312906" cy="369332"/>
          </a:xfrm>
          <a:prstGeom prst="rect">
            <a:avLst/>
          </a:prstGeom>
          <a:noFill/>
        </p:spPr>
        <p:txBody>
          <a:bodyPr wrap="none" rtlCol="0">
            <a:spAutoFit/>
          </a:bodyPr>
          <a:lstStyle/>
          <a:p>
            <a:r>
              <a:rPr lang="de-DE" dirty="0">
                <a:solidFill>
                  <a:srgbClr val="FF0000"/>
                </a:solidFill>
              </a:rPr>
              <a:t>0</a:t>
            </a:r>
          </a:p>
        </p:txBody>
      </p:sp>
      <p:sp>
        <p:nvSpPr>
          <p:cNvPr id="7" name="TextBox 6">
            <a:extLst>
              <a:ext uri="{FF2B5EF4-FFF2-40B4-BE49-F238E27FC236}">
                <a16:creationId xmlns:a16="http://schemas.microsoft.com/office/drawing/2014/main" id="{4330DD19-84C1-FA42-AFA7-E025C4C0066F}"/>
              </a:ext>
            </a:extLst>
          </p:cNvPr>
          <p:cNvSpPr txBox="1"/>
          <p:nvPr/>
        </p:nvSpPr>
        <p:spPr>
          <a:xfrm>
            <a:off x="7620000" y="3802340"/>
            <a:ext cx="312906" cy="369332"/>
          </a:xfrm>
          <a:prstGeom prst="rect">
            <a:avLst/>
          </a:prstGeom>
          <a:noFill/>
        </p:spPr>
        <p:txBody>
          <a:bodyPr wrap="none" rtlCol="0">
            <a:spAutoFit/>
          </a:bodyPr>
          <a:lstStyle/>
          <a:p>
            <a:r>
              <a:rPr lang="de-DE" dirty="0">
                <a:solidFill>
                  <a:srgbClr val="FF0000"/>
                </a:solidFill>
              </a:rPr>
              <a:t>0</a:t>
            </a:r>
          </a:p>
        </p:txBody>
      </p:sp>
      <p:sp>
        <p:nvSpPr>
          <p:cNvPr id="8" name="TextBox 7">
            <a:extLst>
              <a:ext uri="{FF2B5EF4-FFF2-40B4-BE49-F238E27FC236}">
                <a16:creationId xmlns:a16="http://schemas.microsoft.com/office/drawing/2014/main" id="{262EE8FB-C890-7845-AEC2-1E551E2A93DF}"/>
              </a:ext>
            </a:extLst>
          </p:cNvPr>
          <p:cNvSpPr txBox="1"/>
          <p:nvPr/>
        </p:nvSpPr>
        <p:spPr>
          <a:xfrm>
            <a:off x="7620000" y="5304930"/>
            <a:ext cx="312906" cy="369332"/>
          </a:xfrm>
          <a:prstGeom prst="rect">
            <a:avLst/>
          </a:prstGeom>
          <a:noFill/>
        </p:spPr>
        <p:txBody>
          <a:bodyPr wrap="none" rtlCol="0">
            <a:spAutoFit/>
          </a:bodyPr>
          <a:lstStyle/>
          <a:p>
            <a:r>
              <a:rPr lang="de-DE" dirty="0">
                <a:solidFill>
                  <a:srgbClr val="FF0000"/>
                </a:solidFill>
              </a:rPr>
              <a:t>0</a:t>
            </a:r>
          </a:p>
        </p:txBody>
      </p:sp>
    </p:spTree>
    <p:extLst>
      <p:ext uri="{BB962C8B-B14F-4D97-AF65-F5344CB8AC3E}">
        <p14:creationId xmlns:p14="http://schemas.microsoft.com/office/powerpoint/2010/main" val="196816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C13DA-AB33-D241-84DB-FEA7C67960B7}"/>
              </a:ext>
            </a:extLst>
          </p:cNvPr>
          <p:cNvSpPr>
            <a:spLocks noGrp="1"/>
          </p:cNvSpPr>
          <p:nvPr>
            <p:ph type="title"/>
          </p:nvPr>
        </p:nvSpPr>
        <p:spPr/>
        <p:txBody>
          <a:bodyPr/>
          <a:lstStyle/>
          <a:p>
            <a:r>
              <a:rPr lang="de-DE" dirty="0"/>
              <a:t>After - Negative Sampling</a:t>
            </a:r>
          </a:p>
        </p:txBody>
      </p:sp>
      <p:sp>
        <p:nvSpPr>
          <p:cNvPr id="3" name="Content Placeholder 2">
            <a:extLst>
              <a:ext uri="{FF2B5EF4-FFF2-40B4-BE49-F238E27FC236}">
                <a16:creationId xmlns:a16="http://schemas.microsoft.com/office/drawing/2014/main" id="{B2D05ED5-30D5-374D-8AD6-6F3CCF56EEC8}"/>
              </a:ext>
            </a:extLst>
          </p:cNvPr>
          <p:cNvSpPr>
            <a:spLocks noGrp="1"/>
          </p:cNvSpPr>
          <p:nvPr>
            <p:ph idx="1"/>
          </p:nvPr>
        </p:nvSpPr>
        <p:spPr/>
        <p:txBody>
          <a:bodyPr/>
          <a:lstStyle/>
          <a:p>
            <a:pPr marL="0" indent="0">
              <a:buNone/>
            </a:pPr>
            <a:endParaRPr lang="de-DE" dirty="0"/>
          </a:p>
          <a:p>
            <a:endParaRPr lang="de-DE" dirty="0"/>
          </a:p>
          <a:p>
            <a:endParaRPr lang="de-DE" dirty="0"/>
          </a:p>
          <a:p>
            <a:pPr marL="0" indent="0">
              <a:buNone/>
            </a:pPr>
            <a:endParaRPr lang="de-DE" dirty="0"/>
          </a:p>
          <a:p>
            <a:pPr marL="0" indent="0">
              <a:buNone/>
            </a:pPr>
            <a:endParaRPr lang="de-DE" dirty="0"/>
          </a:p>
        </p:txBody>
      </p:sp>
      <p:pic>
        <p:nvPicPr>
          <p:cNvPr id="4" name="Content Placeholder 12" descr="A close up of a map&#10;&#10;Description automatically generated">
            <a:extLst>
              <a:ext uri="{FF2B5EF4-FFF2-40B4-BE49-F238E27FC236}">
                <a16:creationId xmlns:a16="http://schemas.microsoft.com/office/drawing/2014/main" id="{1E343E88-8001-684C-914D-2D230A3EA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58775" y="1592263"/>
            <a:ext cx="8099425" cy="4622800"/>
          </a:xfrm>
          <a:prstGeom prst="rect">
            <a:avLst/>
          </a:prstGeom>
          <a:noFill/>
          <a:ln w="9525">
            <a:noFill/>
            <a:miter lim="800000"/>
            <a:headEnd/>
            <a:tailEnd/>
          </a:ln>
        </p:spPr>
      </p:pic>
      <p:sp>
        <p:nvSpPr>
          <p:cNvPr id="5" name="Rectangle 4">
            <a:extLst>
              <a:ext uri="{FF2B5EF4-FFF2-40B4-BE49-F238E27FC236}">
                <a16:creationId xmlns:a16="http://schemas.microsoft.com/office/drawing/2014/main" id="{D2D473F5-E8A8-9949-93B7-8A62975A9B1F}"/>
              </a:ext>
            </a:extLst>
          </p:cNvPr>
          <p:cNvSpPr/>
          <p:nvPr/>
        </p:nvSpPr>
        <p:spPr>
          <a:xfrm>
            <a:off x="5257800" y="3657600"/>
            <a:ext cx="2362200" cy="914400"/>
          </a:xfrm>
          <a:prstGeom prst="rect">
            <a:avLst/>
          </a:prstGeom>
          <a:ln>
            <a:solidFill>
              <a:schemeClr val="accent6">
                <a:alpha val="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6" name="TextBox 5">
            <a:extLst>
              <a:ext uri="{FF2B5EF4-FFF2-40B4-BE49-F238E27FC236}">
                <a16:creationId xmlns:a16="http://schemas.microsoft.com/office/drawing/2014/main" id="{6C6F44BB-1F9B-1D44-B9CA-FA65783A5C1A}"/>
              </a:ext>
            </a:extLst>
          </p:cNvPr>
          <p:cNvSpPr txBox="1"/>
          <p:nvPr/>
        </p:nvSpPr>
        <p:spPr>
          <a:xfrm>
            <a:off x="8409697" y="2362200"/>
            <a:ext cx="312906" cy="369332"/>
          </a:xfrm>
          <a:prstGeom prst="rect">
            <a:avLst/>
          </a:prstGeom>
          <a:noFill/>
        </p:spPr>
        <p:txBody>
          <a:bodyPr wrap="none" rtlCol="0">
            <a:spAutoFit/>
          </a:bodyPr>
          <a:lstStyle/>
          <a:p>
            <a:r>
              <a:rPr lang="de-DE" dirty="0">
                <a:solidFill>
                  <a:srgbClr val="00B050"/>
                </a:solidFill>
              </a:rPr>
              <a:t>1</a:t>
            </a:r>
          </a:p>
        </p:txBody>
      </p:sp>
      <p:sp>
        <p:nvSpPr>
          <p:cNvPr id="8" name="TextBox 7">
            <a:extLst>
              <a:ext uri="{FF2B5EF4-FFF2-40B4-BE49-F238E27FC236}">
                <a16:creationId xmlns:a16="http://schemas.microsoft.com/office/drawing/2014/main" id="{520DC2E3-589D-FE45-84BC-41A619BEF04A}"/>
              </a:ext>
            </a:extLst>
          </p:cNvPr>
          <p:cNvSpPr txBox="1"/>
          <p:nvPr/>
        </p:nvSpPr>
        <p:spPr>
          <a:xfrm>
            <a:off x="8421114" y="3132137"/>
            <a:ext cx="312906" cy="369332"/>
          </a:xfrm>
          <a:prstGeom prst="rect">
            <a:avLst/>
          </a:prstGeom>
          <a:noFill/>
        </p:spPr>
        <p:txBody>
          <a:bodyPr wrap="none" rtlCol="0">
            <a:spAutoFit/>
          </a:bodyPr>
          <a:lstStyle/>
          <a:p>
            <a:r>
              <a:rPr lang="de-DE" dirty="0">
                <a:solidFill>
                  <a:srgbClr val="00B050"/>
                </a:solidFill>
              </a:rPr>
              <a:t>0</a:t>
            </a:r>
          </a:p>
        </p:txBody>
      </p:sp>
      <p:sp>
        <p:nvSpPr>
          <p:cNvPr id="9" name="TextBox 8">
            <a:extLst>
              <a:ext uri="{FF2B5EF4-FFF2-40B4-BE49-F238E27FC236}">
                <a16:creationId xmlns:a16="http://schemas.microsoft.com/office/drawing/2014/main" id="{EE53E899-3AA9-DE41-9979-F8DFBCDE2BFD}"/>
              </a:ext>
            </a:extLst>
          </p:cNvPr>
          <p:cNvSpPr txBox="1"/>
          <p:nvPr/>
        </p:nvSpPr>
        <p:spPr>
          <a:xfrm>
            <a:off x="8433949" y="5265737"/>
            <a:ext cx="312906" cy="369332"/>
          </a:xfrm>
          <a:prstGeom prst="rect">
            <a:avLst/>
          </a:prstGeom>
          <a:noFill/>
        </p:spPr>
        <p:txBody>
          <a:bodyPr wrap="none" rtlCol="0">
            <a:spAutoFit/>
          </a:bodyPr>
          <a:lstStyle/>
          <a:p>
            <a:r>
              <a:rPr lang="de-DE" dirty="0">
                <a:solidFill>
                  <a:srgbClr val="00B050"/>
                </a:solidFill>
              </a:rPr>
              <a:t>0</a:t>
            </a:r>
          </a:p>
        </p:txBody>
      </p:sp>
      <p:sp>
        <p:nvSpPr>
          <p:cNvPr id="7" name="Rectangle 6">
            <a:extLst>
              <a:ext uri="{FF2B5EF4-FFF2-40B4-BE49-F238E27FC236}">
                <a16:creationId xmlns:a16="http://schemas.microsoft.com/office/drawing/2014/main" id="{4FF14D1C-A5F6-7C4E-BB83-F5723611E4E8}"/>
              </a:ext>
            </a:extLst>
          </p:cNvPr>
          <p:cNvSpPr/>
          <p:nvPr/>
        </p:nvSpPr>
        <p:spPr>
          <a:xfrm>
            <a:off x="7105870" y="3786147"/>
            <a:ext cx="646331" cy="923330"/>
          </a:xfrm>
          <a:prstGeom prst="rect">
            <a:avLst/>
          </a:prstGeom>
          <a:noFill/>
        </p:spPr>
        <p:txBody>
          <a:bodyPr wrap="none" lIns="91440" tIns="45720" rIns="91440" bIns="45720">
            <a:spAutoFit/>
          </a:bodyPr>
          <a:lstStyle/>
          <a:p>
            <a:pPr algn="ctr"/>
            <a:r>
              <a:rPr lang="en-GB" sz="5400" b="1" cap="none" spc="0" dirty="0">
                <a:ln w="22225">
                  <a:solidFill>
                    <a:srgbClr val="FF0000"/>
                  </a:solidFill>
                  <a:prstDash val="solid"/>
                </a:ln>
                <a:solidFill>
                  <a:srgbClr val="FF0000"/>
                </a:solidFill>
                <a:effectLst/>
              </a:rPr>
              <a:t>X</a:t>
            </a:r>
          </a:p>
        </p:txBody>
      </p:sp>
    </p:spTree>
    <p:extLst>
      <p:ext uri="{BB962C8B-B14F-4D97-AF65-F5344CB8AC3E}">
        <p14:creationId xmlns:p14="http://schemas.microsoft.com/office/powerpoint/2010/main" val="56238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A6037-F03C-4346-B2E0-2F8F8934795B}"/>
              </a:ext>
            </a:extLst>
          </p:cNvPr>
          <p:cNvSpPr>
            <a:spLocks noGrp="1"/>
          </p:cNvSpPr>
          <p:nvPr>
            <p:ph type="title"/>
          </p:nvPr>
        </p:nvSpPr>
        <p:spPr/>
        <p:txBody>
          <a:bodyPr/>
          <a:lstStyle/>
          <a:p>
            <a:r>
              <a:rPr lang="de-DE" dirty="0"/>
              <a:t>Negative Sampling</a:t>
            </a:r>
          </a:p>
        </p:txBody>
      </p:sp>
      <p:sp>
        <p:nvSpPr>
          <p:cNvPr id="3" name="Content Placeholder 2">
            <a:extLst>
              <a:ext uri="{FF2B5EF4-FFF2-40B4-BE49-F238E27FC236}">
                <a16:creationId xmlns:a16="http://schemas.microsoft.com/office/drawing/2014/main" id="{9B0925FF-B54B-9843-94AE-CF41FD957936}"/>
              </a:ext>
            </a:extLst>
          </p:cNvPr>
          <p:cNvSpPr>
            <a:spLocks noGrp="1"/>
          </p:cNvSpPr>
          <p:nvPr>
            <p:ph idx="1"/>
          </p:nvPr>
        </p:nvSpPr>
        <p:spPr/>
        <p:txBody>
          <a:bodyPr/>
          <a:lstStyle/>
          <a:p>
            <a:pPr marL="0" indent="0">
              <a:buNone/>
            </a:pPr>
            <a:r>
              <a:rPr lang="de-DE" b="1" dirty="0" err="1"/>
              <a:t>Before</a:t>
            </a:r>
            <a:r>
              <a:rPr lang="de-DE" b="1" dirty="0"/>
              <a:t>:</a:t>
            </a:r>
          </a:p>
          <a:p>
            <a:endParaRPr lang="de-DE" dirty="0"/>
          </a:p>
          <a:p>
            <a:pPr marL="0" indent="0">
              <a:buNone/>
            </a:pPr>
            <a:r>
              <a:rPr lang="de-DE" dirty="0" err="1"/>
              <a:t>When</a:t>
            </a:r>
            <a:r>
              <a:rPr lang="de-DE" dirty="0"/>
              <a:t> </a:t>
            </a:r>
            <a:r>
              <a:rPr lang="de-DE" dirty="0" err="1"/>
              <a:t>training</a:t>
            </a:r>
            <a:r>
              <a:rPr lang="de-DE" dirty="0"/>
              <a:t> </a:t>
            </a:r>
            <a:r>
              <a:rPr lang="de-DE" dirty="0" err="1"/>
              <a:t>the</a:t>
            </a:r>
            <a:r>
              <a:rPr lang="de-DE" dirty="0"/>
              <a:t> </a:t>
            </a:r>
            <a:r>
              <a:rPr lang="de-DE" dirty="0" err="1"/>
              <a:t>network</a:t>
            </a:r>
            <a:r>
              <a:rPr lang="de-DE" dirty="0"/>
              <a:t> on </a:t>
            </a:r>
            <a:r>
              <a:rPr lang="de-DE" dirty="0" err="1"/>
              <a:t>the</a:t>
            </a:r>
            <a:r>
              <a:rPr lang="de-DE" dirty="0"/>
              <a:t> </a:t>
            </a:r>
            <a:r>
              <a:rPr lang="de-DE" dirty="0" err="1"/>
              <a:t>word</a:t>
            </a:r>
            <a:r>
              <a:rPr lang="de-DE" dirty="0"/>
              <a:t> pair (“</a:t>
            </a:r>
            <a:r>
              <a:rPr lang="de-DE" dirty="0" err="1"/>
              <a:t>fox</a:t>
            </a:r>
            <a:r>
              <a:rPr lang="de-DE" dirty="0"/>
              <a:t>”, “quick”), </a:t>
            </a:r>
            <a:r>
              <a:rPr lang="de-DE" dirty="0" err="1"/>
              <a:t>recall</a:t>
            </a:r>
            <a:r>
              <a:rPr lang="de-DE" dirty="0"/>
              <a:t> </a:t>
            </a:r>
            <a:r>
              <a:rPr lang="de-DE" dirty="0" err="1"/>
              <a:t>that</a:t>
            </a:r>
            <a:r>
              <a:rPr lang="de-DE" dirty="0"/>
              <a:t> </a:t>
            </a:r>
            <a:r>
              <a:rPr lang="de-DE" dirty="0" err="1"/>
              <a:t>the</a:t>
            </a:r>
            <a:r>
              <a:rPr lang="de-DE" dirty="0"/>
              <a:t> “</a:t>
            </a:r>
            <a:r>
              <a:rPr lang="de-DE" dirty="0" err="1"/>
              <a:t>label</a:t>
            </a:r>
            <a:r>
              <a:rPr lang="de-DE" dirty="0"/>
              <a:t>” </a:t>
            </a:r>
            <a:r>
              <a:rPr lang="de-DE" dirty="0" err="1"/>
              <a:t>or</a:t>
            </a:r>
            <a:r>
              <a:rPr lang="de-DE" dirty="0"/>
              <a:t> “</a:t>
            </a:r>
            <a:r>
              <a:rPr lang="de-DE" dirty="0" err="1"/>
              <a:t>correct</a:t>
            </a:r>
            <a:r>
              <a:rPr lang="de-DE" dirty="0"/>
              <a:t> </a:t>
            </a:r>
            <a:r>
              <a:rPr lang="de-DE" dirty="0" err="1"/>
              <a:t>output</a:t>
            </a:r>
            <a:r>
              <a:rPr lang="de-DE" dirty="0"/>
              <a:t>” </a:t>
            </a:r>
            <a:r>
              <a:rPr lang="de-DE" dirty="0" err="1"/>
              <a:t>of</a:t>
            </a:r>
            <a:r>
              <a:rPr lang="de-DE" dirty="0"/>
              <a:t> </a:t>
            </a:r>
            <a:r>
              <a:rPr lang="de-DE" dirty="0" err="1"/>
              <a:t>the</a:t>
            </a:r>
            <a:r>
              <a:rPr lang="de-DE" dirty="0"/>
              <a:t> </a:t>
            </a:r>
            <a:r>
              <a:rPr lang="de-DE" dirty="0" err="1"/>
              <a:t>network</a:t>
            </a:r>
            <a:r>
              <a:rPr lang="de-DE" dirty="0"/>
              <a:t> </a:t>
            </a:r>
            <a:r>
              <a:rPr lang="de-DE" dirty="0" err="1"/>
              <a:t>is</a:t>
            </a:r>
            <a:r>
              <a:rPr lang="de-DE" dirty="0"/>
              <a:t> a </a:t>
            </a:r>
            <a:r>
              <a:rPr lang="de-DE" dirty="0" err="1"/>
              <a:t>one-hot</a:t>
            </a:r>
            <a:r>
              <a:rPr lang="de-DE" dirty="0"/>
              <a:t> </a:t>
            </a:r>
            <a:r>
              <a:rPr lang="de-DE" dirty="0" err="1"/>
              <a:t>vector</a:t>
            </a:r>
            <a:r>
              <a:rPr lang="de-DE" dirty="0"/>
              <a:t>. </a:t>
            </a:r>
            <a:r>
              <a:rPr lang="de-DE" dirty="0" err="1"/>
              <a:t>That</a:t>
            </a:r>
            <a:r>
              <a:rPr lang="de-DE" dirty="0"/>
              <a:t> </a:t>
            </a:r>
            <a:r>
              <a:rPr lang="de-DE" dirty="0" err="1"/>
              <a:t>is</a:t>
            </a:r>
            <a:r>
              <a:rPr lang="de-DE" dirty="0"/>
              <a:t>, </a:t>
            </a:r>
            <a:r>
              <a:rPr lang="de-DE" dirty="0" err="1"/>
              <a:t>for</a:t>
            </a:r>
            <a:r>
              <a:rPr lang="de-DE" dirty="0"/>
              <a:t> </a:t>
            </a:r>
            <a:r>
              <a:rPr lang="de-DE" dirty="0" err="1"/>
              <a:t>the</a:t>
            </a:r>
            <a:r>
              <a:rPr lang="de-DE" dirty="0"/>
              <a:t> </a:t>
            </a:r>
            <a:r>
              <a:rPr lang="de-DE" dirty="0" err="1"/>
              <a:t>output</a:t>
            </a:r>
            <a:r>
              <a:rPr lang="de-DE" dirty="0"/>
              <a:t> </a:t>
            </a:r>
            <a:r>
              <a:rPr lang="de-DE" dirty="0" err="1"/>
              <a:t>neuron</a:t>
            </a:r>
            <a:r>
              <a:rPr lang="de-DE" dirty="0"/>
              <a:t> </a:t>
            </a:r>
            <a:r>
              <a:rPr lang="de-DE" dirty="0" err="1"/>
              <a:t>corresponding</a:t>
            </a:r>
            <a:r>
              <a:rPr lang="de-DE" dirty="0"/>
              <a:t> </a:t>
            </a:r>
            <a:r>
              <a:rPr lang="de-DE" dirty="0" err="1"/>
              <a:t>to</a:t>
            </a:r>
            <a:r>
              <a:rPr lang="de-DE" dirty="0"/>
              <a:t> “quick” </a:t>
            </a:r>
            <a:r>
              <a:rPr lang="de-DE" dirty="0" err="1"/>
              <a:t>to</a:t>
            </a:r>
            <a:r>
              <a:rPr lang="de-DE" dirty="0"/>
              <a:t> </a:t>
            </a:r>
            <a:r>
              <a:rPr lang="de-DE" dirty="0" err="1"/>
              <a:t>output</a:t>
            </a:r>
            <a:r>
              <a:rPr lang="de-DE" dirty="0"/>
              <a:t> a 1, </a:t>
            </a:r>
            <a:r>
              <a:rPr lang="de-DE" dirty="0" err="1"/>
              <a:t>and</a:t>
            </a:r>
            <a:r>
              <a:rPr lang="de-DE" dirty="0"/>
              <a:t> </a:t>
            </a:r>
            <a:r>
              <a:rPr lang="de-DE" dirty="0" err="1"/>
              <a:t>for</a:t>
            </a:r>
            <a:r>
              <a:rPr lang="de-DE" dirty="0"/>
              <a:t> </a:t>
            </a:r>
            <a:r>
              <a:rPr lang="de-DE" i="1" dirty="0"/>
              <a:t>all</a:t>
            </a:r>
            <a:r>
              <a:rPr lang="de-DE" dirty="0"/>
              <a:t> </a:t>
            </a:r>
            <a:r>
              <a:rPr lang="de-DE" dirty="0" err="1"/>
              <a:t>of</a:t>
            </a:r>
            <a:r>
              <a:rPr lang="de-DE" dirty="0"/>
              <a:t> </a:t>
            </a:r>
            <a:r>
              <a:rPr lang="de-DE" dirty="0" err="1"/>
              <a:t>the</a:t>
            </a:r>
            <a:r>
              <a:rPr lang="de-DE" dirty="0"/>
              <a:t> </a:t>
            </a:r>
            <a:r>
              <a:rPr lang="de-DE" dirty="0" err="1"/>
              <a:t>other</a:t>
            </a:r>
            <a:r>
              <a:rPr lang="de-DE" dirty="0"/>
              <a:t> </a:t>
            </a:r>
            <a:r>
              <a:rPr lang="de-DE" dirty="0" err="1"/>
              <a:t>thousands</a:t>
            </a:r>
            <a:r>
              <a:rPr lang="de-DE" dirty="0"/>
              <a:t> </a:t>
            </a:r>
            <a:r>
              <a:rPr lang="de-DE" dirty="0" err="1"/>
              <a:t>of</a:t>
            </a:r>
            <a:r>
              <a:rPr lang="de-DE" dirty="0"/>
              <a:t> </a:t>
            </a:r>
            <a:r>
              <a:rPr lang="de-DE" dirty="0" err="1"/>
              <a:t>output</a:t>
            </a:r>
            <a:r>
              <a:rPr lang="de-DE" dirty="0"/>
              <a:t> </a:t>
            </a:r>
            <a:r>
              <a:rPr lang="de-DE" dirty="0" err="1"/>
              <a:t>neurons</a:t>
            </a:r>
            <a:r>
              <a:rPr lang="de-DE" dirty="0"/>
              <a:t> </a:t>
            </a:r>
            <a:r>
              <a:rPr lang="de-DE" dirty="0" err="1"/>
              <a:t>to</a:t>
            </a:r>
            <a:r>
              <a:rPr lang="de-DE" dirty="0"/>
              <a:t> </a:t>
            </a:r>
            <a:r>
              <a:rPr lang="de-DE" dirty="0" err="1"/>
              <a:t>output</a:t>
            </a:r>
            <a:r>
              <a:rPr lang="de-DE" dirty="0"/>
              <a:t> a 0.</a:t>
            </a:r>
          </a:p>
          <a:p>
            <a:pPr marL="0" indent="0">
              <a:buNone/>
            </a:pPr>
            <a:endParaRPr lang="de-DE" dirty="0"/>
          </a:p>
          <a:p>
            <a:pPr marL="0" indent="0">
              <a:buNone/>
            </a:pPr>
            <a:r>
              <a:rPr lang="de-DE" b="1" dirty="0"/>
              <a:t>After:</a:t>
            </a:r>
          </a:p>
          <a:p>
            <a:pPr marL="0" indent="0">
              <a:buNone/>
            </a:pPr>
            <a:endParaRPr lang="de-DE" b="1" dirty="0"/>
          </a:p>
          <a:p>
            <a:pPr marL="0" indent="0">
              <a:buNone/>
            </a:pPr>
            <a:r>
              <a:rPr lang="de-DE" dirty="0" err="1"/>
              <a:t>With</a:t>
            </a:r>
            <a:r>
              <a:rPr lang="de-DE" dirty="0"/>
              <a:t> negative </a:t>
            </a:r>
            <a:r>
              <a:rPr lang="de-DE" dirty="0" err="1"/>
              <a:t>sampling</a:t>
            </a:r>
            <a:r>
              <a:rPr lang="de-DE" dirty="0"/>
              <a:t>, </a:t>
            </a:r>
            <a:r>
              <a:rPr lang="de-DE" dirty="0" err="1"/>
              <a:t>we</a:t>
            </a:r>
            <a:r>
              <a:rPr lang="de-DE" dirty="0"/>
              <a:t> </a:t>
            </a:r>
            <a:r>
              <a:rPr lang="de-DE" dirty="0" err="1"/>
              <a:t>are</a:t>
            </a:r>
            <a:r>
              <a:rPr lang="de-DE" dirty="0"/>
              <a:t> </a:t>
            </a:r>
            <a:r>
              <a:rPr lang="de-DE" dirty="0" err="1"/>
              <a:t>instead</a:t>
            </a:r>
            <a:r>
              <a:rPr lang="de-DE" dirty="0"/>
              <a:t> </a:t>
            </a:r>
            <a:r>
              <a:rPr lang="de-DE" dirty="0" err="1"/>
              <a:t>going</a:t>
            </a:r>
            <a:r>
              <a:rPr lang="de-DE" dirty="0"/>
              <a:t> </a:t>
            </a:r>
            <a:r>
              <a:rPr lang="de-DE" dirty="0" err="1"/>
              <a:t>to</a:t>
            </a:r>
            <a:r>
              <a:rPr lang="de-DE" dirty="0"/>
              <a:t> </a:t>
            </a:r>
            <a:r>
              <a:rPr lang="de-DE" dirty="0" err="1"/>
              <a:t>randomly</a:t>
            </a:r>
            <a:r>
              <a:rPr lang="de-DE" dirty="0"/>
              <a:t> </a:t>
            </a:r>
            <a:r>
              <a:rPr lang="de-DE" dirty="0" err="1"/>
              <a:t>select</a:t>
            </a:r>
            <a:r>
              <a:rPr lang="de-DE" dirty="0"/>
              <a:t> just a </a:t>
            </a:r>
            <a:r>
              <a:rPr lang="de-DE" dirty="0" err="1"/>
              <a:t>small</a:t>
            </a:r>
            <a:r>
              <a:rPr lang="de-DE" dirty="0"/>
              <a:t> </a:t>
            </a:r>
            <a:r>
              <a:rPr lang="de-DE" dirty="0" err="1"/>
              <a:t>number</a:t>
            </a:r>
            <a:r>
              <a:rPr lang="de-DE" dirty="0"/>
              <a:t> </a:t>
            </a:r>
            <a:r>
              <a:rPr lang="de-DE" dirty="0" err="1"/>
              <a:t>of</a:t>
            </a:r>
            <a:r>
              <a:rPr lang="de-DE" dirty="0"/>
              <a:t> “negative” </a:t>
            </a:r>
            <a:r>
              <a:rPr lang="de-DE" dirty="0" err="1"/>
              <a:t>words</a:t>
            </a:r>
            <a:r>
              <a:rPr lang="de-DE" dirty="0"/>
              <a:t> (</a:t>
            </a:r>
            <a:r>
              <a:rPr lang="de-DE" dirty="0" err="1"/>
              <a:t>let’s</a:t>
            </a:r>
            <a:r>
              <a:rPr lang="de-DE" dirty="0"/>
              <a:t> </a:t>
            </a:r>
            <a:r>
              <a:rPr lang="de-DE" dirty="0" err="1"/>
              <a:t>say</a:t>
            </a:r>
            <a:r>
              <a:rPr lang="de-DE" dirty="0"/>
              <a:t> 5) </a:t>
            </a:r>
            <a:r>
              <a:rPr lang="de-DE" dirty="0" err="1"/>
              <a:t>to</a:t>
            </a:r>
            <a:r>
              <a:rPr lang="de-DE" dirty="0"/>
              <a:t> update </a:t>
            </a:r>
            <a:r>
              <a:rPr lang="de-DE" dirty="0" err="1"/>
              <a:t>the</a:t>
            </a:r>
            <a:r>
              <a:rPr lang="de-DE" dirty="0"/>
              <a:t> </a:t>
            </a:r>
            <a:r>
              <a:rPr lang="de-DE" dirty="0" err="1"/>
              <a:t>weights</a:t>
            </a:r>
            <a:r>
              <a:rPr lang="de-DE" dirty="0"/>
              <a:t> </a:t>
            </a:r>
            <a:r>
              <a:rPr lang="de-DE" dirty="0" err="1"/>
              <a:t>for</a:t>
            </a:r>
            <a:r>
              <a:rPr lang="de-DE" dirty="0"/>
              <a:t>. (In </a:t>
            </a:r>
            <a:r>
              <a:rPr lang="de-DE" dirty="0" err="1"/>
              <a:t>this</a:t>
            </a:r>
            <a:r>
              <a:rPr lang="de-DE" dirty="0"/>
              <a:t> </a:t>
            </a:r>
            <a:r>
              <a:rPr lang="de-DE" dirty="0" err="1"/>
              <a:t>context</a:t>
            </a:r>
            <a:r>
              <a:rPr lang="de-DE" dirty="0"/>
              <a:t>, a “negative” </a:t>
            </a:r>
            <a:r>
              <a:rPr lang="de-DE" dirty="0" err="1"/>
              <a:t>word</a:t>
            </a:r>
            <a:r>
              <a:rPr lang="de-DE" dirty="0"/>
              <a:t> </a:t>
            </a:r>
            <a:r>
              <a:rPr lang="de-DE" dirty="0" err="1"/>
              <a:t>is</a:t>
            </a:r>
            <a:r>
              <a:rPr lang="de-DE" dirty="0"/>
              <a:t> </a:t>
            </a:r>
            <a:r>
              <a:rPr lang="de-DE" dirty="0" err="1"/>
              <a:t>one</a:t>
            </a:r>
            <a:r>
              <a:rPr lang="de-DE" dirty="0"/>
              <a:t> </a:t>
            </a:r>
            <a:r>
              <a:rPr lang="de-DE" dirty="0" err="1"/>
              <a:t>for</a:t>
            </a:r>
            <a:r>
              <a:rPr lang="de-DE" dirty="0"/>
              <a:t> </a:t>
            </a:r>
            <a:r>
              <a:rPr lang="de-DE" dirty="0" err="1"/>
              <a:t>which</a:t>
            </a:r>
            <a:r>
              <a:rPr lang="de-DE" dirty="0"/>
              <a:t> </a:t>
            </a:r>
            <a:r>
              <a:rPr lang="de-DE" dirty="0" err="1"/>
              <a:t>we</a:t>
            </a:r>
            <a:r>
              <a:rPr lang="de-DE" dirty="0"/>
              <a:t> </a:t>
            </a:r>
            <a:r>
              <a:rPr lang="de-DE" dirty="0" err="1"/>
              <a:t>want</a:t>
            </a:r>
            <a:r>
              <a:rPr lang="de-DE" dirty="0"/>
              <a:t> </a:t>
            </a:r>
            <a:r>
              <a:rPr lang="de-DE" dirty="0" err="1"/>
              <a:t>the</a:t>
            </a:r>
            <a:r>
              <a:rPr lang="de-DE" dirty="0"/>
              <a:t> </a:t>
            </a:r>
            <a:r>
              <a:rPr lang="de-DE" dirty="0" err="1"/>
              <a:t>network</a:t>
            </a:r>
            <a:r>
              <a:rPr lang="de-DE" dirty="0"/>
              <a:t> </a:t>
            </a:r>
            <a:r>
              <a:rPr lang="de-DE" dirty="0" err="1"/>
              <a:t>to</a:t>
            </a:r>
            <a:r>
              <a:rPr lang="de-DE" dirty="0"/>
              <a:t> </a:t>
            </a:r>
            <a:r>
              <a:rPr lang="de-DE" dirty="0" err="1"/>
              <a:t>output</a:t>
            </a:r>
            <a:r>
              <a:rPr lang="de-DE" dirty="0"/>
              <a:t> a 0 </a:t>
            </a:r>
            <a:r>
              <a:rPr lang="de-DE" dirty="0" err="1"/>
              <a:t>for</a:t>
            </a:r>
            <a:r>
              <a:rPr lang="de-DE" dirty="0"/>
              <a:t>). </a:t>
            </a:r>
            <a:r>
              <a:rPr lang="de-DE" dirty="0" err="1"/>
              <a:t>We</a:t>
            </a:r>
            <a:r>
              <a:rPr lang="de-DE" dirty="0"/>
              <a:t> will also still update </a:t>
            </a:r>
            <a:r>
              <a:rPr lang="de-DE" dirty="0" err="1"/>
              <a:t>the</a:t>
            </a:r>
            <a:r>
              <a:rPr lang="de-DE" dirty="0"/>
              <a:t> </a:t>
            </a:r>
            <a:r>
              <a:rPr lang="de-DE" dirty="0" err="1"/>
              <a:t>weights</a:t>
            </a:r>
            <a:r>
              <a:rPr lang="de-DE" dirty="0"/>
              <a:t> </a:t>
            </a:r>
            <a:r>
              <a:rPr lang="de-DE" dirty="0" err="1"/>
              <a:t>for</a:t>
            </a:r>
            <a:r>
              <a:rPr lang="de-DE" dirty="0"/>
              <a:t> </a:t>
            </a:r>
            <a:r>
              <a:rPr lang="de-DE" dirty="0" err="1"/>
              <a:t>our</a:t>
            </a:r>
            <a:r>
              <a:rPr lang="de-DE" dirty="0"/>
              <a:t> “positive” </a:t>
            </a:r>
            <a:r>
              <a:rPr lang="de-DE" dirty="0" err="1"/>
              <a:t>word</a:t>
            </a:r>
            <a:r>
              <a:rPr lang="de-DE" dirty="0"/>
              <a:t> (</a:t>
            </a:r>
            <a:r>
              <a:rPr lang="de-DE" dirty="0" err="1"/>
              <a:t>which</a:t>
            </a:r>
            <a:r>
              <a:rPr lang="de-DE" dirty="0"/>
              <a:t> </a:t>
            </a:r>
            <a:r>
              <a:rPr lang="de-DE" dirty="0" err="1"/>
              <a:t>is</a:t>
            </a:r>
            <a:r>
              <a:rPr lang="de-DE" dirty="0"/>
              <a:t> </a:t>
            </a:r>
            <a:r>
              <a:rPr lang="de-DE" dirty="0" err="1"/>
              <a:t>the</a:t>
            </a:r>
            <a:r>
              <a:rPr lang="de-DE" dirty="0"/>
              <a:t> </a:t>
            </a:r>
            <a:r>
              <a:rPr lang="de-DE" dirty="0" err="1"/>
              <a:t>word</a:t>
            </a:r>
            <a:r>
              <a:rPr lang="de-DE" dirty="0"/>
              <a:t> “quick” in </a:t>
            </a:r>
            <a:r>
              <a:rPr lang="de-DE" dirty="0" err="1"/>
              <a:t>our</a:t>
            </a:r>
            <a:r>
              <a:rPr lang="de-DE" dirty="0"/>
              <a:t> </a:t>
            </a:r>
            <a:r>
              <a:rPr lang="de-DE" dirty="0" err="1"/>
              <a:t>current</a:t>
            </a:r>
            <a:r>
              <a:rPr lang="de-DE" dirty="0"/>
              <a:t> </a:t>
            </a:r>
            <a:r>
              <a:rPr lang="de-DE" dirty="0" err="1"/>
              <a:t>example</a:t>
            </a:r>
            <a:r>
              <a:rPr lang="de-DE" dirty="0"/>
              <a:t>).</a:t>
            </a:r>
          </a:p>
          <a:p>
            <a:pPr marL="0" indent="0">
              <a:buNone/>
            </a:pPr>
            <a:endParaRPr lang="de-DE" b="1" dirty="0"/>
          </a:p>
          <a:p>
            <a:pPr marL="0" indent="0">
              <a:buNone/>
            </a:pPr>
            <a:endParaRPr lang="de-DE" b="1" dirty="0"/>
          </a:p>
        </p:txBody>
      </p:sp>
    </p:spTree>
    <p:extLst>
      <p:ext uri="{BB962C8B-B14F-4D97-AF65-F5344CB8AC3E}">
        <p14:creationId xmlns:p14="http://schemas.microsoft.com/office/powerpoint/2010/main" val="199630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5FDE1-E9E9-2E43-8D69-47E3FC34C225}"/>
              </a:ext>
            </a:extLst>
          </p:cNvPr>
          <p:cNvSpPr>
            <a:spLocks noGrp="1"/>
          </p:cNvSpPr>
          <p:nvPr>
            <p:ph type="title"/>
          </p:nvPr>
        </p:nvSpPr>
        <p:spPr/>
        <p:txBody>
          <a:bodyPr/>
          <a:lstStyle/>
          <a:p>
            <a:r>
              <a:rPr lang="de-DE" dirty="0"/>
              <a:t>Negative Samples </a:t>
            </a:r>
            <a:r>
              <a:rPr lang="de-DE" dirty="0" err="1"/>
              <a:t>Selection</a:t>
            </a:r>
            <a:endParaRPr lang="de-DE" dirty="0"/>
          </a:p>
        </p:txBody>
      </p:sp>
      <p:sp>
        <p:nvSpPr>
          <p:cNvPr id="3" name="Content Placeholder 2">
            <a:extLst>
              <a:ext uri="{FF2B5EF4-FFF2-40B4-BE49-F238E27FC236}">
                <a16:creationId xmlns:a16="http://schemas.microsoft.com/office/drawing/2014/main" id="{13C0BC1A-262A-5C41-AB5C-2ED52A673A76}"/>
              </a:ext>
            </a:extLst>
          </p:cNvPr>
          <p:cNvSpPr>
            <a:spLocks noGrp="1"/>
          </p:cNvSpPr>
          <p:nvPr>
            <p:ph idx="1"/>
          </p:nvPr>
        </p:nvSpPr>
        <p:spPr/>
        <p:txBody>
          <a:bodyPr/>
          <a:lstStyle/>
          <a:p>
            <a:r>
              <a:rPr lang="de-DE" dirty="0"/>
              <a:t>The “negative </a:t>
            </a:r>
            <a:r>
              <a:rPr lang="de-DE" dirty="0" err="1"/>
              <a:t>samples</a:t>
            </a:r>
            <a:r>
              <a:rPr lang="de-DE" dirty="0"/>
              <a:t>” (</a:t>
            </a:r>
            <a:r>
              <a:rPr lang="de-DE" dirty="0" err="1"/>
              <a:t>that</a:t>
            </a:r>
            <a:r>
              <a:rPr lang="de-DE" dirty="0"/>
              <a:t> </a:t>
            </a:r>
            <a:r>
              <a:rPr lang="de-DE" dirty="0" err="1"/>
              <a:t>is</a:t>
            </a:r>
            <a:r>
              <a:rPr lang="de-DE" dirty="0"/>
              <a:t>, </a:t>
            </a:r>
            <a:r>
              <a:rPr lang="de-DE" dirty="0" err="1"/>
              <a:t>the</a:t>
            </a:r>
            <a:r>
              <a:rPr lang="de-DE" dirty="0"/>
              <a:t> 5 </a:t>
            </a:r>
            <a:r>
              <a:rPr lang="de-DE" dirty="0" err="1"/>
              <a:t>output</a:t>
            </a:r>
            <a:r>
              <a:rPr lang="de-DE" dirty="0"/>
              <a:t> </a:t>
            </a:r>
            <a:r>
              <a:rPr lang="de-DE" dirty="0" err="1"/>
              <a:t>words</a:t>
            </a:r>
            <a:r>
              <a:rPr lang="de-DE" dirty="0"/>
              <a:t> </a:t>
            </a:r>
            <a:r>
              <a:rPr lang="de-DE" dirty="0" err="1"/>
              <a:t>that</a:t>
            </a:r>
            <a:r>
              <a:rPr lang="de-DE" dirty="0"/>
              <a:t> </a:t>
            </a:r>
            <a:r>
              <a:rPr lang="de-DE" dirty="0" err="1"/>
              <a:t>we’ll</a:t>
            </a:r>
            <a:r>
              <a:rPr lang="de-DE" dirty="0"/>
              <a:t> </a:t>
            </a:r>
            <a:r>
              <a:rPr lang="de-DE" dirty="0" err="1"/>
              <a:t>train</a:t>
            </a:r>
            <a:r>
              <a:rPr lang="de-DE" dirty="0"/>
              <a:t> </a:t>
            </a:r>
            <a:r>
              <a:rPr lang="de-DE" dirty="0" err="1"/>
              <a:t>to</a:t>
            </a:r>
            <a:r>
              <a:rPr lang="de-DE" dirty="0"/>
              <a:t> </a:t>
            </a:r>
            <a:r>
              <a:rPr lang="de-DE" dirty="0" err="1"/>
              <a:t>output</a:t>
            </a:r>
            <a:r>
              <a:rPr lang="de-DE" dirty="0"/>
              <a:t> 0) </a:t>
            </a:r>
            <a:r>
              <a:rPr lang="de-DE" dirty="0" err="1"/>
              <a:t>are</a:t>
            </a:r>
            <a:r>
              <a:rPr lang="de-DE" dirty="0"/>
              <a:t> </a:t>
            </a:r>
            <a:r>
              <a:rPr lang="de-DE" dirty="0" err="1"/>
              <a:t>selected</a:t>
            </a:r>
            <a:r>
              <a:rPr lang="de-DE" dirty="0"/>
              <a:t> </a:t>
            </a:r>
            <a:r>
              <a:rPr lang="de-DE" dirty="0" err="1"/>
              <a:t>using</a:t>
            </a:r>
            <a:r>
              <a:rPr lang="de-DE" dirty="0"/>
              <a:t> a “</a:t>
            </a:r>
            <a:r>
              <a:rPr lang="de-DE" dirty="0" err="1"/>
              <a:t>unigram</a:t>
            </a:r>
            <a:r>
              <a:rPr lang="de-DE" dirty="0"/>
              <a:t> </a:t>
            </a:r>
            <a:r>
              <a:rPr lang="de-DE" dirty="0" err="1"/>
              <a:t>distribution</a:t>
            </a:r>
            <a:r>
              <a:rPr lang="de-DE" dirty="0"/>
              <a:t>”, </a:t>
            </a:r>
            <a:r>
              <a:rPr lang="de-DE" dirty="0" err="1"/>
              <a:t>where</a:t>
            </a:r>
            <a:r>
              <a:rPr lang="de-DE" dirty="0"/>
              <a:t> </a:t>
            </a:r>
            <a:r>
              <a:rPr lang="de-DE" dirty="0" err="1"/>
              <a:t>more</a:t>
            </a:r>
            <a:r>
              <a:rPr lang="de-DE" dirty="0"/>
              <a:t> </a:t>
            </a:r>
            <a:r>
              <a:rPr lang="de-DE" dirty="0" err="1"/>
              <a:t>frequent</a:t>
            </a:r>
            <a:r>
              <a:rPr lang="de-DE" dirty="0"/>
              <a:t> </a:t>
            </a:r>
            <a:r>
              <a:rPr lang="de-DE" dirty="0" err="1"/>
              <a:t>words</a:t>
            </a:r>
            <a:r>
              <a:rPr lang="de-DE" dirty="0"/>
              <a:t>.</a:t>
            </a:r>
          </a:p>
        </p:txBody>
      </p:sp>
      <p:pic>
        <p:nvPicPr>
          <p:cNvPr id="5" name="Picture 4" descr="A screenshot of a cell phone&#10;&#10;Description automatically generated">
            <a:extLst>
              <a:ext uri="{FF2B5EF4-FFF2-40B4-BE49-F238E27FC236}">
                <a16:creationId xmlns:a16="http://schemas.microsoft.com/office/drawing/2014/main" id="{75F6D8F4-815B-684F-809F-7E03DDA893CC}"/>
              </a:ext>
            </a:extLst>
          </p:cNvPr>
          <p:cNvPicPr>
            <a:picLocks noChangeAspect="1"/>
          </p:cNvPicPr>
          <p:nvPr/>
        </p:nvPicPr>
        <p:blipFill rotWithShape="1">
          <a:blip r:embed="rId2">
            <a:extLst>
              <a:ext uri="{28A0092B-C50C-407E-A947-70E740481C1C}">
                <a14:useLocalDpi xmlns:a14="http://schemas.microsoft.com/office/drawing/2010/main" val="0"/>
              </a:ext>
            </a:extLst>
          </a:blip>
          <a:srcRect t="20666"/>
          <a:stretch/>
        </p:blipFill>
        <p:spPr>
          <a:xfrm>
            <a:off x="152400" y="2699760"/>
            <a:ext cx="8305800" cy="3681990"/>
          </a:xfrm>
          <a:prstGeom prst="rect">
            <a:avLst/>
          </a:prstGeom>
        </p:spPr>
      </p:pic>
    </p:spTree>
    <p:extLst>
      <p:ext uri="{BB962C8B-B14F-4D97-AF65-F5344CB8AC3E}">
        <p14:creationId xmlns:p14="http://schemas.microsoft.com/office/powerpoint/2010/main" val="102509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D493A-3169-134E-BF30-CD355E197D8E}"/>
              </a:ext>
            </a:extLst>
          </p:cNvPr>
          <p:cNvSpPr>
            <a:spLocks noGrp="1"/>
          </p:cNvSpPr>
          <p:nvPr>
            <p:ph type="title"/>
          </p:nvPr>
        </p:nvSpPr>
        <p:spPr>
          <a:xfrm>
            <a:off x="265112" y="476250"/>
            <a:ext cx="6499225" cy="838200"/>
          </a:xfrm>
        </p:spPr>
        <p:txBody>
          <a:bodyPr/>
          <a:lstStyle/>
          <a:p>
            <a:r>
              <a:rPr lang="de-DE" dirty="0"/>
              <a:t> Word </a:t>
            </a:r>
            <a:r>
              <a:rPr lang="de-DE" dirty="0" err="1"/>
              <a:t>Mover’s</a:t>
            </a:r>
            <a:r>
              <a:rPr lang="de-DE" dirty="0"/>
              <a:t> </a:t>
            </a:r>
            <a:r>
              <a:rPr lang="de-DE" dirty="0" err="1"/>
              <a:t>Distance</a:t>
            </a:r>
            <a:br>
              <a:rPr lang="de-DE" dirty="0"/>
            </a:br>
            <a:endParaRPr lang="de-DE" dirty="0"/>
          </a:p>
        </p:txBody>
      </p:sp>
      <p:sp>
        <p:nvSpPr>
          <p:cNvPr id="3" name="Content Placeholder 2">
            <a:extLst>
              <a:ext uri="{FF2B5EF4-FFF2-40B4-BE49-F238E27FC236}">
                <a16:creationId xmlns:a16="http://schemas.microsoft.com/office/drawing/2014/main" id="{E5A6EB02-78D6-4A48-9C74-51C02EAE9910}"/>
              </a:ext>
            </a:extLst>
          </p:cNvPr>
          <p:cNvSpPr>
            <a:spLocks noGrp="1"/>
          </p:cNvSpPr>
          <p:nvPr>
            <p:ph idx="1"/>
          </p:nvPr>
        </p:nvSpPr>
        <p:spPr/>
        <p:txBody>
          <a:bodyPr/>
          <a:lstStyle/>
          <a:p>
            <a:pPr marL="0" indent="0">
              <a:buNone/>
            </a:pPr>
            <a:r>
              <a:rPr lang="de-DE" b="1" dirty="0"/>
              <a:t>I </a:t>
            </a:r>
            <a:r>
              <a:rPr lang="de-DE" b="1" dirty="0" err="1"/>
              <a:t>have</a:t>
            </a:r>
            <a:r>
              <a:rPr lang="de-DE" b="1" dirty="0"/>
              <a:t> 2 </a:t>
            </a:r>
            <a:r>
              <a:rPr lang="de-DE" b="1" dirty="0" err="1"/>
              <a:t>sentences</a:t>
            </a:r>
            <a:r>
              <a:rPr lang="de-DE" b="1" dirty="0"/>
              <a:t>:</a:t>
            </a:r>
          </a:p>
          <a:p>
            <a:r>
              <a:rPr lang="de-DE" dirty="0"/>
              <a:t>Obama </a:t>
            </a:r>
            <a:r>
              <a:rPr lang="de-DE" dirty="0" err="1"/>
              <a:t>speaks</a:t>
            </a:r>
            <a:r>
              <a:rPr lang="de-DE" dirty="0"/>
              <a:t> </a:t>
            </a:r>
            <a:r>
              <a:rPr lang="de-DE" dirty="0" err="1"/>
              <a:t>to</a:t>
            </a:r>
            <a:r>
              <a:rPr lang="de-DE" dirty="0"/>
              <a:t> </a:t>
            </a:r>
            <a:r>
              <a:rPr lang="de-DE" dirty="0" err="1"/>
              <a:t>the</a:t>
            </a:r>
            <a:r>
              <a:rPr lang="de-DE" dirty="0"/>
              <a:t> </a:t>
            </a:r>
            <a:r>
              <a:rPr lang="de-DE" dirty="0" err="1"/>
              <a:t>media</a:t>
            </a:r>
            <a:r>
              <a:rPr lang="de-DE" dirty="0"/>
              <a:t> in Illinois</a:t>
            </a:r>
          </a:p>
          <a:p>
            <a:r>
              <a:rPr lang="de-DE" dirty="0"/>
              <a:t>The </a:t>
            </a:r>
            <a:r>
              <a:rPr lang="de-DE" dirty="0" err="1"/>
              <a:t>president</a:t>
            </a:r>
            <a:r>
              <a:rPr lang="de-DE" dirty="0"/>
              <a:t> </a:t>
            </a:r>
            <a:r>
              <a:rPr lang="de-DE" dirty="0" err="1"/>
              <a:t>greets</a:t>
            </a:r>
            <a:r>
              <a:rPr lang="de-DE" dirty="0"/>
              <a:t> </a:t>
            </a:r>
            <a:r>
              <a:rPr lang="de-DE" dirty="0" err="1"/>
              <a:t>the</a:t>
            </a:r>
            <a:r>
              <a:rPr lang="de-DE" dirty="0"/>
              <a:t> press in Chicago</a:t>
            </a:r>
          </a:p>
          <a:p>
            <a:pPr marL="0" indent="0">
              <a:buNone/>
            </a:pPr>
            <a:endParaRPr lang="de-DE" dirty="0"/>
          </a:p>
          <a:p>
            <a:pPr marL="0" indent="0">
              <a:buNone/>
            </a:pPr>
            <a:r>
              <a:rPr lang="de-DE" b="1" dirty="0" err="1"/>
              <a:t>Removing</a:t>
            </a:r>
            <a:r>
              <a:rPr lang="de-DE" b="1" dirty="0"/>
              <a:t> </a:t>
            </a:r>
            <a:r>
              <a:rPr lang="de-DE" b="1" dirty="0" err="1"/>
              <a:t>stop</a:t>
            </a:r>
            <a:r>
              <a:rPr lang="de-DE" b="1" dirty="0"/>
              <a:t> </a:t>
            </a:r>
            <a:r>
              <a:rPr lang="de-DE" b="1" dirty="0" err="1"/>
              <a:t>words</a:t>
            </a:r>
            <a:r>
              <a:rPr lang="de-DE" b="1" dirty="0"/>
              <a:t>:</a:t>
            </a:r>
          </a:p>
          <a:p>
            <a:r>
              <a:rPr lang="de-DE" dirty="0"/>
              <a:t>Obama </a:t>
            </a:r>
            <a:r>
              <a:rPr lang="de-DE" dirty="0" err="1"/>
              <a:t>speaks</a:t>
            </a:r>
            <a:r>
              <a:rPr lang="de-DE" dirty="0"/>
              <a:t> </a:t>
            </a:r>
            <a:r>
              <a:rPr lang="de-DE" dirty="0" err="1"/>
              <a:t>media</a:t>
            </a:r>
            <a:r>
              <a:rPr lang="de-DE" dirty="0"/>
              <a:t> Illinois</a:t>
            </a:r>
          </a:p>
          <a:p>
            <a:r>
              <a:rPr lang="de-DE" dirty="0" err="1"/>
              <a:t>president</a:t>
            </a:r>
            <a:r>
              <a:rPr lang="de-DE" dirty="0"/>
              <a:t> </a:t>
            </a:r>
            <a:r>
              <a:rPr lang="de-DE" dirty="0" err="1"/>
              <a:t>greets</a:t>
            </a:r>
            <a:r>
              <a:rPr lang="de-DE" dirty="0"/>
              <a:t> press Chicago</a:t>
            </a:r>
          </a:p>
          <a:p>
            <a:pPr marL="0" indent="0">
              <a:buNone/>
            </a:pPr>
            <a:endParaRPr lang="de-DE" dirty="0"/>
          </a:p>
          <a:p>
            <a:pPr marL="0" indent="0">
              <a:buNone/>
            </a:pPr>
            <a:r>
              <a:rPr lang="de-DE" dirty="0" err="1"/>
              <a:t>Sparse</a:t>
            </a:r>
            <a:r>
              <a:rPr lang="de-DE" dirty="0"/>
              <a:t> </a:t>
            </a:r>
            <a:r>
              <a:rPr lang="de-DE" dirty="0" err="1"/>
              <a:t>vectors</a:t>
            </a:r>
            <a:r>
              <a:rPr lang="de-DE" dirty="0"/>
              <a:t> like </a:t>
            </a:r>
            <a:r>
              <a:rPr lang="de-DE" dirty="0" err="1"/>
              <a:t>count</a:t>
            </a:r>
            <a:r>
              <a:rPr lang="de-DE" dirty="0"/>
              <a:t> </a:t>
            </a:r>
            <a:r>
              <a:rPr lang="de-DE" dirty="0" err="1"/>
              <a:t>vectorizers</a:t>
            </a:r>
            <a:r>
              <a:rPr lang="de-DE" dirty="0"/>
              <a:t> </a:t>
            </a:r>
            <a:r>
              <a:rPr lang="de-DE" dirty="0" err="1"/>
              <a:t>for</a:t>
            </a:r>
            <a:r>
              <a:rPr lang="de-DE" dirty="0"/>
              <a:t> </a:t>
            </a:r>
            <a:r>
              <a:rPr lang="de-DE" dirty="0" err="1"/>
              <a:t>the</a:t>
            </a:r>
            <a:r>
              <a:rPr lang="de-DE" dirty="0"/>
              <a:t> 2 </a:t>
            </a:r>
            <a:r>
              <a:rPr lang="de-DE" dirty="0" err="1"/>
              <a:t>sentences</a:t>
            </a:r>
            <a:r>
              <a:rPr lang="de-DE" dirty="0"/>
              <a:t> </a:t>
            </a:r>
            <a:r>
              <a:rPr lang="de-DE" b="1" dirty="0" err="1"/>
              <a:t>have</a:t>
            </a:r>
            <a:r>
              <a:rPr lang="de-DE" b="1" dirty="0"/>
              <a:t> </a:t>
            </a:r>
            <a:r>
              <a:rPr lang="de-DE" b="1" dirty="0" err="1"/>
              <a:t>no</a:t>
            </a:r>
            <a:r>
              <a:rPr lang="de-DE" b="1" dirty="0"/>
              <a:t> </a:t>
            </a:r>
            <a:r>
              <a:rPr lang="de-DE" b="1" dirty="0" err="1"/>
              <a:t>common</a:t>
            </a:r>
            <a:r>
              <a:rPr lang="de-DE" b="1" dirty="0"/>
              <a:t> </a:t>
            </a:r>
            <a:r>
              <a:rPr lang="de-DE" b="1" dirty="0" err="1"/>
              <a:t>words</a:t>
            </a:r>
            <a:r>
              <a:rPr lang="de-DE" dirty="0"/>
              <a:t> </a:t>
            </a:r>
            <a:r>
              <a:rPr lang="de-DE" dirty="0" err="1"/>
              <a:t>and</a:t>
            </a:r>
            <a:r>
              <a:rPr lang="de-DE" dirty="0"/>
              <a:t> will </a:t>
            </a:r>
            <a:r>
              <a:rPr lang="de-DE" dirty="0" err="1"/>
              <a:t>have</a:t>
            </a:r>
            <a:r>
              <a:rPr lang="de-DE" dirty="0"/>
              <a:t> </a:t>
            </a:r>
            <a:r>
              <a:rPr lang="de-DE" b="1" dirty="0"/>
              <a:t>a </a:t>
            </a:r>
            <a:r>
              <a:rPr lang="de-DE" b="1" dirty="0" err="1"/>
              <a:t>cosine</a:t>
            </a:r>
            <a:r>
              <a:rPr lang="de-DE" b="1" dirty="0"/>
              <a:t> </a:t>
            </a:r>
            <a:r>
              <a:rPr lang="de-DE" b="1" dirty="0" err="1"/>
              <a:t>distance</a:t>
            </a:r>
            <a:r>
              <a:rPr lang="de-DE" b="1" dirty="0"/>
              <a:t> </a:t>
            </a:r>
            <a:r>
              <a:rPr lang="de-DE" b="1" dirty="0" err="1"/>
              <a:t>of</a:t>
            </a:r>
            <a:r>
              <a:rPr lang="de-DE" b="1" dirty="0"/>
              <a:t> 0</a:t>
            </a:r>
            <a:r>
              <a:rPr lang="de-DE" dirty="0"/>
              <a:t>. </a:t>
            </a:r>
          </a:p>
          <a:p>
            <a:pPr marL="0" indent="0">
              <a:buNone/>
            </a:pPr>
            <a:endParaRPr lang="de-DE" dirty="0"/>
          </a:p>
          <a:p>
            <a:pPr marL="0" indent="0">
              <a:buNone/>
            </a:pPr>
            <a:r>
              <a:rPr lang="de-DE" dirty="0"/>
              <a:t>This </a:t>
            </a:r>
            <a:r>
              <a:rPr lang="de-DE" dirty="0" err="1"/>
              <a:t>is</a:t>
            </a:r>
            <a:r>
              <a:rPr lang="de-DE" dirty="0"/>
              <a:t> a</a:t>
            </a:r>
            <a:r>
              <a:rPr lang="de-DE" b="1" dirty="0"/>
              <a:t> terrible </a:t>
            </a:r>
            <a:r>
              <a:rPr lang="de-DE" b="1" dirty="0" err="1"/>
              <a:t>distance</a:t>
            </a:r>
            <a:r>
              <a:rPr lang="de-DE" dirty="0"/>
              <a:t> score </a:t>
            </a:r>
            <a:r>
              <a:rPr lang="de-DE" dirty="0" err="1"/>
              <a:t>because</a:t>
            </a:r>
            <a:r>
              <a:rPr lang="de-DE" dirty="0"/>
              <a:t> </a:t>
            </a:r>
            <a:r>
              <a:rPr lang="de-DE" b="1" dirty="0" err="1"/>
              <a:t>the</a:t>
            </a:r>
            <a:r>
              <a:rPr lang="de-DE" b="1" dirty="0"/>
              <a:t> 2 </a:t>
            </a:r>
            <a:r>
              <a:rPr lang="de-DE" b="1" dirty="0" err="1"/>
              <a:t>sentences</a:t>
            </a:r>
            <a:r>
              <a:rPr lang="de-DE" b="1" dirty="0"/>
              <a:t> </a:t>
            </a:r>
            <a:r>
              <a:rPr lang="de-DE" b="1" dirty="0" err="1"/>
              <a:t>have</a:t>
            </a:r>
            <a:r>
              <a:rPr lang="de-DE" b="1" dirty="0"/>
              <a:t> </a:t>
            </a:r>
            <a:r>
              <a:rPr lang="de-DE" b="1" dirty="0" err="1"/>
              <a:t>very</a:t>
            </a:r>
            <a:r>
              <a:rPr lang="de-DE" b="1" dirty="0"/>
              <a:t> </a:t>
            </a:r>
            <a:r>
              <a:rPr lang="de-DE" b="1" dirty="0" err="1"/>
              <a:t>similar</a:t>
            </a:r>
            <a:r>
              <a:rPr lang="de-DE" b="1" dirty="0"/>
              <a:t> </a:t>
            </a:r>
            <a:r>
              <a:rPr lang="de-DE" b="1" dirty="0" err="1"/>
              <a:t>meanings</a:t>
            </a:r>
            <a:r>
              <a:rPr lang="de-DE" dirty="0"/>
              <a:t>.</a:t>
            </a:r>
          </a:p>
          <a:p>
            <a:pPr marL="0" indent="0">
              <a:buNone/>
            </a:pPr>
            <a:endParaRPr lang="de-DE" dirty="0"/>
          </a:p>
        </p:txBody>
      </p:sp>
    </p:spTree>
    <p:extLst>
      <p:ext uri="{BB962C8B-B14F-4D97-AF65-F5344CB8AC3E}">
        <p14:creationId xmlns:p14="http://schemas.microsoft.com/office/powerpoint/2010/main" val="228828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a:t>Applications of Text Similarity</a:t>
            </a:r>
          </a:p>
        </p:txBody>
      </p:sp>
      <p:sp>
        <p:nvSpPr>
          <p:cNvPr id="7" name="Inhaltsplatzhalter 6"/>
          <p:cNvSpPr>
            <a:spLocks noGrp="1"/>
          </p:cNvSpPr>
          <p:nvPr>
            <p:ph idx="1"/>
          </p:nvPr>
        </p:nvSpPr>
        <p:spPr/>
        <p:txBody>
          <a:bodyPr/>
          <a:lstStyle/>
          <a:p>
            <a:pPr marL="0" indent="0">
              <a:buNone/>
            </a:pPr>
            <a:r>
              <a:rPr lang="en-US" sz="2400" dirty="0"/>
              <a:t>Information retrieval (Query vs. Document)‏</a:t>
            </a:r>
          </a:p>
          <a:p>
            <a:pPr marL="0" indent="0">
              <a:buNone/>
            </a:pPr>
            <a:endParaRPr lang="en-US" dirty="0"/>
          </a:p>
          <a:p>
            <a:pPr marL="0" indent="0">
              <a:buNone/>
            </a:pPr>
            <a:r>
              <a:rPr lang="en-US" sz="2400" dirty="0"/>
              <a:t>Text classification (Document vs. Category)‏</a:t>
            </a:r>
          </a:p>
          <a:p>
            <a:pPr marL="0" indent="0">
              <a:buNone/>
            </a:pPr>
            <a:endParaRPr lang="en-US" dirty="0"/>
          </a:p>
          <a:p>
            <a:pPr marL="0" indent="0">
              <a:buNone/>
            </a:pPr>
            <a:r>
              <a:rPr lang="en-US" sz="2400" dirty="0"/>
              <a:t>Word-sense disambiguation (Context vs. Context)</a:t>
            </a:r>
          </a:p>
          <a:p>
            <a:pPr marL="0" indent="0">
              <a:buNone/>
            </a:pPr>
            <a:endParaRPr lang="en-US" dirty="0"/>
          </a:p>
          <a:p>
            <a:pPr marL="0" indent="0">
              <a:buNone/>
            </a:pPr>
            <a:r>
              <a:rPr lang="en-US" sz="2400" dirty="0"/>
              <a:t>Plagiarism Detection (Document vs. Plagiarized Document)</a:t>
            </a:r>
          </a:p>
          <a:p>
            <a:pPr marL="0" indent="0">
              <a:buNone/>
            </a:pPr>
            <a:endParaRPr lang="en-US" dirty="0"/>
          </a:p>
          <a:p>
            <a:pPr marL="0" indent="0">
              <a:buNone/>
            </a:pPr>
            <a:r>
              <a:rPr lang="en-US" sz="2400" dirty="0"/>
              <a:t>Automatic evaluation </a:t>
            </a:r>
          </a:p>
          <a:p>
            <a:pPr lvl="1"/>
            <a:r>
              <a:rPr lang="en-US" sz="2400" dirty="0"/>
              <a:t>Machine translation (Gold Standard vs. Generated)‏</a:t>
            </a:r>
          </a:p>
          <a:p>
            <a:pPr lvl="1"/>
            <a:r>
              <a:rPr lang="en-US" sz="2400" dirty="0"/>
              <a:t>Text summarization (Summary vs. Original)‏</a:t>
            </a:r>
          </a:p>
        </p:txBody>
      </p:sp>
      <p:sp>
        <p:nvSpPr>
          <p:cNvPr id="8" name="Textfeld 7"/>
          <p:cNvSpPr txBox="1"/>
          <p:nvPr/>
        </p:nvSpPr>
        <p:spPr>
          <a:xfrm>
            <a:off x="5834326" y="6172200"/>
            <a:ext cx="3158237" cy="307777"/>
          </a:xfrm>
          <a:prstGeom prst="rect">
            <a:avLst/>
          </a:prstGeom>
          <a:noFill/>
        </p:spPr>
        <p:txBody>
          <a:bodyPr wrap="none" rtlCol="0">
            <a:spAutoFit/>
          </a:bodyPr>
          <a:lstStyle/>
          <a:p>
            <a:pPr algn="ctr"/>
            <a:r>
              <a:rPr lang="en-US" sz="1400" b="1">
                <a:solidFill>
                  <a:schemeClr val="bg1">
                    <a:lumMod val="65000"/>
                  </a:schemeClr>
                </a:solidFill>
                <a:latin typeface="+mj-lt"/>
              </a:rPr>
              <a:t>Slide adapted from Rada Mihalcea</a:t>
            </a:r>
          </a:p>
        </p:txBody>
      </p:sp>
    </p:spTree>
    <p:extLst>
      <p:ext uri="{BB962C8B-B14F-4D97-AF65-F5344CB8AC3E}">
        <p14:creationId xmlns:p14="http://schemas.microsoft.com/office/powerpoint/2010/main" val="22567783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F1B6B-F3E0-EE4C-B6DC-C6756EBDEE8A}"/>
              </a:ext>
            </a:extLst>
          </p:cNvPr>
          <p:cNvSpPr>
            <a:spLocks noGrp="1"/>
          </p:cNvSpPr>
          <p:nvPr>
            <p:ph type="title"/>
          </p:nvPr>
        </p:nvSpPr>
        <p:spPr/>
        <p:txBody>
          <a:bodyPr/>
          <a:lstStyle/>
          <a:p>
            <a:r>
              <a:rPr lang="de-DE" dirty="0"/>
              <a:t> Word </a:t>
            </a:r>
            <a:r>
              <a:rPr lang="de-DE" dirty="0" err="1"/>
              <a:t>Mover’s</a:t>
            </a:r>
            <a:r>
              <a:rPr lang="de-DE" dirty="0"/>
              <a:t> </a:t>
            </a:r>
            <a:r>
              <a:rPr lang="de-DE" dirty="0" err="1"/>
              <a:t>Distance</a:t>
            </a:r>
            <a:endParaRPr lang="de-DE" dirty="0"/>
          </a:p>
        </p:txBody>
      </p:sp>
      <p:sp>
        <p:nvSpPr>
          <p:cNvPr id="3" name="Content Placeholder 2">
            <a:extLst>
              <a:ext uri="{FF2B5EF4-FFF2-40B4-BE49-F238E27FC236}">
                <a16:creationId xmlns:a16="http://schemas.microsoft.com/office/drawing/2014/main" id="{025B44BC-6D0C-1044-A9AB-0AEF1BDB0851}"/>
              </a:ext>
            </a:extLst>
          </p:cNvPr>
          <p:cNvSpPr>
            <a:spLocks noGrp="1"/>
          </p:cNvSpPr>
          <p:nvPr>
            <p:ph idx="1"/>
          </p:nvPr>
        </p:nvSpPr>
        <p:spPr/>
        <p:txBody>
          <a:bodyPr/>
          <a:lstStyle/>
          <a:p>
            <a:r>
              <a:rPr lang="de-DE" dirty="0" err="1"/>
              <a:t>Let</a:t>
            </a:r>
            <a:r>
              <a:rPr lang="de-DE" dirty="0"/>
              <a:t> </a:t>
            </a:r>
            <a:r>
              <a:rPr lang="de-DE" dirty="0" err="1"/>
              <a:t>solve</a:t>
            </a:r>
            <a:r>
              <a:rPr lang="de-DE" dirty="0"/>
              <a:t> </a:t>
            </a:r>
            <a:r>
              <a:rPr lang="de-DE" dirty="0" err="1"/>
              <a:t>this</a:t>
            </a:r>
            <a:r>
              <a:rPr lang="de-DE" dirty="0"/>
              <a:t> </a:t>
            </a:r>
            <a:r>
              <a:rPr lang="de-DE" dirty="0" err="1"/>
              <a:t>problem</a:t>
            </a:r>
            <a:r>
              <a:rPr lang="de-DE" dirty="0"/>
              <a:t> </a:t>
            </a:r>
            <a:r>
              <a:rPr lang="de-DE" dirty="0" err="1"/>
              <a:t>by</a:t>
            </a:r>
            <a:r>
              <a:rPr lang="de-DE" dirty="0"/>
              <a:t> </a:t>
            </a:r>
            <a:r>
              <a:rPr lang="de-DE" dirty="0" err="1"/>
              <a:t>taking</a:t>
            </a:r>
            <a:r>
              <a:rPr lang="de-DE" dirty="0"/>
              <a:t> </a:t>
            </a:r>
            <a:r>
              <a:rPr lang="de-DE" dirty="0" err="1"/>
              <a:t>account</a:t>
            </a:r>
            <a:r>
              <a:rPr lang="de-DE" dirty="0"/>
              <a:t> </a:t>
            </a:r>
            <a:r>
              <a:rPr lang="de-DE" dirty="0" err="1"/>
              <a:t>of</a:t>
            </a:r>
            <a:r>
              <a:rPr lang="de-DE" dirty="0"/>
              <a:t> </a:t>
            </a:r>
            <a:r>
              <a:rPr lang="de-DE" dirty="0" err="1"/>
              <a:t>the</a:t>
            </a:r>
            <a:r>
              <a:rPr lang="de-DE" dirty="0"/>
              <a:t> </a:t>
            </a:r>
            <a:r>
              <a:rPr lang="de-DE" b="1" dirty="0" err="1"/>
              <a:t>words</a:t>
            </a:r>
            <a:r>
              <a:rPr lang="de-DE" b="1" dirty="0"/>
              <a:t>’ </a:t>
            </a:r>
            <a:r>
              <a:rPr lang="de-DE" b="1" dirty="0" err="1"/>
              <a:t>similarities</a:t>
            </a:r>
            <a:r>
              <a:rPr lang="de-DE" b="1" dirty="0"/>
              <a:t> in </a:t>
            </a:r>
            <a:r>
              <a:rPr lang="de-DE" b="1" dirty="0" err="1"/>
              <a:t>word</a:t>
            </a:r>
            <a:r>
              <a:rPr lang="de-DE" b="1" dirty="0"/>
              <a:t> </a:t>
            </a:r>
            <a:r>
              <a:rPr lang="de-DE" b="1" dirty="0" err="1"/>
              <a:t>embedding</a:t>
            </a:r>
            <a:r>
              <a:rPr lang="de-DE" b="1" dirty="0"/>
              <a:t> </a:t>
            </a:r>
            <a:r>
              <a:rPr lang="de-DE" b="1" dirty="0" err="1"/>
              <a:t>space</a:t>
            </a:r>
            <a:r>
              <a:rPr lang="de-DE" dirty="0"/>
              <a:t>.</a:t>
            </a:r>
          </a:p>
        </p:txBody>
      </p:sp>
      <p:pic>
        <p:nvPicPr>
          <p:cNvPr id="5" name="Picture 4" descr="A close up of a logo&#10;&#10;Description automatically generated">
            <a:extLst>
              <a:ext uri="{FF2B5EF4-FFF2-40B4-BE49-F238E27FC236}">
                <a16:creationId xmlns:a16="http://schemas.microsoft.com/office/drawing/2014/main" id="{5F07214A-9276-334D-AEA4-7089E44D2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43200"/>
            <a:ext cx="6991350" cy="3387879"/>
          </a:xfrm>
          <a:prstGeom prst="rect">
            <a:avLst/>
          </a:prstGeom>
        </p:spPr>
      </p:pic>
    </p:spTree>
    <p:extLst>
      <p:ext uri="{BB962C8B-B14F-4D97-AF65-F5344CB8AC3E}">
        <p14:creationId xmlns:p14="http://schemas.microsoft.com/office/powerpoint/2010/main" val="22161508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74CFA-2D0A-E147-9516-808F21926715}"/>
              </a:ext>
            </a:extLst>
          </p:cNvPr>
          <p:cNvSpPr>
            <a:spLocks noGrp="1"/>
          </p:cNvSpPr>
          <p:nvPr>
            <p:ph type="title"/>
          </p:nvPr>
        </p:nvSpPr>
        <p:spPr/>
        <p:txBody>
          <a:bodyPr/>
          <a:lstStyle/>
          <a:p>
            <a:r>
              <a:rPr lang="de-DE" dirty="0"/>
              <a:t> Word </a:t>
            </a:r>
            <a:r>
              <a:rPr lang="de-DE" dirty="0" err="1"/>
              <a:t>Mover’s</a:t>
            </a:r>
            <a:r>
              <a:rPr lang="de-DE" dirty="0"/>
              <a:t> </a:t>
            </a:r>
            <a:r>
              <a:rPr lang="de-DE" dirty="0" err="1"/>
              <a:t>Distance</a:t>
            </a:r>
            <a:endParaRPr lang="de-DE" dirty="0"/>
          </a:p>
        </p:txBody>
      </p:sp>
      <p:pic>
        <p:nvPicPr>
          <p:cNvPr id="5" name="Content Placeholder 4" descr="A picture containing object&#10;&#10;Description automatically generated">
            <a:extLst>
              <a:ext uri="{FF2B5EF4-FFF2-40B4-BE49-F238E27FC236}">
                <a16:creationId xmlns:a16="http://schemas.microsoft.com/office/drawing/2014/main" id="{E7229818-B4DA-CC46-A03B-A8780C7467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206" y="2742406"/>
            <a:ext cx="8636000" cy="2489200"/>
          </a:xfrm>
        </p:spPr>
      </p:pic>
    </p:spTree>
    <p:extLst>
      <p:ext uri="{BB962C8B-B14F-4D97-AF65-F5344CB8AC3E}">
        <p14:creationId xmlns:p14="http://schemas.microsoft.com/office/powerpoint/2010/main" val="31573037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1C270-4726-0740-B834-F64D4FB874FA}"/>
              </a:ext>
            </a:extLst>
          </p:cNvPr>
          <p:cNvSpPr>
            <a:spLocks noGrp="1"/>
          </p:cNvSpPr>
          <p:nvPr>
            <p:ph type="title"/>
          </p:nvPr>
        </p:nvSpPr>
        <p:spPr/>
        <p:txBody>
          <a:bodyPr/>
          <a:lstStyle/>
          <a:p>
            <a:r>
              <a:rPr lang="de-DE" dirty="0"/>
              <a:t> Word </a:t>
            </a:r>
            <a:r>
              <a:rPr lang="de-DE" dirty="0" err="1"/>
              <a:t>Mover’s</a:t>
            </a:r>
            <a:r>
              <a:rPr lang="de-DE" dirty="0"/>
              <a:t> </a:t>
            </a:r>
            <a:r>
              <a:rPr lang="de-DE" dirty="0" err="1"/>
              <a:t>Distance</a:t>
            </a:r>
            <a:endParaRPr lang="de-DE" dirty="0"/>
          </a:p>
        </p:txBody>
      </p:sp>
      <p:sp>
        <p:nvSpPr>
          <p:cNvPr id="3" name="Content Placeholder 2">
            <a:extLst>
              <a:ext uri="{FF2B5EF4-FFF2-40B4-BE49-F238E27FC236}">
                <a16:creationId xmlns:a16="http://schemas.microsoft.com/office/drawing/2014/main" id="{FBFFD1D7-DDB4-7540-8E2C-7AEE16A9D61A}"/>
              </a:ext>
            </a:extLst>
          </p:cNvPr>
          <p:cNvSpPr>
            <a:spLocks noGrp="1"/>
          </p:cNvSpPr>
          <p:nvPr>
            <p:ph idx="1"/>
          </p:nvPr>
        </p:nvSpPr>
        <p:spPr>
          <a:xfrm>
            <a:off x="228600" y="1599190"/>
            <a:ext cx="7445375" cy="2036289"/>
          </a:xfrm>
        </p:spPr>
        <p:txBody>
          <a:bodyPr/>
          <a:lstStyle/>
          <a:p>
            <a:pPr marL="0" indent="0">
              <a:buNone/>
            </a:pPr>
            <a:r>
              <a:rPr lang="de-DE" dirty="0" err="1"/>
              <a:t>Use</a:t>
            </a:r>
            <a:r>
              <a:rPr lang="de-DE" dirty="0"/>
              <a:t> </a:t>
            </a:r>
            <a:r>
              <a:rPr lang="de-DE" dirty="0" err="1"/>
              <a:t>the</a:t>
            </a:r>
            <a:r>
              <a:rPr lang="de-DE" dirty="0"/>
              <a:t> </a:t>
            </a:r>
            <a:r>
              <a:rPr lang="de-DE" b="1" dirty="0" err="1"/>
              <a:t>word</a:t>
            </a:r>
            <a:r>
              <a:rPr lang="de-DE" b="1" dirty="0"/>
              <a:t> </a:t>
            </a:r>
            <a:r>
              <a:rPr lang="de-DE" b="1" dirty="0" err="1"/>
              <a:t>embeddings</a:t>
            </a:r>
            <a:r>
              <a:rPr lang="de-DE" b="1" dirty="0"/>
              <a:t> </a:t>
            </a:r>
            <a:r>
              <a:rPr lang="de-DE" b="1" dirty="0" err="1"/>
              <a:t>of</a:t>
            </a:r>
            <a:r>
              <a:rPr lang="de-DE" b="1" dirty="0"/>
              <a:t> </a:t>
            </a:r>
            <a:r>
              <a:rPr lang="de-DE" b="1" dirty="0" err="1"/>
              <a:t>the</a:t>
            </a:r>
            <a:r>
              <a:rPr lang="de-DE" b="1" dirty="0"/>
              <a:t> </a:t>
            </a:r>
            <a:r>
              <a:rPr lang="de-DE" b="1" dirty="0" err="1"/>
              <a:t>words</a:t>
            </a:r>
            <a:r>
              <a:rPr lang="de-DE" b="1" dirty="0"/>
              <a:t> in </a:t>
            </a:r>
            <a:r>
              <a:rPr lang="de-DE" b="1" dirty="0" err="1"/>
              <a:t>two</a:t>
            </a:r>
            <a:r>
              <a:rPr lang="de-DE" b="1" dirty="0"/>
              <a:t> </a:t>
            </a:r>
            <a:r>
              <a:rPr lang="de-DE" b="1" dirty="0" err="1"/>
              <a:t>texts</a:t>
            </a:r>
            <a:r>
              <a:rPr lang="de-DE" b="1" dirty="0"/>
              <a:t> </a:t>
            </a:r>
            <a:r>
              <a:rPr lang="de-DE" b="1" dirty="0" err="1"/>
              <a:t>to</a:t>
            </a:r>
            <a:r>
              <a:rPr lang="de-DE" b="1" dirty="0"/>
              <a:t> </a:t>
            </a:r>
            <a:r>
              <a:rPr lang="de-DE" b="1" dirty="0" err="1"/>
              <a:t>measure</a:t>
            </a:r>
            <a:r>
              <a:rPr lang="de-DE" b="1" dirty="0"/>
              <a:t> </a:t>
            </a:r>
            <a:r>
              <a:rPr lang="de-DE" b="1" dirty="0" err="1"/>
              <a:t>the</a:t>
            </a:r>
            <a:r>
              <a:rPr lang="de-DE" b="1" dirty="0"/>
              <a:t> </a:t>
            </a:r>
            <a:r>
              <a:rPr lang="de-DE" b="1" dirty="0" err="1"/>
              <a:t>minimum</a:t>
            </a:r>
            <a:r>
              <a:rPr lang="de-DE" b="1" dirty="0"/>
              <a:t> </a:t>
            </a:r>
            <a:r>
              <a:rPr lang="de-DE" b="1" dirty="0" err="1"/>
              <a:t>distance</a:t>
            </a:r>
            <a:r>
              <a:rPr lang="de-DE" dirty="0"/>
              <a:t> </a:t>
            </a:r>
            <a:r>
              <a:rPr lang="de-DE" dirty="0" err="1"/>
              <a:t>that</a:t>
            </a:r>
            <a:r>
              <a:rPr lang="de-DE" dirty="0"/>
              <a:t> </a:t>
            </a:r>
            <a:r>
              <a:rPr lang="de-DE" dirty="0" err="1"/>
              <a:t>the</a:t>
            </a:r>
            <a:r>
              <a:rPr lang="de-DE" dirty="0"/>
              <a:t> </a:t>
            </a:r>
            <a:r>
              <a:rPr lang="de-DE" dirty="0" err="1"/>
              <a:t>words</a:t>
            </a:r>
            <a:r>
              <a:rPr lang="de-DE" dirty="0"/>
              <a:t> in </a:t>
            </a:r>
            <a:r>
              <a:rPr lang="de-DE" dirty="0" err="1"/>
              <a:t>one</a:t>
            </a:r>
            <a:r>
              <a:rPr lang="de-DE" dirty="0"/>
              <a:t> </a:t>
            </a:r>
            <a:r>
              <a:rPr lang="de-DE" dirty="0" err="1"/>
              <a:t>text</a:t>
            </a:r>
            <a:r>
              <a:rPr lang="de-DE" dirty="0"/>
              <a:t> </a:t>
            </a:r>
            <a:r>
              <a:rPr lang="de-DE" dirty="0" err="1"/>
              <a:t>need</a:t>
            </a:r>
            <a:r>
              <a:rPr lang="de-DE" dirty="0"/>
              <a:t> </a:t>
            </a:r>
            <a:r>
              <a:rPr lang="de-DE" dirty="0" err="1"/>
              <a:t>to</a:t>
            </a:r>
            <a:r>
              <a:rPr lang="de-DE" dirty="0"/>
              <a:t> “</a:t>
            </a:r>
            <a:r>
              <a:rPr lang="de-DE" dirty="0" err="1"/>
              <a:t>travel</a:t>
            </a:r>
            <a:r>
              <a:rPr lang="de-DE" dirty="0"/>
              <a:t>” in </a:t>
            </a:r>
            <a:r>
              <a:rPr lang="de-DE" dirty="0" err="1"/>
              <a:t>semantic</a:t>
            </a:r>
            <a:r>
              <a:rPr lang="de-DE" dirty="0"/>
              <a:t> </a:t>
            </a:r>
            <a:r>
              <a:rPr lang="de-DE" dirty="0" err="1"/>
              <a:t>space</a:t>
            </a:r>
            <a:r>
              <a:rPr lang="de-DE" dirty="0"/>
              <a:t> </a:t>
            </a:r>
            <a:r>
              <a:rPr lang="de-DE" dirty="0" err="1"/>
              <a:t>to</a:t>
            </a:r>
            <a:r>
              <a:rPr lang="de-DE" dirty="0"/>
              <a:t> </a:t>
            </a:r>
            <a:r>
              <a:rPr lang="de-DE" dirty="0" err="1"/>
              <a:t>reach</a:t>
            </a:r>
            <a:r>
              <a:rPr lang="de-DE" dirty="0"/>
              <a:t> </a:t>
            </a:r>
            <a:r>
              <a:rPr lang="de-DE" dirty="0" err="1"/>
              <a:t>the</a:t>
            </a:r>
            <a:r>
              <a:rPr lang="de-DE" dirty="0"/>
              <a:t> </a:t>
            </a:r>
            <a:r>
              <a:rPr lang="de-DE" dirty="0" err="1"/>
              <a:t>words</a:t>
            </a:r>
            <a:r>
              <a:rPr lang="de-DE" dirty="0"/>
              <a:t> in </a:t>
            </a:r>
            <a:r>
              <a:rPr lang="de-DE" dirty="0" err="1"/>
              <a:t>the</a:t>
            </a:r>
            <a:r>
              <a:rPr lang="de-DE" dirty="0"/>
              <a:t> </a:t>
            </a:r>
            <a:r>
              <a:rPr lang="de-DE" dirty="0" err="1"/>
              <a:t>other</a:t>
            </a:r>
            <a:r>
              <a:rPr lang="de-DE" dirty="0"/>
              <a:t> </a:t>
            </a:r>
            <a:r>
              <a:rPr lang="de-DE" dirty="0" err="1"/>
              <a:t>text</a:t>
            </a:r>
            <a:r>
              <a:rPr lang="de-DE" dirty="0"/>
              <a:t>.</a:t>
            </a:r>
          </a:p>
          <a:p>
            <a:pPr marL="0" indent="0">
              <a:buNone/>
            </a:pPr>
            <a:endParaRPr lang="de-DE" dirty="0"/>
          </a:p>
        </p:txBody>
      </p:sp>
      <p:pic>
        <p:nvPicPr>
          <p:cNvPr id="5" name="Picture 4" descr="A screenshot of a cell phone&#10;&#10;Description automatically generated">
            <a:extLst>
              <a:ext uri="{FF2B5EF4-FFF2-40B4-BE49-F238E27FC236}">
                <a16:creationId xmlns:a16="http://schemas.microsoft.com/office/drawing/2014/main" id="{CB5B9582-82F5-B846-B0B9-B8ECF257F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3628552"/>
            <a:ext cx="6311900" cy="2772248"/>
          </a:xfrm>
          <a:prstGeom prst="rect">
            <a:avLst/>
          </a:prstGeom>
        </p:spPr>
      </p:pic>
    </p:spTree>
    <p:extLst>
      <p:ext uri="{BB962C8B-B14F-4D97-AF65-F5344CB8AC3E}">
        <p14:creationId xmlns:p14="http://schemas.microsoft.com/office/powerpoint/2010/main" val="27527457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1C270-4726-0740-B834-F64D4FB874FA}"/>
              </a:ext>
            </a:extLst>
          </p:cNvPr>
          <p:cNvSpPr>
            <a:spLocks noGrp="1"/>
          </p:cNvSpPr>
          <p:nvPr>
            <p:ph type="title"/>
          </p:nvPr>
        </p:nvSpPr>
        <p:spPr/>
        <p:txBody>
          <a:bodyPr/>
          <a:lstStyle/>
          <a:p>
            <a:r>
              <a:rPr lang="de-DE" dirty="0"/>
              <a:t> Word </a:t>
            </a:r>
            <a:r>
              <a:rPr lang="de-DE" dirty="0" err="1"/>
              <a:t>Mover’s</a:t>
            </a:r>
            <a:r>
              <a:rPr lang="de-DE" dirty="0"/>
              <a:t> </a:t>
            </a:r>
            <a:r>
              <a:rPr lang="de-DE" dirty="0" err="1"/>
              <a:t>Distance</a:t>
            </a:r>
            <a:endParaRPr lang="de-DE" dirty="0"/>
          </a:p>
        </p:txBody>
      </p:sp>
      <p:sp>
        <p:nvSpPr>
          <p:cNvPr id="3" name="Content Placeholder 2">
            <a:extLst>
              <a:ext uri="{FF2B5EF4-FFF2-40B4-BE49-F238E27FC236}">
                <a16:creationId xmlns:a16="http://schemas.microsoft.com/office/drawing/2014/main" id="{FBFFD1D7-DDB4-7540-8E2C-7AEE16A9D61A}"/>
              </a:ext>
            </a:extLst>
          </p:cNvPr>
          <p:cNvSpPr>
            <a:spLocks noGrp="1"/>
          </p:cNvSpPr>
          <p:nvPr>
            <p:ph idx="1"/>
          </p:nvPr>
        </p:nvSpPr>
        <p:spPr/>
        <p:txBody>
          <a:bodyPr/>
          <a:lstStyle/>
          <a:p>
            <a:pPr marL="0" indent="0">
              <a:buNone/>
            </a:pPr>
            <a:r>
              <a:rPr lang="de-DE" dirty="0"/>
              <a:t>Word </a:t>
            </a:r>
            <a:r>
              <a:rPr lang="de-DE" dirty="0" err="1"/>
              <a:t>embeddings</a:t>
            </a:r>
            <a:r>
              <a:rPr lang="de-DE" dirty="0"/>
              <a:t> </a:t>
            </a:r>
            <a:r>
              <a:rPr lang="de-DE" dirty="0" err="1"/>
              <a:t>of</a:t>
            </a:r>
            <a:r>
              <a:rPr lang="de-DE" dirty="0"/>
              <a:t> </a:t>
            </a:r>
            <a:r>
              <a:rPr lang="de-DE" dirty="0" err="1"/>
              <a:t>the</a:t>
            </a:r>
            <a:r>
              <a:rPr lang="de-DE" dirty="0"/>
              <a:t> </a:t>
            </a:r>
            <a:r>
              <a:rPr lang="de-DE" dirty="0" err="1"/>
              <a:t>words</a:t>
            </a:r>
            <a:r>
              <a:rPr lang="de-DE" dirty="0"/>
              <a:t> in </a:t>
            </a:r>
            <a:r>
              <a:rPr lang="de-DE" dirty="0" err="1"/>
              <a:t>two</a:t>
            </a:r>
            <a:r>
              <a:rPr lang="de-DE" dirty="0"/>
              <a:t> </a:t>
            </a:r>
            <a:r>
              <a:rPr lang="de-DE" dirty="0" err="1"/>
              <a:t>texts</a:t>
            </a:r>
            <a:r>
              <a:rPr lang="de-DE" dirty="0"/>
              <a:t> </a:t>
            </a:r>
            <a:r>
              <a:rPr lang="de-DE" dirty="0" err="1"/>
              <a:t>to</a:t>
            </a:r>
            <a:r>
              <a:rPr lang="de-DE" dirty="0"/>
              <a:t> </a:t>
            </a:r>
            <a:r>
              <a:rPr lang="de-DE" b="1" dirty="0" err="1"/>
              <a:t>measure</a:t>
            </a:r>
            <a:r>
              <a:rPr lang="de-DE" b="1" dirty="0"/>
              <a:t> </a:t>
            </a:r>
            <a:r>
              <a:rPr lang="de-DE" b="1" dirty="0" err="1"/>
              <a:t>the</a:t>
            </a:r>
            <a:r>
              <a:rPr lang="de-DE" b="1" dirty="0"/>
              <a:t> </a:t>
            </a:r>
            <a:r>
              <a:rPr lang="de-DE" b="1" dirty="0" err="1"/>
              <a:t>minimum</a:t>
            </a:r>
            <a:r>
              <a:rPr lang="de-DE" b="1" dirty="0"/>
              <a:t> </a:t>
            </a:r>
            <a:r>
              <a:rPr lang="de-DE" b="1" dirty="0" err="1"/>
              <a:t>distance</a:t>
            </a:r>
            <a:r>
              <a:rPr lang="de-DE" dirty="0"/>
              <a:t> </a:t>
            </a:r>
            <a:r>
              <a:rPr lang="de-DE" dirty="0" err="1"/>
              <a:t>that</a:t>
            </a:r>
            <a:r>
              <a:rPr lang="de-DE" dirty="0"/>
              <a:t> </a:t>
            </a:r>
            <a:r>
              <a:rPr lang="de-DE" dirty="0" err="1"/>
              <a:t>the</a:t>
            </a:r>
            <a:r>
              <a:rPr lang="de-DE" dirty="0"/>
              <a:t> </a:t>
            </a:r>
            <a:r>
              <a:rPr lang="de-DE" dirty="0" err="1"/>
              <a:t>words</a:t>
            </a:r>
            <a:r>
              <a:rPr lang="de-DE" dirty="0"/>
              <a:t> in </a:t>
            </a:r>
            <a:r>
              <a:rPr lang="de-DE" dirty="0" err="1"/>
              <a:t>one</a:t>
            </a:r>
            <a:r>
              <a:rPr lang="de-DE" dirty="0"/>
              <a:t> </a:t>
            </a:r>
            <a:r>
              <a:rPr lang="de-DE" dirty="0" err="1"/>
              <a:t>text</a:t>
            </a:r>
            <a:r>
              <a:rPr lang="de-DE" dirty="0"/>
              <a:t> </a:t>
            </a:r>
            <a:r>
              <a:rPr lang="de-DE" dirty="0" err="1"/>
              <a:t>need</a:t>
            </a:r>
            <a:r>
              <a:rPr lang="de-DE" dirty="0"/>
              <a:t> </a:t>
            </a:r>
            <a:r>
              <a:rPr lang="de-DE" dirty="0" err="1"/>
              <a:t>to</a:t>
            </a:r>
            <a:r>
              <a:rPr lang="de-DE" dirty="0"/>
              <a:t> </a:t>
            </a:r>
            <a:r>
              <a:rPr lang="de-DE" b="1" dirty="0"/>
              <a:t>“</a:t>
            </a:r>
            <a:r>
              <a:rPr lang="de-DE" b="1" dirty="0" err="1"/>
              <a:t>travel</a:t>
            </a:r>
            <a:r>
              <a:rPr lang="de-DE" b="1" dirty="0"/>
              <a:t>” in </a:t>
            </a:r>
            <a:r>
              <a:rPr lang="de-DE" b="1" dirty="0" err="1"/>
              <a:t>semantic</a:t>
            </a:r>
            <a:r>
              <a:rPr lang="de-DE" b="1" dirty="0"/>
              <a:t> </a:t>
            </a:r>
            <a:r>
              <a:rPr lang="de-DE" b="1" dirty="0" err="1"/>
              <a:t>space</a:t>
            </a:r>
            <a:r>
              <a:rPr lang="de-DE" dirty="0"/>
              <a:t> </a:t>
            </a:r>
            <a:r>
              <a:rPr lang="de-DE" dirty="0" err="1"/>
              <a:t>to</a:t>
            </a:r>
            <a:r>
              <a:rPr lang="de-DE" dirty="0"/>
              <a:t> </a:t>
            </a:r>
            <a:r>
              <a:rPr lang="de-DE" dirty="0" err="1"/>
              <a:t>reach</a:t>
            </a:r>
            <a:r>
              <a:rPr lang="de-DE" dirty="0"/>
              <a:t> </a:t>
            </a:r>
            <a:r>
              <a:rPr lang="de-DE" dirty="0" err="1"/>
              <a:t>the</a:t>
            </a:r>
            <a:r>
              <a:rPr lang="de-DE" dirty="0"/>
              <a:t> </a:t>
            </a:r>
            <a:r>
              <a:rPr lang="de-DE" dirty="0" err="1"/>
              <a:t>words</a:t>
            </a:r>
            <a:r>
              <a:rPr lang="de-DE" dirty="0"/>
              <a:t> in </a:t>
            </a:r>
            <a:r>
              <a:rPr lang="de-DE" dirty="0" err="1"/>
              <a:t>the</a:t>
            </a:r>
            <a:r>
              <a:rPr lang="de-DE" dirty="0"/>
              <a:t> </a:t>
            </a:r>
            <a:r>
              <a:rPr lang="de-DE" dirty="0" err="1"/>
              <a:t>other</a:t>
            </a:r>
            <a:r>
              <a:rPr lang="de-DE" dirty="0"/>
              <a:t> </a:t>
            </a:r>
            <a:r>
              <a:rPr lang="de-DE" dirty="0" err="1"/>
              <a:t>text</a:t>
            </a:r>
            <a:r>
              <a:rPr lang="de-DE" dirty="0"/>
              <a:t>.</a:t>
            </a:r>
          </a:p>
          <a:p>
            <a:endParaRPr lang="de-DE" dirty="0"/>
          </a:p>
        </p:txBody>
      </p:sp>
      <p:pic>
        <p:nvPicPr>
          <p:cNvPr id="5" name="Picture 4" descr="A screenshot of a cell phone&#10;&#10;Description automatically generated">
            <a:extLst>
              <a:ext uri="{FF2B5EF4-FFF2-40B4-BE49-F238E27FC236}">
                <a16:creationId xmlns:a16="http://schemas.microsoft.com/office/drawing/2014/main" id="{CB5B9582-82F5-B846-B0B9-B8ECF257F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3628552"/>
            <a:ext cx="6311900" cy="2772248"/>
          </a:xfrm>
          <a:prstGeom prst="rect">
            <a:avLst/>
          </a:prstGeom>
        </p:spPr>
      </p:pic>
    </p:spTree>
    <p:extLst>
      <p:ext uri="{BB962C8B-B14F-4D97-AF65-F5344CB8AC3E}">
        <p14:creationId xmlns:p14="http://schemas.microsoft.com/office/powerpoint/2010/main" val="26734988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0F72-AF49-984D-BBE5-E01436BB21C0}"/>
              </a:ext>
            </a:extLst>
          </p:cNvPr>
          <p:cNvSpPr>
            <a:spLocks noGrp="1"/>
          </p:cNvSpPr>
          <p:nvPr>
            <p:ph type="title"/>
          </p:nvPr>
        </p:nvSpPr>
        <p:spPr/>
        <p:txBody>
          <a:bodyPr/>
          <a:lstStyle/>
          <a:p>
            <a:r>
              <a:rPr lang="de-DE" dirty="0"/>
              <a:t>Outline</a:t>
            </a:r>
          </a:p>
        </p:txBody>
      </p:sp>
      <p:sp>
        <p:nvSpPr>
          <p:cNvPr id="3" name="Rounded Rectangle 2">
            <a:extLst>
              <a:ext uri="{FF2B5EF4-FFF2-40B4-BE49-F238E27FC236}">
                <a16:creationId xmlns:a16="http://schemas.microsoft.com/office/drawing/2014/main" id="{22EDC0CF-4956-E444-9087-B68A8E1316BF}"/>
              </a:ext>
            </a:extLst>
          </p:cNvPr>
          <p:cNvSpPr/>
          <p:nvPr/>
        </p:nvSpPr>
        <p:spPr>
          <a:xfrm>
            <a:off x="3086100" y="1524000"/>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Introduction</a:t>
            </a:r>
            <a:endParaRPr lang="de-DE" b="1" dirty="0">
              <a:solidFill>
                <a:srgbClr val="000000"/>
              </a:solidFill>
            </a:endParaRPr>
          </a:p>
        </p:txBody>
      </p:sp>
      <p:cxnSp>
        <p:nvCxnSpPr>
          <p:cNvPr id="21" name="Straight Arrow Connector 20">
            <a:extLst>
              <a:ext uri="{FF2B5EF4-FFF2-40B4-BE49-F238E27FC236}">
                <a16:creationId xmlns:a16="http://schemas.microsoft.com/office/drawing/2014/main" id="{F8745245-0A86-514E-87AD-6A206003081F}"/>
              </a:ext>
            </a:extLst>
          </p:cNvPr>
          <p:cNvCxnSpPr>
            <a:cxnSpLocks/>
            <a:stCxn id="3" idx="2"/>
            <a:endCxn id="22" idx="0"/>
          </p:cNvCxnSpPr>
          <p:nvPr/>
        </p:nvCxnSpPr>
        <p:spPr>
          <a:xfrm>
            <a:off x="4572000" y="1981200"/>
            <a:ext cx="0" cy="366798"/>
          </a:xfrm>
          <a:prstGeom prst="straightConnector1">
            <a:avLst/>
          </a:prstGeom>
          <a:ln w="412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Rounded Rectangle 21">
            <a:extLst>
              <a:ext uri="{FF2B5EF4-FFF2-40B4-BE49-F238E27FC236}">
                <a16:creationId xmlns:a16="http://schemas.microsoft.com/office/drawing/2014/main" id="{CE63849A-50FD-C54D-BD2F-27A30F1B508F}"/>
              </a:ext>
            </a:extLst>
          </p:cNvPr>
          <p:cNvSpPr/>
          <p:nvPr/>
        </p:nvSpPr>
        <p:spPr>
          <a:xfrm>
            <a:off x="3086100" y="2347998"/>
            <a:ext cx="2971800" cy="57128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Measure</a:t>
            </a:r>
            <a:r>
              <a:rPr lang="de-DE" b="1" dirty="0">
                <a:solidFill>
                  <a:srgbClr val="000000"/>
                </a:solidFill>
              </a:rPr>
              <a:t> </a:t>
            </a:r>
            <a:r>
              <a:rPr lang="de-DE" b="1" dirty="0" err="1">
                <a:solidFill>
                  <a:srgbClr val="000000"/>
                </a:solidFill>
              </a:rPr>
              <a:t>of</a:t>
            </a:r>
            <a:r>
              <a:rPr lang="de-DE" b="1" dirty="0">
                <a:solidFill>
                  <a:srgbClr val="000000"/>
                </a:solidFill>
              </a:rPr>
              <a:t> Text </a:t>
            </a:r>
            <a:r>
              <a:rPr lang="de-DE" b="1" dirty="0" err="1">
                <a:solidFill>
                  <a:srgbClr val="000000"/>
                </a:solidFill>
              </a:rPr>
              <a:t>Similarity</a:t>
            </a:r>
            <a:endParaRPr lang="de-DE" b="1" dirty="0">
              <a:solidFill>
                <a:srgbClr val="000000"/>
              </a:solidFill>
            </a:endParaRPr>
          </a:p>
        </p:txBody>
      </p:sp>
      <p:cxnSp>
        <p:nvCxnSpPr>
          <p:cNvPr id="23" name="Straight Arrow Connector 22">
            <a:extLst>
              <a:ext uri="{FF2B5EF4-FFF2-40B4-BE49-F238E27FC236}">
                <a16:creationId xmlns:a16="http://schemas.microsoft.com/office/drawing/2014/main" id="{0C37530F-429D-7C45-856E-24474901C9B0}"/>
              </a:ext>
            </a:extLst>
          </p:cNvPr>
          <p:cNvCxnSpPr>
            <a:cxnSpLocks/>
            <a:stCxn id="22" idx="2"/>
            <a:endCxn id="24" idx="0"/>
          </p:cNvCxnSpPr>
          <p:nvPr/>
        </p:nvCxnSpPr>
        <p:spPr>
          <a:xfrm flipH="1">
            <a:off x="4571989" y="2919278"/>
            <a:ext cx="11" cy="26767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9ED29C-9DE8-F347-994C-D780766BCB68}"/>
              </a:ext>
            </a:extLst>
          </p:cNvPr>
          <p:cNvSpPr/>
          <p:nvPr/>
        </p:nvSpPr>
        <p:spPr>
          <a:xfrm>
            <a:off x="3086089" y="3186951"/>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Evaluation</a:t>
            </a:r>
          </a:p>
        </p:txBody>
      </p:sp>
      <p:cxnSp>
        <p:nvCxnSpPr>
          <p:cNvPr id="33" name="Straight Arrow Connector 22">
            <a:extLst>
              <a:ext uri="{FF2B5EF4-FFF2-40B4-BE49-F238E27FC236}">
                <a16:creationId xmlns:a16="http://schemas.microsoft.com/office/drawing/2014/main" id="{5D220A99-D524-A245-A5A6-D99D63AE727B}"/>
              </a:ext>
            </a:extLst>
          </p:cNvPr>
          <p:cNvCxnSpPr>
            <a:cxnSpLocks/>
            <a:stCxn id="24" idx="2"/>
            <a:endCxn id="34" idx="0"/>
          </p:cNvCxnSpPr>
          <p:nvPr/>
        </p:nvCxnSpPr>
        <p:spPr>
          <a:xfrm>
            <a:off x="4571989" y="3644151"/>
            <a:ext cx="11" cy="22513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Rounded Rectangle 33">
            <a:extLst>
              <a:ext uri="{FF2B5EF4-FFF2-40B4-BE49-F238E27FC236}">
                <a16:creationId xmlns:a16="http://schemas.microsoft.com/office/drawing/2014/main" id="{FFDE76A1-ED91-E941-AD90-D8070F116D79}"/>
              </a:ext>
            </a:extLst>
          </p:cNvPr>
          <p:cNvSpPr/>
          <p:nvPr/>
        </p:nvSpPr>
        <p:spPr>
          <a:xfrm>
            <a:off x="3086100" y="3869287"/>
            <a:ext cx="2971800" cy="52985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Compositional</a:t>
            </a:r>
            <a:r>
              <a:rPr lang="de-DE" b="1" dirty="0">
                <a:solidFill>
                  <a:srgbClr val="000000"/>
                </a:solidFill>
              </a:rPr>
              <a:t> </a:t>
            </a:r>
            <a:r>
              <a:rPr lang="de-DE" b="1" dirty="0" err="1">
                <a:solidFill>
                  <a:srgbClr val="000000"/>
                </a:solidFill>
              </a:rPr>
              <a:t>Approaches</a:t>
            </a:r>
            <a:endParaRPr lang="de-DE" b="1" dirty="0">
              <a:solidFill>
                <a:srgbClr val="000000"/>
              </a:solidFill>
            </a:endParaRPr>
          </a:p>
        </p:txBody>
      </p:sp>
      <p:cxnSp>
        <p:nvCxnSpPr>
          <p:cNvPr id="41" name="Straight Arrow Connector 22">
            <a:extLst>
              <a:ext uri="{FF2B5EF4-FFF2-40B4-BE49-F238E27FC236}">
                <a16:creationId xmlns:a16="http://schemas.microsoft.com/office/drawing/2014/main" id="{7EC15E6D-9144-B445-83C0-BCEE34A4FCF8}"/>
              </a:ext>
            </a:extLst>
          </p:cNvPr>
          <p:cNvCxnSpPr>
            <a:cxnSpLocks/>
            <a:stCxn id="34" idx="2"/>
            <a:endCxn id="42" idx="0"/>
          </p:cNvCxnSpPr>
          <p:nvPr/>
        </p:nvCxnSpPr>
        <p:spPr>
          <a:xfrm flipH="1">
            <a:off x="4571989" y="4399137"/>
            <a:ext cx="11" cy="30910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Rounded Rectangle 41">
            <a:extLst>
              <a:ext uri="{FF2B5EF4-FFF2-40B4-BE49-F238E27FC236}">
                <a16:creationId xmlns:a16="http://schemas.microsoft.com/office/drawing/2014/main" id="{BD7DCC08-A60C-9F4D-99F9-82F32645E0F2}"/>
              </a:ext>
            </a:extLst>
          </p:cNvPr>
          <p:cNvSpPr/>
          <p:nvPr/>
        </p:nvSpPr>
        <p:spPr>
          <a:xfrm>
            <a:off x="3086089" y="4708240"/>
            <a:ext cx="2971800" cy="57624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solidFill>
              </a:rPr>
              <a:t>Non-</a:t>
            </a:r>
            <a:r>
              <a:rPr lang="de-DE" b="1" dirty="0" err="1">
                <a:solidFill>
                  <a:schemeClr val="bg1"/>
                </a:solidFill>
              </a:rPr>
              <a:t>compositional</a:t>
            </a:r>
            <a:r>
              <a:rPr lang="de-DE" b="1" dirty="0">
                <a:solidFill>
                  <a:schemeClr val="bg1"/>
                </a:solidFill>
              </a:rPr>
              <a:t> </a:t>
            </a:r>
            <a:r>
              <a:rPr lang="de-DE" b="1" dirty="0" err="1">
                <a:solidFill>
                  <a:schemeClr val="bg1"/>
                </a:solidFill>
              </a:rPr>
              <a:t>Approaches</a:t>
            </a:r>
            <a:endParaRPr lang="de-DE" b="1" dirty="0">
              <a:solidFill>
                <a:schemeClr val="bg1"/>
              </a:solidFill>
            </a:endParaRPr>
          </a:p>
        </p:txBody>
      </p:sp>
      <p:cxnSp>
        <p:nvCxnSpPr>
          <p:cNvPr id="47" name="Straight Arrow Connector 22">
            <a:extLst>
              <a:ext uri="{FF2B5EF4-FFF2-40B4-BE49-F238E27FC236}">
                <a16:creationId xmlns:a16="http://schemas.microsoft.com/office/drawing/2014/main" id="{6F3310E7-9729-974F-BF98-3A5A24329192}"/>
              </a:ext>
            </a:extLst>
          </p:cNvPr>
          <p:cNvCxnSpPr>
            <a:cxnSpLocks/>
            <a:stCxn id="42" idx="2"/>
            <a:endCxn id="48" idx="0"/>
          </p:cNvCxnSpPr>
          <p:nvPr/>
        </p:nvCxnSpPr>
        <p:spPr>
          <a:xfrm>
            <a:off x="4571989" y="5284482"/>
            <a:ext cx="0" cy="45720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8" name="Rounded Rectangle 47">
            <a:extLst>
              <a:ext uri="{FF2B5EF4-FFF2-40B4-BE49-F238E27FC236}">
                <a16:creationId xmlns:a16="http://schemas.microsoft.com/office/drawing/2014/main" id="{3B763898-1027-C04F-9E05-2FD4AE0E99FD}"/>
              </a:ext>
            </a:extLst>
          </p:cNvPr>
          <p:cNvSpPr/>
          <p:nvPr/>
        </p:nvSpPr>
        <p:spPr>
          <a:xfrm>
            <a:off x="3086089" y="5741682"/>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Overview</a:t>
            </a:r>
            <a:endParaRPr lang="de-DE" b="1" dirty="0">
              <a:solidFill>
                <a:srgbClr val="000000"/>
              </a:solidFill>
            </a:endParaRPr>
          </a:p>
        </p:txBody>
      </p:sp>
      <p:cxnSp>
        <p:nvCxnSpPr>
          <p:cNvPr id="70" name="Straight Arrow Connector 69">
            <a:extLst>
              <a:ext uri="{FF2B5EF4-FFF2-40B4-BE49-F238E27FC236}">
                <a16:creationId xmlns:a16="http://schemas.microsoft.com/office/drawing/2014/main" id="{02F75281-4536-B54D-AA34-E1795EE846B5}"/>
              </a:ext>
            </a:extLst>
          </p:cNvPr>
          <p:cNvCxnSpPr>
            <a:cxnSpLocks/>
            <a:stCxn id="34" idx="1"/>
            <a:endCxn id="73" idx="3"/>
          </p:cNvCxnSpPr>
          <p:nvPr/>
        </p:nvCxnSpPr>
        <p:spPr>
          <a:xfrm flipH="1" flipV="1">
            <a:off x="2458710" y="2672930"/>
            <a:ext cx="627390" cy="1461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6B282CB-42EF-E54A-8D70-27788304E72A}"/>
              </a:ext>
            </a:extLst>
          </p:cNvPr>
          <p:cNvCxnSpPr>
            <a:cxnSpLocks/>
            <a:stCxn id="42" idx="3"/>
            <a:endCxn id="76" idx="1"/>
          </p:cNvCxnSpPr>
          <p:nvPr/>
        </p:nvCxnSpPr>
        <p:spPr>
          <a:xfrm flipV="1">
            <a:off x="6057889" y="2594473"/>
            <a:ext cx="765161" cy="24018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3DAC94CA-4ED9-0049-80DD-B19174412F34}"/>
              </a:ext>
            </a:extLst>
          </p:cNvPr>
          <p:cNvSpPr/>
          <p:nvPr/>
        </p:nvSpPr>
        <p:spPr>
          <a:xfrm>
            <a:off x="324608" y="2426581"/>
            <a:ext cx="2134102" cy="492697"/>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Comparison Based</a:t>
            </a:r>
          </a:p>
        </p:txBody>
      </p:sp>
      <p:sp>
        <p:nvSpPr>
          <p:cNvPr id="74" name="Rounded Rectangle 73">
            <a:extLst>
              <a:ext uri="{FF2B5EF4-FFF2-40B4-BE49-F238E27FC236}">
                <a16:creationId xmlns:a16="http://schemas.microsoft.com/office/drawing/2014/main" id="{CD66B665-C3D4-D849-A3DE-295C6D7B845A}"/>
              </a:ext>
            </a:extLst>
          </p:cNvPr>
          <p:cNvSpPr/>
          <p:nvPr/>
        </p:nvSpPr>
        <p:spPr>
          <a:xfrm>
            <a:off x="342656" y="3442856"/>
            <a:ext cx="2134102" cy="58152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Knowledge Based</a:t>
            </a:r>
          </a:p>
        </p:txBody>
      </p:sp>
      <p:sp>
        <p:nvSpPr>
          <p:cNvPr id="75" name="Rounded Rectangle 74">
            <a:extLst>
              <a:ext uri="{FF2B5EF4-FFF2-40B4-BE49-F238E27FC236}">
                <a16:creationId xmlns:a16="http://schemas.microsoft.com/office/drawing/2014/main" id="{1ADE76A8-F92C-0846-A021-96A40F6043C1}"/>
              </a:ext>
            </a:extLst>
          </p:cNvPr>
          <p:cNvSpPr/>
          <p:nvPr/>
        </p:nvSpPr>
        <p:spPr>
          <a:xfrm>
            <a:off x="351257" y="4592228"/>
            <a:ext cx="2134102" cy="533401"/>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Distributional Based</a:t>
            </a:r>
          </a:p>
        </p:txBody>
      </p:sp>
      <p:sp>
        <p:nvSpPr>
          <p:cNvPr id="76" name="Rounded Rectangle 75">
            <a:extLst>
              <a:ext uri="{FF2B5EF4-FFF2-40B4-BE49-F238E27FC236}">
                <a16:creationId xmlns:a16="http://schemas.microsoft.com/office/drawing/2014/main" id="{8CE497BC-5159-E542-8C08-CF569EC064A6}"/>
              </a:ext>
            </a:extLst>
          </p:cNvPr>
          <p:cNvSpPr/>
          <p:nvPr/>
        </p:nvSpPr>
        <p:spPr>
          <a:xfrm>
            <a:off x="6823050" y="2332574"/>
            <a:ext cx="2119050" cy="523798"/>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Syntactical Based</a:t>
            </a:r>
          </a:p>
        </p:txBody>
      </p:sp>
      <p:sp>
        <p:nvSpPr>
          <p:cNvPr id="77" name="Rounded Rectangle 76">
            <a:extLst>
              <a:ext uri="{FF2B5EF4-FFF2-40B4-BE49-F238E27FC236}">
                <a16:creationId xmlns:a16="http://schemas.microsoft.com/office/drawing/2014/main" id="{B81B4183-6122-BA4D-9409-C55CA557D357}"/>
              </a:ext>
            </a:extLst>
          </p:cNvPr>
          <p:cNvSpPr/>
          <p:nvPr/>
        </p:nvSpPr>
        <p:spPr>
          <a:xfrm>
            <a:off x="6823049" y="3118271"/>
            <a:ext cx="2119051" cy="852946"/>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Latent </a:t>
            </a:r>
            <a:r>
              <a:rPr lang="de-DE" b="1" dirty="0" err="1">
                <a:solidFill>
                  <a:srgbClr val="000000"/>
                </a:solidFill>
              </a:rPr>
              <a:t>Semantical</a:t>
            </a:r>
            <a:r>
              <a:rPr lang="de-DE" b="1" dirty="0">
                <a:solidFill>
                  <a:srgbClr val="000000"/>
                </a:solidFill>
              </a:rPr>
              <a:t> </a:t>
            </a:r>
            <a:r>
              <a:rPr lang="de-DE" b="1" dirty="0" err="1">
                <a:solidFill>
                  <a:srgbClr val="000000"/>
                </a:solidFill>
              </a:rPr>
              <a:t>Based</a:t>
            </a:r>
            <a:endParaRPr lang="de-DE" b="1" dirty="0">
              <a:solidFill>
                <a:srgbClr val="000000"/>
              </a:solidFill>
            </a:endParaRPr>
          </a:p>
        </p:txBody>
      </p:sp>
      <p:sp>
        <p:nvSpPr>
          <p:cNvPr id="78" name="Rounded Rectangle 77">
            <a:extLst>
              <a:ext uri="{FF2B5EF4-FFF2-40B4-BE49-F238E27FC236}">
                <a16:creationId xmlns:a16="http://schemas.microsoft.com/office/drawing/2014/main" id="{EC4CF096-4C28-194A-9257-E64615CE9ACC}"/>
              </a:ext>
            </a:extLst>
          </p:cNvPr>
          <p:cNvSpPr/>
          <p:nvPr/>
        </p:nvSpPr>
        <p:spPr>
          <a:xfrm>
            <a:off x="6828821" y="4259338"/>
            <a:ext cx="2113279" cy="536685"/>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Distributional Based</a:t>
            </a:r>
          </a:p>
        </p:txBody>
      </p:sp>
      <p:sp>
        <p:nvSpPr>
          <p:cNvPr id="79" name="Rounded Rectangle 78">
            <a:extLst>
              <a:ext uri="{FF2B5EF4-FFF2-40B4-BE49-F238E27FC236}">
                <a16:creationId xmlns:a16="http://schemas.microsoft.com/office/drawing/2014/main" id="{2320BB12-849B-5A46-AC02-A11999CA0DFA}"/>
              </a:ext>
            </a:extLst>
          </p:cNvPr>
          <p:cNvSpPr/>
          <p:nvPr/>
        </p:nvSpPr>
        <p:spPr>
          <a:xfrm>
            <a:off x="6828822" y="5086665"/>
            <a:ext cx="2155145" cy="574404"/>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Contextual Based</a:t>
            </a:r>
          </a:p>
        </p:txBody>
      </p:sp>
      <p:cxnSp>
        <p:nvCxnSpPr>
          <p:cNvPr id="83" name="Straight Arrow Connector 82">
            <a:extLst>
              <a:ext uri="{FF2B5EF4-FFF2-40B4-BE49-F238E27FC236}">
                <a16:creationId xmlns:a16="http://schemas.microsoft.com/office/drawing/2014/main" id="{9EFCEF26-DB9D-794E-BF75-FB799EE2E012}"/>
              </a:ext>
            </a:extLst>
          </p:cNvPr>
          <p:cNvCxnSpPr>
            <a:cxnSpLocks/>
            <a:stCxn id="34" idx="1"/>
            <a:endCxn id="74" idx="3"/>
          </p:cNvCxnSpPr>
          <p:nvPr/>
        </p:nvCxnSpPr>
        <p:spPr>
          <a:xfrm flipH="1" flipV="1">
            <a:off x="2476758" y="3733616"/>
            <a:ext cx="609342" cy="4005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0109A79-C4F5-BE4B-8E7B-940791B3184B}"/>
              </a:ext>
            </a:extLst>
          </p:cNvPr>
          <p:cNvCxnSpPr>
            <a:cxnSpLocks/>
            <a:stCxn id="34" idx="1"/>
            <a:endCxn id="75" idx="3"/>
          </p:cNvCxnSpPr>
          <p:nvPr/>
        </p:nvCxnSpPr>
        <p:spPr>
          <a:xfrm flipH="1">
            <a:off x="2485359" y="4134212"/>
            <a:ext cx="600741" cy="7247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344FB08-36E7-AB49-80E4-66CB2BFB41BB}"/>
              </a:ext>
            </a:extLst>
          </p:cNvPr>
          <p:cNvCxnSpPr>
            <a:cxnSpLocks/>
            <a:stCxn id="42" idx="3"/>
            <a:endCxn id="77" idx="1"/>
          </p:cNvCxnSpPr>
          <p:nvPr/>
        </p:nvCxnSpPr>
        <p:spPr>
          <a:xfrm flipV="1">
            <a:off x="6057889" y="3544744"/>
            <a:ext cx="765160" cy="14516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C129754-28C6-1C49-834C-160AED640779}"/>
              </a:ext>
            </a:extLst>
          </p:cNvPr>
          <p:cNvCxnSpPr>
            <a:cxnSpLocks/>
            <a:stCxn id="42" idx="3"/>
            <a:endCxn id="78" idx="1"/>
          </p:cNvCxnSpPr>
          <p:nvPr/>
        </p:nvCxnSpPr>
        <p:spPr>
          <a:xfrm flipV="1">
            <a:off x="6057889" y="4527681"/>
            <a:ext cx="770932" cy="4686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30A326C-30E8-5744-988B-BC09DAA192AE}"/>
              </a:ext>
            </a:extLst>
          </p:cNvPr>
          <p:cNvCxnSpPr>
            <a:cxnSpLocks/>
            <a:stCxn id="42" idx="3"/>
            <a:endCxn id="79" idx="1"/>
          </p:cNvCxnSpPr>
          <p:nvPr/>
        </p:nvCxnSpPr>
        <p:spPr>
          <a:xfrm>
            <a:off x="6057889" y="4996361"/>
            <a:ext cx="770933" cy="377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2191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Non-Compositional Measure</a:t>
            </a:r>
          </a:p>
        </p:txBody>
      </p:sp>
      <p:grpSp>
        <p:nvGrpSpPr>
          <p:cNvPr id="190" name="Gruppieren 189"/>
          <p:cNvGrpSpPr/>
          <p:nvPr/>
        </p:nvGrpSpPr>
        <p:grpSpPr>
          <a:xfrm>
            <a:off x="571162" y="3016103"/>
            <a:ext cx="1089835" cy="1089834"/>
            <a:chOff x="533400" y="4692503"/>
            <a:chExt cx="1089835" cy="1089834"/>
          </a:xfrm>
        </p:grpSpPr>
        <p:grpSp>
          <p:nvGrpSpPr>
            <p:cNvPr id="109" name="Gruppieren 89"/>
            <p:cNvGrpSpPr/>
            <p:nvPr/>
          </p:nvGrpSpPr>
          <p:grpSpPr>
            <a:xfrm>
              <a:off x="533400" y="4692503"/>
              <a:ext cx="937435" cy="937434"/>
              <a:chOff x="2562600" y="1597005"/>
              <a:chExt cx="1285884" cy="1285884"/>
            </a:xfrm>
          </p:grpSpPr>
          <p:sp>
            <p:nvSpPr>
              <p:cNvPr id="110" name="Gefaltete Ecke 109"/>
              <p:cNvSpPr/>
              <p:nvPr/>
            </p:nvSpPr>
            <p:spPr>
              <a:xfrm>
                <a:off x="2562600" y="1597005"/>
                <a:ext cx="1285884" cy="1285884"/>
              </a:xfrm>
              <a:prstGeom prst="foldedCorner">
                <a:avLst/>
              </a:prstGeom>
              <a:solidFill>
                <a:srgbClr val="FFFFCC"/>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hteck 110"/>
              <p:cNvSpPr/>
              <p:nvPr/>
            </p:nvSpPr>
            <p:spPr>
              <a:xfrm>
                <a:off x="2670550" y="1719230"/>
                <a:ext cx="49844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hteck 111"/>
              <p:cNvSpPr/>
              <p:nvPr/>
            </p:nvSpPr>
            <p:spPr>
              <a:xfrm>
                <a:off x="3249961" y="171923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hteck 112"/>
              <p:cNvSpPr/>
              <p:nvPr/>
            </p:nvSpPr>
            <p:spPr>
              <a:xfrm>
                <a:off x="2670550" y="1838293"/>
                <a:ext cx="100642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hteck 113"/>
              <p:cNvSpPr/>
              <p:nvPr/>
            </p:nvSpPr>
            <p:spPr>
              <a:xfrm>
                <a:off x="2670550" y="1957356"/>
                <a:ext cx="21269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hteck 114"/>
              <p:cNvSpPr/>
              <p:nvPr/>
            </p:nvSpPr>
            <p:spPr>
              <a:xfrm>
                <a:off x="2954685" y="1957356"/>
                <a:ext cx="72228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hteck 115"/>
              <p:cNvSpPr/>
              <p:nvPr/>
            </p:nvSpPr>
            <p:spPr>
              <a:xfrm>
                <a:off x="2669741" y="207642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hteck 116"/>
              <p:cNvSpPr/>
              <p:nvPr/>
            </p:nvSpPr>
            <p:spPr>
              <a:xfrm>
                <a:off x="2670550" y="2290734"/>
                <a:ext cx="4571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hteck 117"/>
              <p:cNvSpPr/>
              <p:nvPr/>
            </p:nvSpPr>
            <p:spPr>
              <a:xfrm>
                <a:off x="2772087" y="2290734"/>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hteck 118"/>
              <p:cNvSpPr/>
              <p:nvPr/>
            </p:nvSpPr>
            <p:spPr>
              <a:xfrm>
                <a:off x="3043739" y="2290734"/>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hteck 119"/>
              <p:cNvSpPr/>
              <p:nvPr/>
            </p:nvSpPr>
            <p:spPr>
              <a:xfrm>
                <a:off x="3526190" y="2290734"/>
                <a:ext cx="154508"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hteck 120"/>
              <p:cNvSpPr/>
              <p:nvPr/>
            </p:nvSpPr>
            <p:spPr>
              <a:xfrm>
                <a:off x="2669741" y="2409746"/>
                <a:ext cx="580220"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hteck 121"/>
              <p:cNvSpPr/>
              <p:nvPr/>
            </p:nvSpPr>
            <p:spPr>
              <a:xfrm>
                <a:off x="2669741" y="2576486"/>
                <a:ext cx="101095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hteck 122"/>
              <p:cNvSpPr/>
              <p:nvPr/>
            </p:nvSpPr>
            <p:spPr>
              <a:xfrm>
                <a:off x="2669742" y="2692932"/>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hteck 123"/>
              <p:cNvSpPr/>
              <p:nvPr/>
            </p:nvSpPr>
            <p:spPr>
              <a:xfrm>
                <a:off x="2928895" y="2692932"/>
                <a:ext cx="32106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 name="Gruppieren 89"/>
            <p:cNvGrpSpPr/>
            <p:nvPr/>
          </p:nvGrpSpPr>
          <p:grpSpPr>
            <a:xfrm>
              <a:off x="685800" y="4844903"/>
              <a:ext cx="937435" cy="937434"/>
              <a:chOff x="2562600" y="1597005"/>
              <a:chExt cx="1285884" cy="1285884"/>
            </a:xfrm>
          </p:grpSpPr>
          <p:sp>
            <p:nvSpPr>
              <p:cNvPr id="52" name="Gefaltete Ecke 51"/>
              <p:cNvSpPr/>
              <p:nvPr/>
            </p:nvSpPr>
            <p:spPr>
              <a:xfrm>
                <a:off x="2562600" y="1597005"/>
                <a:ext cx="1285884" cy="1285884"/>
              </a:xfrm>
              <a:prstGeom prst="foldedCorner">
                <a:avLst/>
              </a:prstGeom>
              <a:solidFill>
                <a:srgbClr val="FFFFCC"/>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p:cNvSpPr/>
              <p:nvPr/>
            </p:nvSpPr>
            <p:spPr>
              <a:xfrm>
                <a:off x="2670550" y="1719230"/>
                <a:ext cx="49844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hteck 53"/>
              <p:cNvSpPr/>
              <p:nvPr/>
            </p:nvSpPr>
            <p:spPr>
              <a:xfrm>
                <a:off x="3249961" y="171923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hteck 54"/>
              <p:cNvSpPr/>
              <p:nvPr/>
            </p:nvSpPr>
            <p:spPr>
              <a:xfrm>
                <a:off x="2670550" y="1838293"/>
                <a:ext cx="1006422"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hteck 55"/>
              <p:cNvSpPr/>
              <p:nvPr/>
            </p:nvSpPr>
            <p:spPr>
              <a:xfrm>
                <a:off x="2670550" y="1957356"/>
                <a:ext cx="21269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hteck 56"/>
              <p:cNvSpPr/>
              <p:nvPr/>
            </p:nvSpPr>
            <p:spPr>
              <a:xfrm>
                <a:off x="2954685" y="1957356"/>
                <a:ext cx="72228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hteck 57"/>
              <p:cNvSpPr/>
              <p:nvPr/>
            </p:nvSpPr>
            <p:spPr>
              <a:xfrm>
                <a:off x="2669741" y="2076420"/>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hteck 58"/>
              <p:cNvSpPr/>
              <p:nvPr/>
            </p:nvSpPr>
            <p:spPr>
              <a:xfrm>
                <a:off x="2670550" y="2290734"/>
                <a:ext cx="45719"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hteck 59"/>
              <p:cNvSpPr/>
              <p:nvPr/>
            </p:nvSpPr>
            <p:spPr>
              <a:xfrm>
                <a:off x="2772087" y="2290734"/>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hteck 60"/>
              <p:cNvSpPr/>
              <p:nvPr/>
            </p:nvSpPr>
            <p:spPr>
              <a:xfrm>
                <a:off x="3043739" y="2290734"/>
                <a:ext cx="427011"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hteck 61"/>
              <p:cNvSpPr/>
              <p:nvPr/>
            </p:nvSpPr>
            <p:spPr>
              <a:xfrm>
                <a:off x="3526190" y="2290734"/>
                <a:ext cx="154508"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hteck 62"/>
              <p:cNvSpPr/>
              <p:nvPr/>
            </p:nvSpPr>
            <p:spPr>
              <a:xfrm>
                <a:off x="2669741" y="2409746"/>
                <a:ext cx="580220"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hteck 63"/>
              <p:cNvSpPr/>
              <p:nvPr/>
            </p:nvSpPr>
            <p:spPr>
              <a:xfrm>
                <a:off x="2669741" y="2576486"/>
                <a:ext cx="1010957"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hteck 64"/>
              <p:cNvSpPr/>
              <p:nvPr/>
            </p:nvSpPr>
            <p:spPr>
              <a:xfrm>
                <a:off x="2669742" y="2692932"/>
                <a:ext cx="21350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hteck 65"/>
              <p:cNvSpPr/>
              <p:nvPr/>
            </p:nvSpPr>
            <p:spPr>
              <a:xfrm>
                <a:off x="2928895" y="2692932"/>
                <a:ext cx="321066" cy="714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67" name="Gerade Verbindung mit Pfeil 66"/>
          <p:cNvCxnSpPr/>
          <p:nvPr/>
        </p:nvCxnSpPr>
        <p:spPr>
          <a:xfrm rot="10800000">
            <a:off x="1660997" y="3625703"/>
            <a:ext cx="6453965" cy="11517"/>
          </a:xfrm>
          <a:prstGeom prst="straightConnector1">
            <a:avLst/>
          </a:prstGeom>
          <a:ln w="127000">
            <a:solidFill>
              <a:srgbClr val="B90F2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7" name="Inhaltsplatzhalter 14"/>
          <p:cNvSpPr txBox="1">
            <a:spLocks/>
          </p:cNvSpPr>
          <p:nvPr/>
        </p:nvSpPr>
        <p:spPr>
          <a:xfrm>
            <a:off x="647362" y="4267200"/>
            <a:ext cx="7543800" cy="304800"/>
          </a:xfrm>
          <a:prstGeom prst="rect">
            <a:avLst/>
          </a:prstGeom>
          <a:solidFill>
            <a:srgbClr val="B90F22"/>
          </a:solidFill>
          <a:ln>
            <a:solidFill>
              <a:schemeClr val="bg1"/>
            </a:solidFill>
          </a:ln>
          <a:effectLst/>
        </p:spPr>
        <p:txBody>
          <a:bodyPr anchor="ctr" anchorCtr="0"/>
          <a:lstStyle/>
          <a:p>
            <a:pPr marL="179388" lvl="0" indent="-179388" eaLnBrk="0" hangingPunct="0">
              <a:spcBef>
                <a:spcPct val="20000"/>
              </a:spcBef>
            </a:pPr>
            <a:r>
              <a:rPr lang="en-US" kern="0" dirty="0">
                <a:solidFill>
                  <a:schemeClr val="bg1"/>
                </a:solidFill>
                <a:latin typeface="+mn-lt"/>
              </a:rPr>
              <a:t>Representation of whole texts                            Similarity computation</a:t>
            </a:r>
          </a:p>
        </p:txBody>
      </p:sp>
      <p:grpSp>
        <p:nvGrpSpPr>
          <p:cNvPr id="153" name="Gruppieren 152"/>
          <p:cNvGrpSpPr/>
          <p:nvPr/>
        </p:nvGrpSpPr>
        <p:grpSpPr>
          <a:xfrm>
            <a:off x="5841154" y="2971800"/>
            <a:ext cx="1511808" cy="1219200"/>
            <a:chOff x="2133600" y="3505200"/>
            <a:chExt cx="2362200" cy="1905000"/>
          </a:xfrm>
        </p:grpSpPr>
        <p:sp>
          <p:nvSpPr>
            <p:cNvPr id="152" name="Rechteck 151"/>
            <p:cNvSpPr/>
            <p:nvPr/>
          </p:nvSpPr>
          <p:spPr>
            <a:xfrm>
              <a:off x="2133600" y="3505200"/>
              <a:ext cx="2362200" cy="19050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0" name="Group 4"/>
            <p:cNvGrpSpPr>
              <a:grpSpLocks/>
            </p:cNvGrpSpPr>
            <p:nvPr/>
          </p:nvGrpSpPr>
          <p:grpSpPr bwMode="auto">
            <a:xfrm>
              <a:off x="2209800" y="3581400"/>
              <a:ext cx="2230313" cy="1677675"/>
              <a:chOff x="972" y="1295"/>
              <a:chExt cx="3499" cy="2632"/>
            </a:xfrm>
          </p:grpSpPr>
          <p:sp>
            <p:nvSpPr>
              <p:cNvPr id="142" name="Line 6"/>
              <p:cNvSpPr>
                <a:spLocks noChangeShapeType="1"/>
              </p:cNvSpPr>
              <p:nvPr/>
            </p:nvSpPr>
            <p:spPr bwMode="auto">
              <a:xfrm>
                <a:off x="2574" y="2919"/>
                <a:ext cx="1897" cy="1"/>
              </a:xfrm>
              <a:prstGeom prst="line">
                <a:avLst/>
              </a:prstGeom>
              <a:noFill/>
              <a:ln w="9360">
                <a:solidFill>
                  <a:srgbClr val="000000"/>
                </a:solidFill>
                <a:miter lim="800000"/>
                <a:headEnd/>
                <a:tailEnd type="triangle" w="med" len="med"/>
              </a:ln>
              <a:effectLst/>
            </p:spPr>
            <p:txBody>
              <a:bodyPr/>
              <a:lstStyle/>
              <a:p>
                <a:endParaRPr lang="en-US" sz="1600" dirty="0"/>
              </a:p>
            </p:txBody>
          </p:sp>
          <p:sp>
            <p:nvSpPr>
              <p:cNvPr id="143" name="Line 7"/>
              <p:cNvSpPr>
                <a:spLocks noChangeShapeType="1"/>
              </p:cNvSpPr>
              <p:nvPr/>
            </p:nvSpPr>
            <p:spPr bwMode="auto">
              <a:xfrm flipH="1">
                <a:off x="972" y="2917"/>
                <a:ext cx="1589" cy="1010"/>
              </a:xfrm>
              <a:prstGeom prst="line">
                <a:avLst/>
              </a:prstGeom>
              <a:noFill/>
              <a:ln w="9360">
                <a:solidFill>
                  <a:srgbClr val="000000"/>
                </a:solidFill>
                <a:miter lim="800000"/>
                <a:headEnd/>
                <a:tailEnd type="triangle" w="med" len="med"/>
              </a:ln>
              <a:effectLst/>
            </p:spPr>
            <p:txBody>
              <a:bodyPr/>
              <a:lstStyle/>
              <a:p>
                <a:endParaRPr lang="en-US" sz="1600" dirty="0"/>
              </a:p>
            </p:txBody>
          </p:sp>
          <p:sp>
            <p:nvSpPr>
              <p:cNvPr id="144" name="Line 8"/>
              <p:cNvSpPr>
                <a:spLocks noChangeShapeType="1"/>
              </p:cNvSpPr>
              <p:nvPr/>
            </p:nvSpPr>
            <p:spPr bwMode="auto">
              <a:xfrm flipV="1">
                <a:off x="2560" y="1295"/>
                <a:ext cx="1" cy="1623"/>
              </a:xfrm>
              <a:prstGeom prst="line">
                <a:avLst/>
              </a:prstGeom>
              <a:noFill/>
              <a:ln w="9360">
                <a:solidFill>
                  <a:srgbClr val="000000"/>
                </a:solidFill>
                <a:miter lim="800000"/>
                <a:headEnd/>
                <a:tailEnd type="triangle" w="med" len="med"/>
              </a:ln>
              <a:effectLst/>
            </p:spPr>
            <p:txBody>
              <a:bodyPr/>
              <a:lstStyle/>
              <a:p>
                <a:endParaRPr lang="en-US" sz="1600" dirty="0"/>
              </a:p>
            </p:txBody>
          </p:sp>
          <p:sp>
            <p:nvSpPr>
              <p:cNvPr id="145" name="Freeform 9"/>
              <p:cNvSpPr>
                <a:spLocks noChangeArrowheads="1"/>
              </p:cNvSpPr>
              <p:nvPr/>
            </p:nvSpPr>
            <p:spPr bwMode="auto">
              <a:xfrm>
                <a:off x="2736" y="3744"/>
                <a:ext cx="1" cy="1"/>
              </a:xfrm>
              <a:custGeom>
                <a:avLst/>
                <a:gdLst/>
                <a:ahLst/>
                <a:cxnLst>
                  <a:cxn ang="0">
                    <a:pos x="0" y="0"/>
                  </a:cxn>
                  <a:cxn ang="0">
                    <a:pos x="0" y="0"/>
                  </a:cxn>
                </a:cxnLst>
                <a:rect l="0" t="0" r="r" b="b"/>
                <a:pathLst>
                  <a:path w="1" h="1">
                    <a:moveTo>
                      <a:pt x="0" y="0"/>
                    </a:moveTo>
                    <a:lnTo>
                      <a:pt x="0" y="0"/>
                    </a:lnTo>
                  </a:path>
                </a:pathLst>
              </a:custGeom>
              <a:noFill/>
              <a:ln w="9360">
                <a:solidFill>
                  <a:srgbClr val="000000"/>
                </a:solidFill>
                <a:prstDash val="dash"/>
                <a:miter lim="800000"/>
                <a:headEnd/>
                <a:tailEnd/>
              </a:ln>
              <a:effectLst/>
            </p:spPr>
            <p:txBody>
              <a:bodyPr/>
              <a:lstStyle/>
              <a:p>
                <a:endParaRPr lang="en-US" sz="1600" dirty="0"/>
              </a:p>
            </p:txBody>
          </p:sp>
          <p:sp>
            <p:nvSpPr>
              <p:cNvPr id="146" name="Line 10"/>
              <p:cNvSpPr>
                <a:spLocks noChangeShapeType="1"/>
              </p:cNvSpPr>
              <p:nvPr/>
            </p:nvSpPr>
            <p:spPr bwMode="auto">
              <a:xfrm flipH="1" flipV="1">
                <a:off x="1226" y="2109"/>
                <a:ext cx="1335" cy="779"/>
              </a:xfrm>
              <a:prstGeom prst="line">
                <a:avLst/>
              </a:prstGeom>
              <a:noFill/>
              <a:ln w="57240">
                <a:solidFill>
                  <a:srgbClr val="330066"/>
                </a:solidFill>
                <a:miter lim="800000"/>
                <a:headEnd/>
                <a:tailEnd type="triangle" w="med" len="med"/>
              </a:ln>
              <a:effectLst/>
            </p:spPr>
            <p:txBody>
              <a:bodyPr/>
              <a:lstStyle/>
              <a:p>
                <a:endParaRPr lang="en-US" sz="1600" dirty="0"/>
              </a:p>
            </p:txBody>
          </p:sp>
          <p:sp>
            <p:nvSpPr>
              <p:cNvPr id="147" name="Line 11"/>
              <p:cNvSpPr>
                <a:spLocks noChangeShapeType="1"/>
              </p:cNvSpPr>
              <p:nvPr/>
            </p:nvSpPr>
            <p:spPr bwMode="auto">
              <a:xfrm flipH="1">
                <a:off x="2160" y="2906"/>
                <a:ext cx="389" cy="885"/>
              </a:xfrm>
              <a:prstGeom prst="line">
                <a:avLst/>
              </a:prstGeom>
              <a:noFill/>
              <a:ln w="57240">
                <a:solidFill>
                  <a:srgbClr val="F83F24"/>
                </a:solidFill>
                <a:miter lim="800000"/>
                <a:headEnd/>
                <a:tailEnd type="triangle" w="med" len="med"/>
              </a:ln>
              <a:effectLst/>
            </p:spPr>
            <p:txBody>
              <a:bodyPr/>
              <a:lstStyle/>
              <a:p>
                <a:endParaRPr lang="en-US" sz="1600" dirty="0"/>
              </a:p>
            </p:txBody>
          </p:sp>
        </p:grpSp>
      </p:grpSp>
      <p:grpSp>
        <p:nvGrpSpPr>
          <p:cNvPr id="164" name="Gruppieren 163"/>
          <p:cNvGrpSpPr/>
          <p:nvPr/>
        </p:nvGrpSpPr>
        <p:grpSpPr>
          <a:xfrm>
            <a:off x="2933362" y="2921000"/>
            <a:ext cx="1905000" cy="1270000"/>
            <a:chOff x="2895600" y="4597400"/>
            <a:chExt cx="1905000" cy="1270000"/>
          </a:xfrm>
        </p:grpSpPr>
        <p:sp>
          <p:nvSpPr>
            <p:cNvPr id="155" name="Rechteck 154"/>
            <p:cNvSpPr/>
            <p:nvPr/>
          </p:nvSpPr>
          <p:spPr>
            <a:xfrm>
              <a:off x="2895600" y="4648200"/>
              <a:ext cx="1905000" cy="1219200"/>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0" name="Gruppierung 88"/>
            <p:cNvGrpSpPr/>
            <p:nvPr/>
          </p:nvGrpSpPr>
          <p:grpSpPr>
            <a:xfrm rot="7265374">
              <a:off x="2851373" y="4841872"/>
              <a:ext cx="1088657" cy="599714"/>
              <a:chOff x="3276600" y="2514600"/>
              <a:chExt cx="1676400" cy="914400"/>
            </a:xfrm>
          </p:grpSpPr>
          <p:sp>
            <p:nvSpPr>
              <p:cNvPr id="83" name="Oval 54"/>
              <p:cNvSpPr/>
              <p:nvPr/>
            </p:nvSpPr>
            <p:spPr>
              <a:xfrm>
                <a:off x="3276600" y="2514600"/>
                <a:ext cx="228600" cy="22860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Oval 56"/>
              <p:cNvSpPr/>
              <p:nvPr/>
            </p:nvSpPr>
            <p:spPr>
              <a:xfrm>
                <a:off x="4038600" y="2590800"/>
                <a:ext cx="228600" cy="22860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Oval 57"/>
              <p:cNvSpPr/>
              <p:nvPr/>
            </p:nvSpPr>
            <p:spPr>
              <a:xfrm>
                <a:off x="3581400" y="3200400"/>
                <a:ext cx="228600" cy="22860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Oval 58"/>
              <p:cNvSpPr/>
              <p:nvPr/>
            </p:nvSpPr>
            <p:spPr>
              <a:xfrm>
                <a:off x="4343400" y="3200400"/>
                <a:ext cx="228600" cy="22860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Oval 59"/>
              <p:cNvSpPr/>
              <p:nvPr/>
            </p:nvSpPr>
            <p:spPr>
              <a:xfrm>
                <a:off x="4724400" y="2667000"/>
                <a:ext cx="228600" cy="22860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8" name="Gerade Verbindung 87"/>
              <p:cNvCxnSpPr>
                <a:stCxn id="83" idx="6"/>
                <a:endCxn id="84" idx="2"/>
              </p:cNvCxnSpPr>
              <p:nvPr/>
            </p:nvCxnSpPr>
            <p:spPr>
              <a:xfrm>
                <a:off x="3505200" y="2628900"/>
                <a:ext cx="533400" cy="76200"/>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9" name="Gerade Verbindung 88"/>
              <p:cNvCxnSpPr>
                <a:stCxn id="86" idx="1"/>
                <a:endCxn id="84" idx="4"/>
              </p:cNvCxnSpPr>
              <p:nvPr/>
            </p:nvCxnSpPr>
            <p:spPr>
              <a:xfrm rot="16200000" flipV="1">
                <a:off x="4057650" y="2914650"/>
                <a:ext cx="414478" cy="223978"/>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0" name="Gerade Verbindung 89"/>
              <p:cNvCxnSpPr>
                <a:stCxn id="87" idx="3"/>
                <a:endCxn id="86" idx="7"/>
              </p:cNvCxnSpPr>
              <p:nvPr/>
            </p:nvCxnSpPr>
            <p:spPr>
              <a:xfrm rot="5400000">
                <a:off x="4462322" y="2938322"/>
                <a:ext cx="371756" cy="219356"/>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1" name="Gerade Verbindung 90"/>
              <p:cNvCxnSpPr>
                <a:stCxn id="85" idx="7"/>
                <a:endCxn id="86" idx="2"/>
              </p:cNvCxnSpPr>
              <p:nvPr/>
            </p:nvCxnSpPr>
            <p:spPr>
              <a:xfrm rot="16200000" flipH="1">
                <a:off x="4019550" y="2990850"/>
                <a:ext cx="80822" cy="566878"/>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2" name="Gerade Verbindung 91"/>
              <p:cNvCxnSpPr>
                <a:stCxn id="85" idx="7"/>
                <a:endCxn id="84" idx="4"/>
              </p:cNvCxnSpPr>
              <p:nvPr/>
            </p:nvCxnSpPr>
            <p:spPr>
              <a:xfrm rot="5400000" flipH="1" flipV="1">
                <a:off x="3757472" y="2838450"/>
                <a:ext cx="414478" cy="376378"/>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grpSp>
      </p:grpSp>
      <p:grpSp>
        <p:nvGrpSpPr>
          <p:cNvPr id="125" name="Gruppierung 88"/>
          <p:cNvGrpSpPr/>
          <p:nvPr/>
        </p:nvGrpSpPr>
        <p:grpSpPr>
          <a:xfrm rot="19704887">
            <a:off x="3730487" y="3377367"/>
            <a:ext cx="1136336" cy="599714"/>
            <a:chOff x="3276600" y="2514600"/>
            <a:chExt cx="1721116" cy="914400"/>
          </a:xfrm>
        </p:grpSpPr>
        <p:sp>
          <p:nvSpPr>
            <p:cNvPr id="126" name="Oval 54"/>
            <p:cNvSpPr/>
            <p:nvPr/>
          </p:nvSpPr>
          <p:spPr>
            <a:xfrm>
              <a:off x="3276600" y="2514600"/>
              <a:ext cx="228600" cy="228600"/>
            </a:xfrm>
            <a:prstGeom prst="ellipse">
              <a:avLst/>
            </a:prstGeom>
            <a:solidFill>
              <a:schemeClr val="accent2">
                <a:lumMod val="75000"/>
              </a:scheme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7" name="Oval 56"/>
            <p:cNvSpPr/>
            <p:nvPr/>
          </p:nvSpPr>
          <p:spPr>
            <a:xfrm>
              <a:off x="4038600" y="2590800"/>
              <a:ext cx="228600" cy="228600"/>
            </a:xfrm>
            <a:prstGeom prst="ellipse">
              <a:avLst/>
            </a:prstGeom>
            <a:solidFill>
              <a:schemeClr val="accent2">
                <a:lumMod val="75000"/>
              </a:scheme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8" name="Oval 57"/>
            <p:cNvSpPr/>
            <p:nvPr/>
          </p:nvSpPr>
          <p:spPr>
            <a:xfrm>
              <a:off x="3581400" y="3200400"/>
              <a:ext cx="228600" cy="228600"/>
            </a:xfrm>
            <a:prstGeom prst="ellipse">
              <a:avLst/>
            </a:prstGeom>
            <a:solidFill>
              <a:schemeClr val="accent2">
                <a:lumMod val="75000"/>
              </a:scheme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Oval 58"/>
            <p:cNvSpPr/>
            <p:nvPr/>
          </p:nvSpPr>
          <p:spPr>
            <a:xfrm>
              <a:off x="4343400" y="3200400"/>
              <a:ext cx="228600" cy="228600"/>
            </a:xfrm>
            <a:prstGeom prst="ellipse">
              <a:avLst/>
            </a:prstGeom>
            <a:solidFill>
              <a:schemeClr val="accent2">
                <a:lumMod val="75000"/>
              </a:scheme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0" name="Oval 59"/>
            <p:cNvSpPr/>
            <p:nvPr/>
          </p:nvSpPr>
          <p:spPr>
            <a:xfrm>
              <a:off x="4769116" y="2593788"/>
              <a:ext cx="228600" cy="228601"/>
            </a:xfrm>
            <a:prstGeom prst="ellipse">
              <a:avLst/>
            </a:prstGeom>
            <a:solidFill>
              <a:schemeClr val="accent2">
                <a:lumMod val="75000"/>
              </a:scheme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1" name="Gerade Verbindung 130"/>
            <p:cNvCxnSpPr>
              <a:stCxn id="126" idx="6"/>
              <a:endCxn id="127" idx="2"/>
            </p:cNvCxnSpPr>
            <p:nvPr/>
          </p:nvCxnSpPr>
          <p:spPr>
            <a:xfrm>
              <a:off x="3505200" y="2628900"/>
              <a:ext cx="533400" cy="76200"/>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2" name="Gerade Verbindung 131"/>
            <p:cNvCxnSpPr>
              <a:stCxn id="129" idx="1"/>
              <a:endCxn id="127" idx="4"/>
            </p:cNvCxnSpPr>
            <p:nvPr/>
          </p:nvCxnSpPr>
          <p:spPr>
            <a:xfrm rot="16200000" flipV="1">
              <a:off x="4057650" y="2914650"/>
              <a:ext cx="414478" cy="223978"/>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3" name="Gerade Verbindung 132"/>
            <p:cNvCxnSpPr>
              <a:stCxn id="130" idx="3"/>
              <a:endCxn id="129" idx="7"/>
            </p:cNvCxnSpPr>
            <p:nvPr/>
          </p:nvCxnSpPr>
          <p:spPr>
            <a:xfrm rot="18095113" flipH="1">
              <a:off x="4411415" y="3008112"/>
              <a:ext cx="518285" cy="6563"/>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4" name="Gerade Verbindung 133"/>
            <p:cNvCxnSpPr>
              <a:stCxn id="128" idx="7"/>
              <a:endCxn id="129" idx="2"/>
            </p:cNvCxnSpPr>
            <p:nvPr/>
          </p:nvCxnSpPr>
          <p:spPr>
            <a:xfrm rot="16200000" flipH="1">
              <a:off x="4019550" y="2990850"/>
              <a:ext cx="80822" cy="566878"/>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5" name="Gerade Verbindung 134"/>
            <p:cNvCxnSpPr>
              <a:stCxn id="128" idx="7"/>
              <a:endCxn id="127" idx="4"/>
            </p:cNvCxnSpPr>
            <p:nvPr/>
          </p:nvCxnSpPr>
          <p:spPr>
            <a:xfrm rot="5400000" flipH="1" flipV="1">
              <a:off x="3757472" y="2838450"/>
              <a:ext cx="414478" cy="376378"/>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03621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dirty="0"/>
              <a:t>Explicit Semantic Analysis for Texts</a:t>
            </a:r>
          </a:p>
        </p:txBody>
      </p:sp>
      <p:graphicFrame>
        <p:nvGraphicFramePr>
          <p:cNvPr id="15" name="Tabelle 14"/>
          <p:cNvGraphicFramePr>
            <a:graphicFrameLocks noGrp="1"/>
          </p:cNvGraphicFramePr>
          <p:nvPr/>
        </p:nvGraphicFramePr>
        <p:xfrm>
          <a:off x="533400" y="2209800"/>
          <a:ext cx="3657598" cy="1920240"/>
        </p:xfrm>
        <a:graphic>
          <a:graphicData uri="http://schemas.openxmlformats.org/drawingml/2006/table">
            <a:tbl>
              <a:tblPr firstRow="1" bandRow="1">
                <a:tableStyleId>{21E4AEA4-8DFA-4A89-87EB-49C32662AFE0}</a:tableStyleId>
              </a:tblPr>
              <a:tblGrid>
                <a:gridCol w="522514">
                  <a:extLst>
                    <a:ext uri="{9D8B030D-6E8A-4147-A177-3AD203B41FA5}">
                      <a16:colId xmlns:a16="http://schemas.microsoft.com/office/drawing/2014/main" val="20000"/>
                    </a:ext>
                  </a:extLst>
                </a:gridCol>
                <a:gridCol w="522514">
                  <a:extLst>
                    <a:ext uri="{9D8B030D-6E8A-4147-A177-3AD203B41FA5}">
                      <a16:colId xmlns:a16="http://schemas.microsoft.com/office/drawing/2014/main" val="20001"/>
                    </a:ext>
                  </a:extLst>
                </a:gridCol>
                <a:gridCol w="522514">
                  <a:extLst>
                    <a:ext uri="{9D8B030D-6E8A-4147-A177-3AD203B41FA5}">
                      <a16:colId xmlns:a16="http://schemas.microsoft.com/office/drawing/2014/main" val="20002"/>
                    </a:ext>
                  </a:extLst>
                </a:gridCol>
                <a:gridCol w="522514">
                  <a:extLst>
                    <a:ext uri="{9D8B030D-6E8A-4147-A177-3AD203B41FA5}">
                      <a16:colId xmlns:a16="http://schemas.microsoft.com/office/drawing/2014/main" val="20003"/>
                    </a:ext>
                  </a:extLst>
                </a:gridCol>
                <a:gridCol w="522514">
                  <a:extLst>
                    <a:ext uri="{9D8B030D-6E8A-4147-A177-3AD203B41FA5}">
                      <a16:colId xmlns:a16="http://schemas.microsoft.com/office/drawing/2014/main" val="20004"/>
                    </a:ext>
                  </a:extLst>
                </a:gridCol>
                <a:gridCol w="522514">
                  <a:extLst>
                    <a:ext uri="{9D8B030D-6E8A-4147-A177-3AD203B41FA5}">
                      <a16:colId xmlns:a16="http://schemas.microsoft.com/office/drawing/2014/main" val="20005"/>
                    </a:ext>
                  </a:extLst>
                </a:gridCol>
                <a:gridCol w="522514">
                  <a:extLst>
                    <a:ext uri="{9D8B030D-6E8A-4147-A177-3AD203B41FA5}">
                      <a16:colId xmlns:a16="http://schemas.microsoft.com/office/drawing/2014/main" val="20006"/>
                    </a:ext>
                  </a:extLst>
                </a:gridCol>
              </a:tblGrid>
              <a:tr h="240211">
                <a:tc>
                  <a:txBody>
                    <a:bodyPr/>
                    <a:lstStyle/>
                    <a:p>
                      <a:endParaRPr lang="de-DE" sz="1200" dirty="0"/>
                    </a:p>
                  </a:txBody>
                  <a:tcPr>
                    <a:solidFill>
                      <a:schemeClr val="bg1"/>
                    </a:solidFill>
                  </a:tcPr>
                </a:tc>
                <a:tc>
                  <a:txBody>
                    <a:bodyPr/>
                    <a:lstStyle/>
                    <a:p>
                      <a:pPr algn="ctr"/>
                      <a:r>
                        <a:rPr lang="de-DE" sz="1200" dirty="0"/>
                        <a:t>t</a:t>
                      </a:r>
                      <a:r>
                        <a:rPr lang="de-DE" sz="1200" baseline="-25000"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dirty="0"/>
                        <a:t>t</a:t>
                      </a:r>
                      <a:r>
                        <a:rPr lang="de-DE" sz="1200" baseline="-25000" dirty="0"/>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dirty="0"/>
                        <a:t>t</a:t>
                      </a:r>
                      <a:r>
                        <a:rPr lang="de-DE" sz="1200" baseline="-25000" dirty="0"/>
                        <a:t>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baseline="-25000"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dirty="0"/>
                        <a:t>t</a:t>
                      </a:r>
                      <a:r>
                        <a:rPr lang="de-DE" sz="1200" baseline="-25000" dirty="0"/>
                        <a:t>m-1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dirty="0" err="1"/>
                        <a:t>t</a:t>
                      </a:r>
                      <a:r>
                        <a:rPr lang="de-DE" sz="1200" baseline="-25000" dirty="0" err="1"/>
                        <a:t>m</a:t>
                      </a:r>
                      <a:endParaRPr lang="de-DE" sz="1200" dirty="0"/>
                    </a:p>
                  </a:txBody>
                  <a:tcPr/>
                </a:tc>
                <a:extLst>
                  <a:ext uri="{0D108BD9-81ED-4DB2-BD59-A6C34878D82A}">
                    <a16:rowId xmlns:a16="http://schemas.microsoft.com/office/drawing/2014/main" val="10000"/>
                  </a:ext>
                </a:extLst>
              </a:tr>
              <a:tr h="240211">
                <a:tc>
                  <a:txBody>
                    <a:bodyPr/>
                    <a:lstStyle/>
                    <a:p>
                      <a:pPr algn="ctr"/>
                      <a:r>
                        <a:rPr lang="de-DE" sz="1200" b="1" dirty="0">
                          <a:solidFill>
                            <a:schemeClr val="bg1"/>
                          </a:solidFill>
                        </a:rPr>
                        <a:t>d</a:t>
                      </a:r>
                      <a:r>
                        <a:rPr lang="de-DE" sz="1200" b="1" baseline="-25000" dirty="0">
                          <a:solidFill>
                            <a:schemeClr val="bg1"/>
                          </a:solidFill>
                        </a:rPr>
                        <a:t>1</a:t>
                      </a:r>
                    </a:p>
                  </a:txBody>
                  <a:tcPr>
                    <a:solidFill>
                      <a:schemeClr val="accent2">
                        <a:lumMod val="60000"/>
                        <a:lumOff val="40000"/>
                      </a:schemeClr>
                    </a:solidFill>
                  </a:tcPr>
                </a:tc>
                <a:tc>
                  <a:txBody>
                    <a:bodyPr/>
                    <a:lstStyle/>
                    <a:p>
                      <a:pPr algn="ctr"/>
                      <a:r>
                        <a:rPr lang="de-DE" sz="1200" dirty="0">
                          <a:solidFill>
                            <a:schemeClr val="bg1"/>
                          </a:solidFill>
                        </a:rPr>
                        <a:t>3</a:t>
                      </a:r>
                    </a:p>
                  </a:txBody>
                  <a:tcPr>
                    <a:solidFill>
                      <a:srgbClr val="C00000"/>
                    </a:solidFill>
                  </a:tcPr>
                </a:tc>
                <a:tc>
                  <a:txBody>
                    <a:bodyPr/>
                    <a:lstStyle/>
                    <a:p>
                      <a:pPr algn="ctr"/>
                      <a:r>
                        <a:rPr lang="de-DE" sz="1200" dirty="0">
                          <a:solidFill>
                            <a:schemeClr val="bg1"/>
                          </a:solidFill>
                        </a:rPr>
                        <a:t>1</a:t>
                      </a:r>
                    </a:p>
                  </a:txBody>
                  <a:tcPr>
                    <a:solidFill>
                      <a:srgbClr val="C00000"/>
                    </a:solidFill>
                  </a:tcPr>
                </a:tc>
                <a:tc>
                  <a:txBody>
                    <a:bodyPr/>
                    <a:lstStyle/>
                    <a:p>
                      <a:pPr algn="ctr"/>
                      <a:r>
                        <a:rPr lang="de-DE" sz="1200" dirty="0">
                          <a:solidFill>
                            <a:schemeClr val="tx1"/>
                          </a:solidFill>
                        </a:rPr>
                        <a:t>0</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0</a:t>
                      </a:r>
                    </a:p>
                  </a:txBody>
                  <a:tcPr>
                    <a:solidFill>
                      <a:schemeClr val="bg1">
                        <a:lumMod val="95000"/>
                      </a:schemeClr>
                    </a:solidFill>
                  </a:tcPr>
                </a:tc>
                <a:tc>
                  <a:txBody>
                    <a:bodyPr/>
                    <a:lstStyle/>
                    <a:p>
                      <a:pPr algn="ctr"/>
                      <a:r>
                        <a:rPr lang="de-DE" sz="1200" dirty="0">
                          <a:solidFill>
                            <a:schemeClr val="bg1"/>
                          </a:solidFill>
                        </a:rPr>
                        <a:t>0</a:t>
                      </a:r>
                    </a:p>
                  </a:txBody>
                  <a:tcPr>
                    <a:solidFill>
                      <a:srgbClr val="C00000"/>
                    </a:solidFill>
                  </a:tcPr>
                </a:tc>
                <a:extLst>
                  <a:ext uri="{0D108BD9-81ED-4DB2-BD59-A6C34878D82A}">
                    <a16:rowId xmlns:a16="http://schemas.microsoft.com/office/drawing/2014/main" val="10001"/>
                  </a:ext>
                </a:extLst>
              </a:tr>
              <a:tr h="240211">
                <a:tc>
                  <a:txBody>
                    <a:bodyPr/>
                    <a:lstStyle/>
                    <a:p>
                      <a:pPr algn="ctr"/>
                      <a:r>
                        <a:rPr lang="de-DE" sz="1200" b="1" dirty="0">
                          <a:solidFill>
                            <a:schemeClr val="bg1"/>
                          </a:solidFill>
                        </a:rPr>
                        <a:t>d</a:t>
                      </a:r>
                      <a:r>
                        <a:rPr lang="de-DE" sz="1200" b="1" baseline="-25000" dirty="0">
                          <a:solidFill>
                            <a:schemeClr val="bg1"/>
                          </a:solidFill>
                        </a:rPr>
                        <a:t>2</a:t>
                      </a:r>
                    </a:p>
                  </a:txBody>
                  <a:tcPr>
                    <a:solidFill>
                      <a:schemeClr val="accent2">
                        <a:lumMod val="60000"/>
                        <a:lumOff val="40000"/>
                      </a:schemeClr>
                    </a:solidFill>
                  </a:tcPr>
                </a:tc>
                <a:tc>
                  <a:txBody>
                    <a:bodyPr/>
                    <a:lstStyle/>
                    <a:p>
                      <a:pPr algn="ctr"/>
                      <a:r>
                        <a:rPr lang="de-DE" sz="1200" dirty="0">
                          <a:solidFill>
                            <a:schemeClr val="bg1"/>
                          </a:solidFill>
                        </a:rPr>
                        <a:t>0</a:t>
                      </a:r>
                    </a:p>
                  </a:txBody>
                  <a:tcPr>
                    <a:solidFill>
                      <a:srgbClr val="C00000"/>
                    </a:solidFill>
                  </a:tcPr>
                </a:tc>
                <a:tc>
                  <a:txBody>
                    <a:bodyPr/>
                    <a:lstStyle/>
                    <a:p>
                      <a:pPr algn="ctr"/>
                      <a:r>
                        <a:rPr lang="de-DE" sz="1200" dirty="0">
                          <a:solidFill>
                            <a:schemeClr val="bg1"/>
                          </a:solidFill>
                        </a:rPr>
                        <a:t>5</a:t>
                      </a:r>
                    </a:p>
                  </a:txBody>
                  <a:tcPr>
                    <a:solidFill>
                      <a:srgbClr val="C00000"/>
                    </a:solidFill>
                  </a:tcPr>
                </a:tc>
                <a:tc>
                  <a:txBody>
                    <a:bodyPr/>
                    <a:lstStyle/>
                    <a:p>
                      <a:pPr algn="ctr"/>
                      <a:r>
                        <a:rPr lang="de-DE" sz="1200" dirty="0">
                          <a:solidFill>
                            <a:schemeClr val="tx1"/>
                          </a:solidFill>
                        </a:rPr>
                        <a:t>0</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1</a:t>
                      </a:r>
                    </a:p>
                  </a:txBody>
                  <a:tcPr>
                    <a:solidFill>
                      <a:schemeClr val="bg1">
                        <a:lumMod val="95000"/>
                      </a:schemeClr>
                    </a:solidFill>
                  </a:tcPr>
                </a:tc>
                <a:tc>
                  <a:txBody>
                    <a:bodyPr/>
                    <a:lstStyle/>
                    <a:p>
                      <a:pPr algn="ctr"/>
                      <a:r>
                        <a:rPr lang="de-DE" sz="1200" dirty="0">
                          <a:solidFill>
                            <a:schemeClr val="bg1"/>
                          </a:solidFill>
                        </a:rPr>
                        <a:t>0</a:t>
                      </a:r>
                    </a:p>
                  </a:txBody>
                  <a:tcPr>
                    <a:solidFill>
                      <a:srgbClr val="C00000"/>
                    </a:solidFill>
                  </a:tcPr>
                </a:tc>
                <a:extLst>
                  <a:ext uri="{0D108BD9-81ED-4DB2-BD59-A6C34878D82A}">
                    <a16:rowId xmlns:a16="http://schemas.microsoft.com/office/drawing/2014/main" val="10002"/>
                  </a:ext>
                </a:extLst>
              </a:tr>
              <a:tr h="2402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b="1" dirty="0">
                          <a:solidFill>
                            <a:schemeClr val="bg1"/>
                          </a:solidFill>
                        </a:rPr>
                        <a:t>d</a:t>
                      </a:r>
                      <a:r>
                        <a:rPr lang="de-DE" sz="1200" b="1" baseline="-25000" dirty="0">
                          <a:solidFill>
                            <a:schemeClr val="bg1"/>
                          </a:solidFill>
                        </a:rPr>
                        <a:t>3</a:t>
                      </a:r>
                    </a:p>
                  </a:txBody>
                  <a:tcPr>
                    <a:solidFill>
                      <a:schemeClr val="accent2">
                        <a:lumMod val="60000"/>
                        <a:lumOff val="40000"/>
                      </a:schemeClr>
                    </a:solidFill>
                  </a:tcPr>
                </a:tc>
                <a:tc>
                  <a:txBody>
                    <a:bodyPr/>
                    <a:lstStyle/>
                    <a:p>
                      <a:pPr algn="ctr"/>
                      <a:r>
                        <a:rPr lang="de-DE" sz="1200" dirty="0">
                          <a:solidFill>
                            <a:schemeClr val="bg1"/>
                          </a:solidFill>
                        </a:rPr>
                        <a:t>1</a:t>
                      </a:r>
                    </a:p>
                  </a:txBody>
                  <a:tcPr>
                    <a:solidFill>
                      <a:srgbClr val="C00000"/>
                    </a:solidFill>
                  </a:tcPr>
                </a:tc>
                <a:tc>
                  <a:txBody>
                    <a:bodyPr/>
                    <a:lstStyle/>
                    <a:p>
                      <a:pPr algn="ctr"/>
                      <a:r>
                        <a:rPr lang="de-DE" sz="1200" dirty="0">
                          <a:solidFill>
                            <a:schemeClr val="bg1"/>
                          </a:solidFill>
                        </a:rPr>
                        <a:t>0</a:t>
                      </a:r>
                    </a:p>
                  </a:txBody>
                  <a:tcPr>
                    <a:solidFill>
                      <a:srgbClr val="C00000"/>
                    </a:solidFill>
                  </a:tcPr>
                </a:tc>
                <a:tc>
                  <a:txBody>
                    <a:bodyPr/>
                    <a:lstStyle/>
                    <a:p>
                      <a:pPr algn="ctr"/>
                      <a:r>
                        <a:rPr lang="de-DE" sz="1200" dirty="0">
                          <a:solidFill>
                            <a:schemeClr val="tx1"/>
                          </a:solidFill>
                        </a:rPr>
                        <a:t>2</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3</a:t>
                      </a:r>
                    </a:p>
                  </a:txBody>
                  <a:tcPr>
                    <a:solidFill>
                      <a:schemeClr val="bg1">
                        <a:lumMod val="95000"/>
                      </a:schemeClr>
                    </a:solidFill>
                  </a:tcPr>
                </a:tc>
                <a:tc>
                  <a:txBody>
                    <a:bodyPr/>
                    <a:lstStyle/>
                    <a:p>
                      <a:pPr algn="ctr"/>
                      <a:r>
                        <a:rPr lang="de-DE" sz="1200" dirty="0">
                          <a:solidFill>
                            <a:schemeClr val="bg1"/>
                          </a:solidFill>
                        </a:rPr>
                        <a:t>3</a:t>
                      </a:r>
                    </a:p>
                  </a:txBody>
                  <a:tcPr>
                    <a:solidFill>
                      <a:srgbClr val="C00000"/>
                    </a:solidFill>
                  </a:tcPr>
                </a:tc>
                <a:extLst>
                  <a:ext uri="{0D108BD9-81ED-4DB2-BD59-A6C34878D82A}">
                    <a16:rowId xmlns:a16="http://schemas.microsoft.com/office/drawing/2014/main" val="10003"/>
                  </a:ext>
                </a:extLst>
              </a:tr>
              <a:tr h="240211">
                <a:tc>
                  <a:txBody>
                    <a:bodyPr/>
                    <a:lstStyle/>
                    <a:p>
                      <a:pPr algn="ctr"/>
                      <a:r>
                        <a:rPr lang="de-DE" sz="1200" b="1" dirty="0">
                          <a:solidFill>
                            <a:schemeClr val="bg1"/>
                          </a:solidFill>
                        </a:rPr>
                        <a:t>…</a:t>
                      </a:r>
                    </a:p>
                  </a:txBody>
                  <a:tcPr>
                    <a:solidFill>
                      <a:schemeClr val="accent2">
                        <a:lumMod val="60000"/>
                        <a:lumOff val="40000"/>
                      </a:schemeClr>
                    </a:solidFill>
                  </a:tcPr>
                </a:tc>
                <a:tc>
                  <a:txBody>
                    <a:bodyPr/>
                    <a:lstStyle/>
                    <a:p>
                      <a:pPr algn="ctr"/>
                      <a:r>
                        <a:rPr lang="de-DE" sz="1200" dirty="0">
                          <a:solidFill>
                            <a:schemeClr val="bg1"/>
                          </a:solidFill>
                        </a:rPr>
                        <a:t>…</a:t>
                      </a:r>
                    </a:p>
                  </a:txBody>
                  <a:tcPr>
                    <a:solidFill>
                      <a:srgbClr val="C00000"/>
                    </a:solidFill>
                  </a:tcPr>
                </a:tc>
                <a:tc>
                  <a:txBody>
                    <a:bodyPr/>
                    <a:lstStyle/>
                    <a:p>
                      <a:pPr algn="ctr"/>
                      <a:r>
                        <a:rPr lang="de-DE" sz="1200" dirty="0">
                          <a:solidFill>
                            <a:schemeClr val="bg1"/>
                          </a:solidFill>
                        </a:rPr>
                        <a:t>…</a:t>
                      </a:r>
                    </a:p>
                  </a:txBody>
                  <a:tcPr>
                    <a:solidFill>
                      <a:srgbClr val="C00000"/>
                    </a:solidFill>
                  </a:tcPr>
                </a:tc>
                <a:tc>
                  <a:txBody>
                    <a:bodyPr/>
                    <a:lstStyle/>
                    <a:p>
                      <a:pPr algn="ctr"/>
                      <a:r>
                        <a:rPr lang="de-DE" sz="1200" dirty="0">
                          <a:solidFill>
                            <a:schemeClr val="tx1"/>
                          </a:solidFill>
                        </a:rPr>
                        <a:t>…</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solidFill>
                            <a:schemeClr val="bg1"/>
                          </a:solidFill>
                        </a:rPr>
                        <a:t>…</a:t>
                      </a:r>
                    </a:p>
                  </a:txBody>
                  <a:tcPr>
                    <a:solidFill>
                      <a:srgbClr val="C00000"/>
                    </a:solidFill>
                  </a:tcPr>
                </a:tc>
                <a:extLst>
                  <a:ext uri="{0D108BD9-81ED-4DB2-BD59-A6C34878D82A}">
                    <a16:rowId xmlns:a16="http://schemas.microsoft.com/office/drawing/2014/main" val="10004"/>
                  </a:ext>
                </a:extLst>
              </a:tr>
              <a:tr h="2402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b="1" dirty="0">
                          <a:solidFill>
                            <a:schemeClr val="bg1"/>
                          </a:solidFill>
                        </a:rPr>
                        <a:t>d</a:t>
                      </a:r>
                      <a:r>
                        <a:rPr lang="de-DE" sz="1200" b="1" baseline="-25000" dirty="0">
                          <a:solidFill>
                            <a:schemeClr val="bg1"/>
                          </a:solidFill>
                        </a:rPr>
                        <a:t>n-1</a:t>
                      </a:r>
                      <a:endParaRPr lang="de-DE" sz="1200" b="1" dirty="0">
                        <a:solidFill>
                          <a:schemeClr val="bg1"/>
                        </a:solidFill>
                      </a:endParaRPr>
                    </a:p>
                  </a:txBody>
                  <a:tcPr>
                    <a:solidFill>
                      <a:schemeClr val="accent2">
                        <a:lumMod val="60000"/>
                        <a:lumOff val="40000"/>
                      </a:schemeClr>
                    </a:solidFill>
                  </a:tcPr>
                </a:tc>
                <a:tc>
                  <a:txBody>
                    <a:bodyPr/>
                    <a:lstStyle/>
                    <a:p>
                      <a:pPr algn="ctr"/>
                      <a:r>
                        <a:rPr lang="de-DE" sz="1200" dirty="0">
                          <a:solidFill>
                            <a:schemeClr val="bg1"/>
                          </a:solidFill>
                        </a:rPr>
                        <a:t>0</a:t>
                      </a:r>
                    </a:p>
                  </a:txBody>
                  <a:tcPr>
                    <a:solidFill>
                      <a:srgbClr val="C00000"/>
                    </a:solidFill>
                  </a:tcPr>
                </a:tc>
                <a:tc>
                  <a:txBody>
                    <a:bodyPr/>
                    <a:lstStyle/>
                    <a:p>
                      <a:pPr algn="ctr"/>
                      <a:r>
                        <a:rPr lang="de-DE" sz="1200" dirty="0">
                          <a:solidFill>
                            <a:schemeClr val="bg1"/>
                          </a:solidFill>
                        </a:rPr>
                        <a:t>2</a:t>
                      </a:r>
                    </a:p>
                  </a:txBody>
                  <a:tcPr>
                    <a:solidFill>
                      <a:srgbClr val="C00000"/>
                    </a:solidFill>
                  </a:tcPr>
                </a:tc>
                <a:tc>
                  <a:txBody>
                    <a:bodyPr/>
                    <a:lstStyle/>
                    <a:p>
                      <a:pPr algn="ctr"/>
                      <a:r>
                        <a:rPr lang="de-DE" sz="1200" dirty="0">
                          <a:solidFill>
                            <a:schemeClr val="tx1"/>
                          </a:solidFill>
                        </a:rPr>
                        <a:t>3</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2</a:t>
                      </a:r>
                    </a:p>
                  </a:txBody>
                  <a:tcPr>
                    <a:solidFill>
                      <a:schemeClr val="bg1">
                        <a:lumMod val="95000"/>
                      </a:schemeClr>
                    </a:solidFill>
                  </a:tcPr>
                </a:tc>
                <a:tc>
                  <a:txBody>
                    <a:bodyPr/>
                    <a:lstStyle/>
                    <a:p>
                      <a:pPr algn="ctr"/>
                      <a:r>
                        <a:rPr lang="de-DE" sz="1200" dirty="0">
                          <a:solidFill>
                            <a:schemeClr val="bg1"/>
                          </a:solidFill>
                        </a:rPr>
                        <a:t>1</a:t>
                      </a:r>
                    </a:p>
                  </a:txBody>
                  <a:tcPr>
                    <a:solidFill>
                      <a:srgbClr val="C00000"/>
                    </a:solidFill>
                  </a:tcPr>
                </a:tc>
                <a:extLst>
                  <a:ext uri="{0D108BD9-81ED-4DB2-BD59-A6C34878D82A}">
                    <a16:rowId xmlns:a16="http://schemas.microsoft.com/office/drawing/2014/main" val="10005"/>
                  </a:ext>
                </a:extLst>
              </a:tr>
              <a:tr h="240211">
                <a:tc>
                  <a:txBody>
                    <a:bodyPr/>
                    <a:lstStyle/>
                    <a:p>
                      <a:pPr algn="ctr"/>
                      <a:r>
                        <a:rPr lang="de-DE" sz="1200" b="1" dirty="0" err="1">
                          <a:solidFill>
                            <a:schemeClr val="bg1"/>
                          </a:solidFill>
                        </a:rPr>
                        <a:t>d</a:t>
                      </a:r>
                      <a:r>
                        <a:rPr lang="de-DE" sz="1200" b="1" baseline="-25000" dirty="0" err="1">
                          <a:solidFill>
                            <a:schemeClr val="bg1"/>
                          </a:solidFill>
                        </a:rPr>
                        <a:t>n</a:t>
                      </a:r>
                      <a:endParaRPr lang="de-DE" sz="1200" b="1" baseline="-25000" dirty="0">
                        <a:solidFill>
                          <a:schemeClr val="bg1"/>
                        </a:solidFill>
                      </a:endParaRPr>
                    </a:p>
                  </a:txBody>
                  <a:tcPr>
                    <a:solidFill>
                      <a:schemeClr val="accent2">
                        <a:lumMod val="60000"/>
                        <a:lumOff val="40000"/>
                      </a:schemeClr>
                    </a:solidFill>
                  </a:tcPr>
                </a:tc>
                <a:tc>
                  <a:txBody>
                    <a:bodyPr/>
                    <a:lstStyle/>
                    <a:p>
                      <a:pPr algn="ctr"/>
                      <a:r>
                        <a:rPr lang="de-DE" sz="1200" dirty="0">
                          <a:solidFill>
                            <a:schemeClr val="bg1"/>
                          </a:solidFill>
                        </a:rPr>
                        <a:t>2</a:t>
                      </a:r>
                    </a:p>
                  </a:txBody>
                  <a:tcPr>
                    <a:solidFill>
                      <a:srgbClr val="C00000"/>
                    </a:solidFill>
                  </a:tcPr>
                </a:tc>
                <a:tc>
                  <a:txBody>
                    <a:bodyPr/>
                    <a:lstStyle/>
                    <a:p>
                      <a:pPr algn="ctr"/>
                      <a:r>
                        <a:rPr lang="de-DE" sz="1200" dirty="0">
                          <a:solidFill>
                            <a:schemeClr val="bg1"/>
                          </a:solidFill>
                        </a:rPr>
                        <a:t>3</a:t>
                      </a:r>
                    </a:p>
                  </a:txBody>
                  <a:tcPr>
                    <a:solidFill>
                      <a:srgbClr val="C00000"/>
                    </a:solidFill>
                  </a:tcPr>
                </a:tc>
                <a:tc>
                  <a:txBody>
                    <a:bodyPr/>
                    <a:lstStyle/>
                    <a:p>
                      <a:pPr algn="ctr"/>
                      <a:r>
                        <a:rPr lang="de-DE" sz="1200" dirty="0">
                          <a:solidFill>
                            <a:schemeClr val="tx1"/>
                          </a:solidFill>
                        </a:rPr>
                        <a:t>0</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5</a:t>
                      </a:r>
                    </a:p>
                  </a:txBody>
                  <a:tcPr>
                    <a:solidFill>
                      <a:schemeClr val="bg1">
                        <a:lumMod val="95000"/>
                      </a:schemeClr>
                    </a:solidFill>
                  </a:tcPr>
                </a:tc>
                <a:tc>
                  <a:txBody>
                    <a:bodyPr/>
                    <a:lstStyle/>
                    <a:p>
                      <a:pPr algn="ctr"/>
                      <a:r>
                        <a:rPr lang="de-DE" sz="1200" dirty="0">
                          <a:solidFill>
                            <a:schemeClr val="bg1"/>
                          </a:solidFill>
                        </a:rPr>
                        <a:t>0</a:t>
                      </a:r>
                    </a:p>
                  </a:txBody>
                  <a:tcPr>
                    <a:solidFill>
                      <a:srgbClr val="C00000"/>
                    </a:solidFill>
                  </a:tcPr>
                </a:tc>
                <a:extLst>
                  <a:ext uri="{0D108BD9-81ED-4DB2-BD59-A6C34878D82A}">
                    <a16:rowId xmlns:a16="http://schemas.microsoft.com/office/drawing/2014/main" val="10006"/>
                  </a:ext>
                </a:extLst>
              </a:tr>
            </a:tbl>
          </a:graphicData>
        </a:graphic>
      </p:graphicFrame>
      <p:graphicFrame>
        <p:nvGraphicFramePr>
          <p:cNvPr id="24" name="Tabelle 23"/>
          <p:cNvGraphicFramePr>
            <a:graphicFrameLocks noGrp="1"/>
          </p:cNvGraphicFramePr>
          <p:nvPr/>
        </p:nvGraphicFramePr>
        <p:xfrm>
          <a:off x="2514600" y="4267200"/>
          <a:ext cx="483147" cy="1234440"/>
        </p:xfrm>
        <a:graphic>
          <a:graphicData uri="http://schemas.openxmlformats.org/drawingml/2006/table">
            <a:tbl>
              <a:tblPr firstRow="1" bandRow="1">
                <a:tableStyleId>{0505E3EF-67EA-436B-97B2-0124C06EBD24}</a:tableStyleId>
              </a:tblPr>
              <a:tblGrid>
                <a:gridCol w="483147">
                  <a:extLst>
                    <a:ext uri="{9D8B030D-6E8A-4147-A177-3AD203B41FA5}">
                      <a16:colId xmlns:a16="http://schemas.microsoft.com/office/drawing/2014/main" val="20000"/>
                    </a:ext>
                  </a:extLst>
                </a:gridCol>
              </a:tblGrid>
              <a:tr h="205740">
                <a:tc>
                  <a:txBody>
                    <a:bodyPr/>
                    <a:lstStyle/>
                    <a:p>
                      <a:pPr algn="ctr"/>
                      <a:r>
                        <a:rPr lang="de-DE" sz="1000" b="1" dirty="0">
                          <a:solidFill>
                            <a:schemeClr val="dk1"/>
                          </a:solidFill>
                        </a:rPr>
                        <a:t>4</a:t>
                      </a:r>
                      <a:endParaRPr lang="de-DE" sz="1000" b="1" dirty="0">
                        <a:solidFill>
                          <a:schemeClr val="bg1"/>
                        </a:solidFill>
                      </a:endParaRP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05740">
                <a:tc>
                  <a:txBody>
                    <a:bodyPr/>
                    <a:lstStyle/>
                    <a:p>
                      <a:pPr algn="ctr"/>
                      <a:r>
                        <a:rPr lang="de-DE" sz="1000" b="1" dirty="0">
                          <a:solidFill>
                            <a:schemeClr val="dk1"/>
                          </a:solidFill>
                        </a:rPr>
                        <a:t>5</a:t>
                      </a:r>
                      <a:endParaRPr lang="de-DE" sz="1000" b="1" dirty="0">
                        <a:solidFill>
                          <a:schemeClr val="bg1"/>
                        </a:solidFill>
                      </a:endParaRP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05740">
                <a:tc>
                  <a:txBody>
                    <a:bodyPr/>
                    <a:lstStyle/>
                    <a:p>
                      <a:pPr algn="ctr"/>
                      <a:r>
                        <a:rPr lang="de-DE" sz="1000" b="1" dirty="0">
                          <a:solidFill>
                            <a:schemeClr val="dk1"/>
                          </a:solidFill>
                        </a:rPr>
                        <a:t>4</a:t>
                      </a:r>
                      <a:endParaRPr lang="de-DE" sz="1000" b="1" dirty="0">
                        <a:solidFill>
                          <a:schemeClr val="bg1"/>
                        </a:solidFill>
                      </a:endParaRP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05740">
                <a:tc>
                  <a:txBody>
                    <a:bodyPr/>
                    <a:lstStyle/>
                    <a:p>
                      <a:pPr algn="ctr"/>
                      <a:r>
                        <a:rPr lang="de-DE" sz="1000" b="1" dirty="0"/>
                        <a:t>…</a:t>
                      </a:r>
                      <a:endParaRPr lang="de-DE" sz="1000" b="1" dirty="0">
                        <a:solidFill>
                          <a:schemeClr val="bg1"/>
                        </a:solidFill>
                      </a:endParaRP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05740">
                <a:tc>
                  <a:txBody>
                    <a:bodyPr/>
                    <a:lstStyle/>
                    <a:p>
                      <a:pPr algn="ctr"/>
                      <a:r>
                        <a:rPr lang="de-DE" sz="1000" b="1" dirty="0"/>
                        <a:t>3</a:t>
                      </a:r>
                      <a:endParaRPr lang="de-DE" sz="1000" b="1" dirty="0">
                        <a:solidFill>
                          <a:schemeClr val="bg1"/>
                        </a:solidFill>
                      </a:endParaRP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05740">
                <a:tc>
                  <a:txBody>
                    <a:bodyPr/>
                    <a:lstStyle/>
                    <a:p>
                      <a:pPr algn="ctr"/>
                      <a:r>
                        <a:rPr lang="de-DE" sz="1000" b="1" dirty="0">
                          <a:solidFill>
                            <a:schemeClr val="dk1"/>
                          </a:solidFill>
                        </a:rPr>
                        <a:t>5</a:t>
                      </a:r>
                      <a:endParaRPr lang="de-DE" sz="1000" b="1" dirty="0">
                        <a:solidFill>
                          <a:schemeClr val="bg1"/>
                        </a:solidFill>
                      </a:endParaRP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grpSp>
        <p:nvGrpSpPr>
          <p:cNvPr id="2" name="Gruppieren 26"/>
          <p:cNvGrpSpPr/>
          <p:nvPr/>
        </p:nvGrpSpPr>
        <p:grpSpPr>
          <a:xfrm>
            <a:off x="1371600" y="4267200"/>
            <a:ext cx="2616200" cy="413084"/>
            <a:chOff x="2819400" y="4267200"/>
            <a:chExt cx="4343400" cy="685800"/>
          </a:xfrm>
        </p:grpSpPr>
        <p:cxnSp>
          <p:nvCxnSpPr>
            <p:cNvPr id="25" name="Gerade Verbindung mit Pfeil 24"/>
            <p:cNvCxnSpPr/>
            <p:nvPr/>
          </p:nvCxnSpPr>
          <p:spPr>
            <a:xfrm>
              <a:off x="2819400" y="4267200"/>
              <a:ext cx="1522412" cy="685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Gerade Verbindung mit Pfeil 25"/>
            <p:cNvCxnSpPr/>
            <p:nvPr/>
          </p:nvCxnSpPr>
          <p:spPr>
            <a:xfrm>
              <a:off x="3733800" y="4267200"/>
              <a:ext cx="838200" cy="3810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Gerade Verbindung mit Pfeil 27"/>
            <p:cNvCxnSpPr/>
            <p:nvPr/>
          </p:nvCxnSpPr>
          <p:spPr>
            <a:xfrm rot="10800000" flipV="1">
              <a:off x="5715000" y="4267200"/>
              <a:ext cx="1447800" cy="685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grpSp>
      <p:sp>
        <p:nvSpPr>
          <p:cNvPr id="36" name="Rechteck 35"/>
          <p:cNvSpPr/>
          <p:nvPr/>
        </p:nvSpPr>
        <p:spPr>
          <a:xfrm>
            <a:off x="1676400" y="1676400"/>
            <a:ext cx="1676400" cy="381000"/>
          </a:xfrm>
          <a:prstGeom prst="rect">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Document 1</a:t>
            </a:r>
          </a:p>
        </p:txBody>
      </p:sp>
      <p:graphicFrame>
        <p:nvGraphicFramePr>
          <p:cNvPr id="37" name="Tabelle 36"/>
          <p:cNvGraphicFramePr>
            <a:graphicFrameLocks noGrp="1"/>
          </p:cNvGraphicFramePr>
          <p:nvPr/>
        </p:nvGraphicFramePr>
        <p:xfrm>
          <a:off x="4876800" y="2209800"/>
          <a:ext cx="3657598" cy="1920240"/>
        </p:xfrm>
        <a:graphic>
          <a:graphicData uri="http://schemas.openxmlformats.org/drawingml/2006/table">
            <a:tbl>
              <a:tblPr firstRow="1" bandRow="1">
                <a:tableStyleId>{21E4AEA4-8DFA-4A89-87EB-49C32662AFE0}</a:tableStyleId>
              </a:tblPr>
              <a:tblGrid>
                <a:gridCol w="522514">
                  <a:extLst>
                    <a:ext uri="{9D8B030D-6E8A-4147-A177-3AD203B41FA5}">
                      <a16:colId xmlns:a16="http://schemas.microsoft.com/office/drawing/2014/main" val="20000"/>
                    </a:ext>
                  </a:extLst>
                </a:gridCol>
                <a:gridCol w="522514">
                  <a:extLst>
                    <a:ext uri="{9D8B030D-6E8A-4147-A177-3AD203B41FA5}">
                      <a16:colId xmlns:a16="http://schemas.microsoft.com/office/drawing/2014/main" val="20001"/>
                    </a:ext>
                  </a:extLst>
                </a:gridCol>
                <a:gridCol w="522514">
                  <a:extLst>
                    <a:ext uri="{9D8B030D-6E8A-4147-A177-3AD203B41FA5}">
                      <a16:colId xmlns:a16="http://schemas.microsoft.com/office/drawing/2014/main" val="20002"/>
                    </a:ext>
                  </a:extLst>
                </a:gridCol>
                <a:gridCol w="522514">
                  <a:extLst>
                    <a:ext uri="{9D8B030D-6E8A-4147-A177-3AD203B41FA5}">
                      <a16:colId xmlns:a16="http://schemas.microsoft.com/office/drawing/2014/main" val="20003"/>
                    </a:ext>
                  </a:extLst>
                </a:gridCol>
                <a:gridCol w="522514">
                  <a:extLst>
                    <a:ext uri="{9D8B030D-6E8A-4147-A177-3AD203B41FA5}">
                      <a16:colId xmlns:a16="http://schemas.microsoft.com/office/drawing/2014/main" val="20004"/>
                    </a:ext>
                  </a:extLst>
                </a:gridCol>
                <a:gridCol w="522514">
                  <a:extLst>
                    <a:ext uri="{9D8B030D-6E8A-4147-A177-3AD203B41FA5}">
                      <a16:colId xmlns:a16="http://schemas.microsoft.com/office/drawing/2014/main" val="20005"/>
                    </a:ext>
                  </a:extLst>
                </a:gridCol>
                <a:gridCol w="522514">
                  <a:extLst>
                    <a:ext uri="{9D8B030D-6E8A-4147-A177-3AD203B41FA5}">
                      <a16:colId xmlns:a16="http://schemas.microsoft.com/office/drawing/2014/main" val="20006"/>
                    </a:ext>
                  </a:extLst>
                </a:gridCol>
              </a:tblGrid>
              <a:tr h="240211">
                <a:tc>
                  <a:txBody>
                    <a:bodyPr/>
                    <a:lstStyle/>
                    <a:p>
                      <a:endParaRPr lang="de-DE" sz="1200" dirty="0"/>
                    </a:p>
                  </a:txBody>
                  <a:tcPr>
                    <a:solidFill>
                      <a:schemeClr val="bg1"/>
                    </a:solidFill>
                  </a:tcPr>
                </a:tc>
                <a:tc>
                  <a:txBody>
                    <a:bodyPr/>
                    <a:lstStyle/>
                    <a:p>
                      <a:pPr algn="ctr"/>
                      <a:r>
                        <a:rPr lang="de-DE" sz="1200" dirty="0"/>
                        <a:t>t</a:t>
                      </a:r>
                      <a:r>
                        <a:rPr lang="de-DE" sz="1200" baseline="-25000"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dirty="0"/>
                        <a:t>t</a:t>
                      </a:r>
                      <a:r>
                        <a:rPr lang="de-DE" sz="1200" baseline="-25000" dirty="0"/>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dirty="0"/>
                        <a:t>t</a:t>
                      </a:r>
                      <a:r>
                        <a:rPr lang="de-DE" sz="1200" baseline="-25000" dirty="0"/>
                        <a:t>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baseline="-25000"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dirty="0"/>
                        <a:t>t</a:t>
                      </a:r>
                      <a:r>
                        <a:rPr lang="de-DE" sz="1200" baseline="-25000" dirty="0"/>
                        <a:t>m-1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dirty="0" err="1"/>
                        <a:t>t</a:t>
                      </a:r>
                      <a:r>
                        <a:rPr lang="de-DE" sz="1200" baseline="-25000" dirty="0" err="1"/>
                        <a:t>m</a:t>
                      </a:r>
                      <a:endParaRPr lang="de-DE" sz="1200" dirty="0"/>
                    </a:p>
                  </a:txBody>
                  <a:tcPr/>
                </a:tc>
                <a:extLst>
                  <a:ext uri="{0D108BD9-81ED-4DB2-BD59-A6C34878D82A}">
                    <a16:rowId xmlns:a16="http://schemas.microsoft.com/office/drawing/2014/main" val="10000"/>
                  </a:ext>
                </a:extLst>
              </a:tr>
              <a:tr h="240211">
                <a:tc>
                  <a:txBody>
                    <a:bodyPr/>
                    <a:lstStyle/>
                    <a:p>
                      <a:pPr algn="ctr"/>
                      <a:r>
                        <a:rPr lang="de-DE" sz="1200" b="1" dirty="0">
                          <a:solidFill>
                            <a:schemeClr val="bg1"/>
                          </a:solidFill>
                        </a:rPr>
                        <a:t>d</a:t>
                      </a:r>
                      <a:r>
                        <a:rPr lang="de-DE" sz="1200" b="1" baseline="-25000" dirty="0">
                          <a:solidFill>
                            <a:schemeClr val="bg1"/>
                          </a:solidFill>
                        </a:rPr>
                        <a:t>1</a:t>
                      </a:r>
                    </a:p>
                  </a:txBody>
                  <a:tcPr>
                    <a:solidFill>
                      <a:schemeClr val="accent2">
                        <a:lumMod val="60000"/>
                        <a:lumOff val="40000"/>
                      </a:schemeClr>
                    </a:solidFill>
                  </a:tcPr>
                </a:tc>
                <a:tc>
                  <a:txBody>
                    <a:bodyPr/>
                    <a:lstStyle/>
                    <a:p>
                      <a:pPr algn="ctr"/>
                      <a:r>
                        <a:rPr lang="de-DE" sz="1200" dirty="0">
                          <a:solidFill>
                            <a:schemeClr val="bg1"/>
                          </a:solidFill>
                        </a:rPr>
                        <a:t>3</a:t>
                      </a:r>
                    </a:p>
                  </a:txBody>
                  <a:tcPr>
                    <a:solidFill>
                      <a:srgbClr val="C00000"/>
                    </a:solidFill>
                  </a:tcPr>
                </a:tc>
                <a:tc>
                  <a:txBody>
                    <a:bodyPr/>
                    <a:lstStyle/>
                    <a:p>
                      <a:pPr algn="ctr"/>
                      <a:r>
                        <a:rPr lang="de-DE" sz="1200" dirty="0">
                          <a:solidFill>
                            <a:schemeClr val="tx1"/>
                          </a:solidFill>
                        </a:rPr>
                        <a:t>1</a:t>
                      </a:r>
                    </a:p>
                  </a:txBody>
                  <a:tcPr>
                    <a:solidFill>
                      <a:schemeClr val="bg1">
                        <a:lumMod val="95000"/>
                      </a:schemeClr>
                    </a:solidFill>
                  </a:tcPr>
                </a:tc>
                <a:tc>
                  <a:txBody>
                    <a:bodyPr/>
                    <a:lstStyle/>
                    <a:p>
                      <a:pPr algn="ctr"/>
                      <a:r>
                        <a:rPr lang="de-DE" sz="1200" dirty="0">
                          <a:solidFill>
                            <a:schemeClr val="tx1"/>
                          </a:solidFill>
                        </a:rPr>
                        <a:t>0</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0</a:t>
                      </a:r>
                    </a:p>
                  </a:txBody>
                  <a:tcPr>
                    <a:solidFill>
                      <a:schemeClr val="bg1">
                        <a:lumMod val="95000"/>
                      </a:schemeClr>
                    </a:solidFill>
                  </a:tcPr>
                </a:tc>
                <a:tc>
                  <a:txBody>
                    <a:bodyPr/>
                    <a:lstStyle/>
                    <a:p>
                      <a:pPr algn="ctr"/>
                      <a:r>
                        <a:rPr lang="de-DE" sz="1200" dirty="0">
                          <a:solidFill>
                            <a:schemeClr val="bg1"/>
                          </a:solidFill>
                        </a:rPr>
                        <a:t>0</a:t>
                      </a:r>
                    </a:p>
                  </a:txBody>
                  <a:tcPr>
                    <a:solidFill>
                      <a:srgbClr val="C00000"/>
                    </a:solidFill>
                  </a:tcPr>
                </a:tc>
                <a:extLst>
                  <a:ext uri="{0D108BD9-81ED-4DB2-BD59-A6C34878D82A}">
                    <a16:rowId xmlns:a16="http://schemas.microsoft.com/office/drawing/2014/main" val="10001"/>
                  </a:ext>
                </a:extLst>
              </a:tr>
              <a:tr h="240211">
                <a:tc>
                  <a:txBody>
                    <a:bodyPr/>
                    <a:lstStyle/>
                    <a:p>
                      <a:pPr algn="ctr"/>
                      <a:r>
                        <a:rPr lang="de-DE" sz="1200" b="1" dirty="0">
                          <a:solidFill>
                            <a:schemeClr val="bg1"/>
                          </a:solidFill>
                        </a:rPr>
                        <a:t>d</a:t>
                      </a:r>
                      <a:r>
                        <a:rPr lang="de-DE" sz="1200" b="1" baseline="-25000" dirty="0">
                          <a:solidFill>
                            <a:schemeClr val="bg1"/>
                          </a:solidFill>
                        </a:rPr>
                        <a:t>2</a:t>
                      </a:r>
                    </a:p>
                  </a:txBody>
                  <a:tcPr>
                    <a:solidFill>
                      <a:schemeClr val="accent2">
                        <a:lumMod val="60000"/>
                        <a:lumOff val="40000"/>
                      </a:schemeClr>
                    </a:solidFill>
                  </a:tcPr>
                </a:tc>
                <a:tc>
                  <a:txBody>
                    <a:bodyPr/>
                    <a:lstStyle/>
                    <a:p>
                      <a:pPr algn="ctr"/>
                      <a:r>
                        <a:rPr lang="de-DE" sz="1200" dirty="0">
                          <a:solidFill>
                            <a:schemeClr val="bg1"/>
                          </a:solidFill>
                        </a:rPr>
                        <a:t>0</a:t>
                      </a:r>
                    </a:p>
                  </a:txBody>
                  <a:tcPr>
                    <a:solidFill>
                      <a:srgbClr val="C00000"/>
                    </a:solidFill>
                  </a:tcPr>
                </a:tc>
                <a:tc>
                  <a:txBody>
                    <a:bodyPr/>
                    <a:lstStyle/>
                    <a:p>
                      <a:pPr algn="ctr"/>
                      <a:r>
                        <a:rPr lang="de-DE" sz="1200" dirty="0">
                          <a:solidFill>
                            <a:schemeClr val="tx1"/>
                          </a:solidFill>
                        </a:rPr>
                        <a:t>5</a:t>
                      </a:r>
                    </a:p>
                  </a:txBody>
                  <a:tcPr>
                    <a:solidFill>
                      <a:schemeClr val="bg1">
                        <a:lumMod val="95000"/>
                      </a:schemeClr>
                    </a:solidFill>
                  </a:tcPr>
                </a:tc>
                <a:tc>
                  <a:txBody>
                    <a:bodyPr/>
                    <a:lstStyle/>
                    <a:p>
                      <a:pPr algn="ctr"/>
                      <a:r>
                        <a:rPr lang="de-DE" sz="1200" dirty="0">
                          <a:solidFill>
                            <a:schemeClr val="tx1"/>
                          </a:solidFill>
                        </a:rPr>
                        <a:t>0</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1</a:t>
                      </a:r>
                    </a:p>
                  </a:txBody>
                  <a:tcPr>
                    <a:solidFill>
                      <a:schemeClr val="bg1">
                        <a:lumMod val="95000"/>
                      </a:schemeClr>
                    </a:solidFill>
                  </a:tcPr>
                </a:tc>
                <a:tc>
                  <a:txBody>
                    <a:bodyPr/>
                    <a:lstStyle/>
                    <a:p>
                      <a:pPr algn="ctr"/>
                      <a:r>
                        <a:rPr lang="de-DE" sz="1200" dirty="0">
                          <a:solidFill>
                            <a:schemeClr val="bg1"/>
                          </a:solidFill>
                        </a:rPr>
                        <a:t>0</a:t>
                      </a:r>
                    </a:p>
                  </a:txBody>
                  <a:tcPr>
                    <a:solidFill>
                      <a:srgbClr val="C00000"/>
                    </a:solidFill>
                  </a:tcPr>
                </a:tc>
                <a:extLst>
                  <a:ext uri="{0D108BD9-81ED-4DB2-BD59-A6C34878D82A}">
                    <a16:rowId xmlns:a16="http://schemas.microsoft.com/office/drawing/2014/main" val="10002"/>
                  </a:ext>
                </a:extLst>
              </a:tr>
              <a:tr h="2402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b="1" dirty="0">
                          <a:solidFill>
                            <a:schemeClr val="bg1"/>
                          </a:solidFill>
                        </a:rPr>
                        <a:t>d</a:t>
                      </a:r>
                      <a:r>
                        <a:rPr lang="de-DE" sz="1200" b="1" baseline="-25000" dirty="0">
                          <a:solidFill>
                            <a:schemeClr val="bg1"/>
                          </a:solidFill>
                        </a:rPr>
                        <a:t>3</a:t>
                      </a:r>
                    </a:p>
                  </a:txBody>
                  <a:tcPr>
                    <a:solidFill>
                      <a:schemeClr val="accent2">
                        <a:lumMod val="60000"/>
                        <a:lumOff val="40000"/>
                      </a:schemeClr>
                    </a:solidFill>
                  </a:tcPr>
                </a:tc>
                <a:tc>
                  <a:txBody>
                    <a:bodyPr/>
                    <a:lstStyle/>
                    <a:p>
                      <a:pPr algn="ctr"/>
                      <a:r>
                        <a:rPr lang="de-DE" sz="1200" dirty="0">
                          <a:solidFill>
                            <a:schemeClr val="bg1"/>
                          </a:solidFill>
                        </a:rPr>
                        <a:t>1</a:t>
                      </a:r>
                    </a:p>
                  </a:txBody>
                  <a:tcPr>
                    <a:solidFill>
                      <a:srgbClr val="C00000"/>
                    </a:solidFill>
                  </a:tcPr>
                </a:tc>
                <a:tc>
                  <a:txBody>
                    <a:bodyPr/>
                    <a:lstStyle/>
                    <a:p>
                      <a:pPr algn="ctr"/>
                      <a:r>
                        <a:rPr lang="de-DE" sz="1200" dirty="0">
                          <a:solidFill>
                            <a:schemeClr val="tx1"/>
                          </a:solidFill>
                        </a:rPr>
                        <a:t>0</a:t>
                      </a:r>
                    </a:p>
                  </a:txBody>
                  <a:tcPr>
                    <a:solidFill>
                      <a:schemeClr val="bg1">
                        <a:lumMod val="95000"/>
                      </a:schemeClr>
                    </a:solidFill>
                  </a:tcPr>
                </a:tc>
                <a:tc>
                  <a:txBody>
                    <a:bodyPr/>
                    <a:lstStyle/>
                    <a:p>
                      <a:pPr algn="ctr"/>
                      <a:r>
                        <a:rPr lang="de-DE" sz="1200" dirty="0">
                          <a:solidFill>
                            <a:schemeClr val="tx1"/>
                          </a:solidFill>
                        </a:rPr>
                        <a:t>2</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3</a:t>
                      </a:r>
                    </a:p>
                  </a:txBody>
                  <a:tcPr>
                    <a:solidFill>
                      <a:schemeClr val="bg1">
                        <a:lumMod val="95000"/>
                      </a:schemeClr>
                    </a:solidFill>
                  </a:tcPr>
                </a:tc>
                <a:tc>
                  <a:txBody>
                    <a:bodyPr/>
                    <a:lstStyle/>
                    <a:p>
                      <a:pPr algn="ctr"/>
                      <a:r>
                        <a:rPr lang="de-DE" sz="1200" dirty="0">
                          <a:solidFill>
                            <a:schemeClr val="bg1"/>
                          </a:solidFill>
                        </a:rPr>
                        <a:t>3</a:t>
                      </a:r>
                    </a:p>
                  </a:txBody>
                  <a:tcPr>
                    <a:solidFill>
                      <a:srgbClr val="C00000"/>
                    </a:solidFill>
                  </a:tcPr>
                </a:tc>
                <a:extLst>
                  <a:ext uri="{0D108BD9-81ED-4DB2-BD59-A6C34878D82A}">
                    <a16:rowId xmlns:a16="http://schemas.microsoft.com/office/drawing/2014/main" val="10003"/>
                  </a:ext>
                </a:extLst>
              </a:tr>
              <a:tr h="240211">
                <a:tc>
                  <a:txBody>
                    <a:bodyPr/>
                    <a:lstStyle/>
                    <a:p>
                      <a:pPr algn="ctr"/>
                      <a:r>
                        <a:rPr lang="de-DE" sz="1200" b="1" dirty="0">
                          <a:solidFill>
                            <a:schemeClr val="bg1"/>
                          </a:solidFill>
                        </a:rPr>
                        <a:t>…</a:t>
                      </a:r>
                    </a:p>
                  </a:txBody>
                  <a:tcPr>
                    <a:solidFill>
                      <a:schemeClr val="accent2">
                        <a:lumMod val="60000"/>
                        <a:lumOff val="40000"/>
                      </a:schemeClr>
                    </a:solidFill>
                  </a:tcPr>
                </a:tc>
                <a:tc>
                  <a:txBody>
                    <a:bodyPr/>
                    <a:lstStyle/>
                    <a:p>
                      <a:pPr algn="ctr"/>
                      <a:r>
                        <a:rPr lang="de-DE" sz="1200" dirty="0">
                          <a:solidFill>
                            <a:schemeClr val="bg1"/>
                          </a:solidFill>
                        </a:rPr>
                        <a:t>…</a:t>
                      </a:r>
                    </a:p>
                  </a:txBody>
                  <a:tcPr>
                    <a:solidFill>
                      <a:srgbClr val="C00000"/>
                    </a:solidFill>
                  </a:tcPr>
                </a:tc>
                <a:tc>
                  <a:txBody>
                    <a:bodyPr/>
                    <a:lstStyle/>
                    <a:p>
                      <a:pPr algn="ctr"/>
                      <a:r>
                        <a:rPr lang="de-DE" sz="1200" dirty="0">
                          <a:solidFill>
                            <a:schemeClr val="tx1"/>
                          </a:solidFill>
                        </a:rPr>
                        <a:t>…</a:t>
                      </a:r>
                    </a:p>
                  </a:txBody>
                  <a:tcPr>
                    <a:solidFill>
                      <a:schemeClr val="bg1">
                        <a:lumMod val="95000"/>
                      </a:schemeClr>
                    </a:solidFill>
                  </a:tcPr>
                </a:tc>
                <a:tc>
                  <a:txBody>
                    <a:bodyPr/>
                    <a:lstStyle/>
                    <a:p>
                      <a:pPr algn="ctr"/>
                      <a:r>
                        <a:rPr lang="de-DE" sz="1200" dirty="0">
                          <a:solidFill>
                            <a:schemeClr val="tx1"/>
                          </a:solidFill>
                        </a:rPr>
                        <a:t>…</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solidFill>
                            <a:schemeClr val="bg1"/>
                          </a:solidFill>
                        </a:rPr>
                        <a:t>…</a:t>
                      </a:r>
                    </a:p>
                  </a:txBody>
                  <a:tcPr>
                    <a:solidFill>
                      <a:srgbClr val="C00000"/>
                    </a:solidFill>
                  </a:tcPr>
                </a:tc>
                <a:extLst>
                  <a:ext uri="{0D108BD9-81ED-4DB2-BD59-A6C34878D82A}">
                    <a16:rowId xmlns:a16="http://schemas.microsoft.com/office/drawing/2014/main" val="10004"/>
                  </a:ext>
                </a:extLst>
              </a:tr>
              <a:tr h="2402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b="1" dirty="0">
                          <a:solidFill>
                            <a:schemeClr val="bg1"/>
                          </a:solidFill>
                        </a:rPr>
                        <a:t>d</a:t>
                      </a:r>
                      <a:r>
                        <a:rPr lang="de-DE" sz="1200" b="1" baseline="-25000" dirty="0">
                          <a:solidFill>
                            <a:schemeClr val="bg1"/>
                          </a:solidFill>
                        </a:rPr>
                        <a:t>n-1</a:t>
                      </a:r>
                      <a:endParaRPr lang="de-DE" sz="1200" b="1" dirty="0">
                        <a:solidFill>
                          <a:schemeClr val="bg1"/>
                        </a:solidFill>
                      </a:endParaRPr>
                    </a:p>
                  </a:txBody>
                  <a:tcPr>
                    <a:solidFill>
                      <a:schemeClr val="accent2">
                        <a:lumMod val="60000"/>
                        <a:lumOff val="40000"/>
                      </a:schemeClr>
                    </a:solidFill>
                  </a:tcPr>
                </a:tc>
                <a:tc>
                  <a:txBody>
                    <a:bodyPr/>
                    <a:lstStyle/>
                    <a:p>
                      <a:pPr algn="ctr"/>
                      <a:r>
                        <a:rPr lang="de-DE" sz="1200" dirty="0">
                          <a:solidFill>
                            <a:schemeClr val="bg1"/>
                          </a:solidFill>
                        </a:rPr>
                        <a:t>0</a:t>
                      </a:r>
                    </a:p>
                  </a:txBody>
                  <a:tcPr>
                    <a:solidFill>
                      <a:srgbClr val="C00000"/>
                    </a:solidFill>
                  </a:tcPr>
                </a:tc>
                <a:tc>
                  <a:txBody>
                    <a:bodyPr/>
                    <a:lstStyle/>
                    <a:p>
                      <a:pPr algn="ctr"/>
                      <a:r>
                        <a:rPr lang="de-DE" sz="1200" dirty="0">
                          <a:solidFill>
                            <a:schemeClr val="tx1"/>
                          </a:solidFill>
                        </a:rPr>
                        <a:t>2</a:t>
                      </a:r>
                    </a:p>
                  </a:txBody>
                  <a:tcPr>
                    <a:solidFill>
                      <a:schemeClr val="bg1">
                        <a:lumMod val="95000"/>
                      </a:schemeClr>
                    </a:solidFill>
                  </a:tcPr>
                </a:tc>
                <a:tc>
                  <a:txBody>
                    <a:bodyPr/>
                    <a:lstStyle/>
                    <a:p>
                      <a:pPr algn="ctr"/>
                      <a:r>
                        <a:rPr lang="de-DE" sz="1200" dirty="0">
                          <a:solidFill>
                            <a:schemeClr val="tx1"/>
                          </a:solidFill>
                        </a:rPr>
                        <a:t>3</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2</a:t>
                      </a:r>
                    </a:p>
                  </a:txBody>
                  <a:tcPr>
                    <a:solidFill>
                      <a:schemeClr val="bg1">
                        <a:lumMod val="95000"/>
                      </a:schemeClr>
                    </a:solidFill>
                  </a:tcPr>
                </a:tc>
                <a:tc>
                  <a:txBody>
                    <a:bodyPr/>
                    <a:lstStyle/>
                    <a:p>
                      <a:pPr algn="ctr"/>
                      <a:r>
                        <a:rPr lang="de-DE" sz="1200" dirty="0">
                          <a:solidFill>
                            <a:schemeClr val="bg1"/>
                          </a:solidFill>
                        </a:rPr>
                        <a:t>1</a:t>
                      </a:r>
                    </a:p>
                  </a:txBody>
                  <a:tcPr>
                    <a:solidFill>
                      <a:srgbClr val="C00000"/>
                    </a:solidFill>
                  </a:tcPr>
                </a:tc>
                <a:extLst>
                  <a:ext uri="{0D108BD9-81ED-4DB2-BD59-A6C34878D82A}">
                    <a16:rowId xmlns:a16="http://schemas.microsoft.com/office/drawing/2014/main" val="10005"/>
                  </a:ext>
                </a:extLst>
              </a:tr>
              <a:tr h="240211">
                <a:tc>
                  <a:txBody>
                    <a:bodyPr/>
                    <a:lstStyle/>
                    <a:p>
                      <a:pPr algn="ctr"/>
                      <a:r>
                        <a:rPr lang="de-DE" sz="1200" b="1" dirty="0" err="1">
                          <a:solidFill>
                            <a:schemeClr val="bg1"/>
                          </a:solidFill>
                        </a:rPr>
                        <a:t>d</a:t>
                      </a:r>
                      <a:r>
                        <a:rPr lang="de-DE" sz="1200" b="1" baseline="-25000" dirty="0" err="1">
                          <a:solidFill>
                            <a:schemeClr val="bg1"/>
                          </a:solidFill>
                        </a:rPr>
                        <a:t>n</a:t>
                      </a:r>
                      <a:endParaRPr lang="de-DE" sz="1200" b="1" baseline="-25000" dirty="0">
                        <a:solidFill>
                          <a:schemeClr val="bg1"/>
                        </a:solidFill>
                      </a:endParaRPr>
                    </a:p>
                  </a:txBody>
                  <a:tcPr>
                    <a:solidFill>
                      <a:schemeClr val="accent2">
                        <a:lumMod val="60000"/>
                        <a:lumOff val="40000"/>
                      </a:schemeClr>
                    </a:solidFill>
                  </a:tcPr>
                </a:tc>
                <a:tc>
                  <a:txBody>
                    <a:bodyPr/>
                    <a:lstStyle/>
                    <a:p>
                      <a:pPr algn="ctr"/>
                      <a:r>
                        <a:rPr lang="de-DE" sz="1200" dirty="0">
                          <a:solidFill>
                            <a:schemeClr val="bg1"/>
                          </a:solidFill>
                        </a:rPr>
                        <a:t>2</a:t>
                      </a:r>
                    </a:p>
                  </a:txBody>
                  <a:tcPr>
                    <a:solidFill>
                      <a:srgbClr val="C00000"/>
                    </a:solidFill>
                  </a:tcPr>
                </a:tc>
                <a:tc>
                  <a:txBody>
                    <a:bodyPr/>
                    <a:lstStyle/>
                    <a:p>
                      <a:pPr algn="ctr"/>
                      <a:r>
                        <a:rPr lang="de-DE" sz="1200" dirty="0">
                          <a:solidFill>
                            <a:schemeClr val="tx1"/>
                          </a:solidFill>
                        </a:rPr>
                        <a:t>3</a:t>
                      </a:r>
                    </a:p>
                  </a:txBody>
                  <a:tcPr>
                    <a:solidFill>
                      <a:schemeClr val="bg1">
                        <a:lumMod val="95000"/>
                      </a:schemeClr>
                    </a:solidFill>
                  </a:tcPr>
                </a:tc>
                <a:tc>
                  <a:txBody>
                    <a:bodyPr/>
                    <a:lstStyle/>
                    <a:p>
                      <a:pPr algn="ctr"/>
                      <a:r>
                        <a:rPr lang="de-DE" sz="1200" dirty="0">
                          <a:solidFill>
                            <a:schemeClr val="tx1"/>
                          </a:solidFill>
                        </a:rPr>
                        <a:t>0</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5</a:t>
                      </a:r>
                    </a:p>
                  </a:txBody>
                  <a:tcPr>
                    <a:solidFill>
                      <a:schemeClr val="bg1">
                        <a:lumMod val="95000"/>
                      </a:schemeClr>
                    </a:solidFill>
                  </a:tcPr>
                </a:tc>
                <a:tc>
                  <a:txBody>
                    <a:bodyPr/>
                    <a:lstStyle/>
                    <a:p>
                      <a:pPr algn="ctr"/>
                      <a:r>
                        <a:rPr lang="de-DE" sz="1200" dirty="0">
                          <a:solidFill>
                            <a:schemeClr val="bg1"/>
                          </a:solidFill>
                        </a:rPr>
                        <a:t>0</a:t>
                      </a:r>
                    </a:p>
                  </a:txBody>
                  <a:tcPr>
                    <a:solidFill>
                      <a:srgbClr val="C00000"/>
                    </a:solidFill>
                  </a:tcPr>
                </a:tc>
                <a:extLst>
                  <a:ext uri="{0D108BD9-81ED-4DB2-BD59-A6C34878D82A}">
                    <a16:rowId xmlns:a16="http://schemas.microsoft.com/office/drawing/2014/main" val="10006"/>
                  </a:ext>
                </a:extLst>
              </a:tr>
            </a:tbl>
          </a:graphicData>
        </a:graphic>
      </p:graphicFrame>
      <p:graphicFrame>
        <p:nvGraphicFramePr>
          <p:cNvPr id="38" name="Tabelle 37"/>
          <p:cNvGraphicFramePr>
            <a:graphicFrameLocks noGrp="1"/>
          </p:cNvGraphicFramePr>
          <p:nvPr/>
        </p:nvGraphicFramePr>
        <p:xfrm>
          <a:off x="6858000" y="4267200"/>
          <a:ext cx="483147" cy="1234440"/>
        </p:xfrm>
        <a:graphic>
          <a:graphicData uri="http://schemas.openxmlformats.org/drawingml/2006/table">
            <a:tbl>
              <a:tblPr firstRow="1" bandRow="1">
                <a:tableStyleId>{0505E3EF-67EA-436B-97B2-0124C06EBD24}</a:tableStyleId>
              </a:tblPr>
              <a:tblGrid>
                <a:gridCol w="483147">
                  <a:extLst>
                    <a:ext uri="{9D8B030D-6E8A-4147-A177-3AD203B41FA5}">
                      <a16:colId xmlns:a16="http://schemas.microsoft.com/office/drawing/2014/main" val="20000"/>
                    </a:ext>
                  </a:extLst>
                </a:gridCol>
              </a:tblGrid>
              <a:tr h="205740">
                <a:tc>
                  <a:txBody>
                    <a:bodyPr/>
                    <a:lstStyle/>
                    <a:p>
                      <a:pPr algn="ctr"/>
                      <a:r>
                        <a:rPr lang="de-DE" sz="1000" b="1" dirty="0">
                          <a:solidFill>
                            <a:schemeClr val="tx1"/>
                          </a:solidFill>
                        </a:rPr>
                        <a:t>3</a:t>
                      </a: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05740">
                <a:tc>
                  <a:txBody>
                    <a:bodyPr/>
                    <a:lstStyle/>
                    <a:p>
                      <a:pPr algn="ctr"/>
                      <a:r>
                        <a:rPr lang="de-DE" sz="1000" b="1" dirty="0">
                          <a:solidFill>
                            <a:schemeClr val="tx1"/>
                          </a:solidFill>
                        </a:rPr>
                        <a:t>0</a:t>
                      </a: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05740">
                <a:tc>
                  <a:txBody>
                    <a:bodyPr/>
                    <a:lstStyle/>
                    <a:p>
                      <a:pPr algn="ctr"/>
                      <a:r>
                        <a:rPr lang="de-DE" sz="1000" b="1" dirty="0">
                          <a:solidFill>
                            <a:schemeClr val="tx1"/>
                          </a:solidFill>
                        </a:rPr>
                        <a:t>4</a:t>
                      </a: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05740">
                <a:tc>
                  <a:txBody>
                    <a:bodyPr/>
                    <a:lstStyle/>
                    <a:p>
                      <a:pPr algn="ctr"/>
                      <a:r>
                        <a:rPr lang="de-DE" sz="1000" b="1" dirty="0">
                          <a:solidFill>
                            <a:schemeClr val="tx1"/>
                          </a:solidFill>
                        </a:rPr>
                        <a:t>…</a:t>
                      </a: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05740">
                <a:tc>
                  <a:txBody>
                    <a:bodyPr/>
                    <a:lstStyle/>
                    <a:p>
                      <a:pPr algn="ctr"/>
                      <a:r>
                        <a:rPr lang="de-DE" sz="1000" b="1" dirty="0">
                          <a:solidFill>
                            <a:schemeClr val="tx1"/>
                          </a:solidFill>
                        </a:rPr>
                        <a:t>1</a:t>
                      </a: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05740">
                <a:tc>
                  <a:txBody>
                    <a:bodyPr/>
                    <a:lstStyle/>
                    <a:p>
                      <a:pPr algn="ctr"/>
                      <a:r>
                        <a:rPr lang="de-DE" sz="1000" b="1" dirty="0">
                          <a:solidFill>
                            <a:schemeClr val="tx1"/>
                          </a:solidFill>
                        </a:rPr>
                        <a:t>2</a:t>
                      </a: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grpSp>
        <p:nvGrpSpPr>
          <p:cNvPr id="3" name="Gruppieren 38"/>
          <p:cNvGrpSpPr/>
          <p:nvPr/>
        </p:nvGrpSpPr>
        <p:grpSpPr>
          <a:xfrm>
            <a:off x="5715000" y="4267200"/>
            <a:ext cx="2616200" cy="413084"/>
            <a:chOff x="2819400" y="4267200"/>
            <a:chExt cx="4343400" cy="685800"/>
          </a:xfrm>
        </p:grpSpPr>
        <p:cxnSp>
          <p:nvCxnSpPr>
            <p:cNvPr id="40" name="Gerade Verbindung mit Pfeil 39"/>
            <p:cNvCxnSpPr/>
            <p:nvPr/>
          </p:nvCxnSpPr>
          <p:spPr>
            <a:xfrm>
              <a:off x="2819400" y="4267200"/>
              <a:ext cx="1522412" cy="685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42" name="Gerade Verbindung mit Pfeil 41"/>
            <p:cNvCxnSpPr/>
            <p:nvPr/>
          </p:nvCxnSpPr>
          <p:spPr>
            <a:xfrm rot="10800000" flipV="1">
              <a:off x="5715000" y="4267200"/>
              <a:ext cx="1447800" cy="685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grpSp>
      <p:sp>
        <p:nvSpPr>
          <p:cNvPr id="43" name="Rechteck 42"/>
          <p:cNvSpPr/>
          <p:nvPr/>
        </p:nvSpPr>
        <p:spPr>
          <a:xfrm>
            <a:off x="6019800" y="1676400"/>
            <a:ext cx="1676400" cy="381000"/>
          </a:xfrm>
          <a:prstGeom prst="rect">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Document 2</a:t>
            </a:r>
          </a:p>
        </p:txBody>
      </p:sp>
      <p:cxnSp>
        <p:nvCxnSpPr>
          <p:cNvPr id="45" name="Gerade Verbindung mit Pfeil 44"/>
          <p:cNvCxnSpPr/>
          <p:nvPr/>
        </p:nvCxnSpPr>
        <p:spPr>
          <a:xfrm>
            <a:off x="2740592" y="5638800"/>
            <a:ext cx="917008" cy="41308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47" name="Gerade Verbindung mit Pfeil 46"/>
          <p:cNvCxnSpPr/>
          <p:nvPr/>
        </p:nvCxnSpPr>
        <p:spPr>
          <a:xfrm rot="10800000" flipV="1">
            <a:off x="6443134" y="5638800"/>
            <a:ext cx="643466" cy="41308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48" name="Inhaltsplatzhalter 14"/>
          <p:cNvSpPr txBox="1">
            <a:spLocks/>
          </p:cNvSpPr>
          <p:nvPr/>
        </p:nvSpPr>
        <p:spPr>
          <a:xfrm>
            <a:off x="3733800" y="5715000"/>
            <a:ext cx="2590800" cy="685800"/>
          </a:xfrm>
          <a:prstGeom prst="rect">
            <a:avLst/>
          </a:prstGeom>
          <a:solidFill>
            <a:srgbClr val="CCECFF"/>
          </a:solidFill>
          <a:ln>
            <a:solidFill>
              <a:srgbClr val="66CCFF"/>
            </a:solidFill>
          </a:ln>
          <a:effectLst>
            <a:outerShdw blurRad="50800" dist="38100" dir="2700000" algn="tl" rotWithShape="0">
              <a:prstClr val="black">
                <a:alpha val="40000"/>
              </a:prstClr>
            </a:outerShdw>
          </a:effectLst>
        </p:spPr>
        <p:txBody>
          <a:bodyPr/>
          <a:lstStyle/>
          <a:p>
            <a:pPr marL="179388" lvl="0" indent="-179388" algn="ctr" eaLnBrk="0" hangingPunct="0">
              <a:spcBef>
                <a:spcPct val="20000"/>
              </a:spcBef>
            </a:pPr>
            <a:r>
              <a:rPr lang="en-US" b="1" kern="0" dirty="0">
                <a:latin typeface="+mn-lt"/>
              </a:rPr>
              <a:t>Inner product</a:t>
            </a:r>
          </a:p>
          <a:p>
            <a:pPr marL="179388" lvl="0" indent="-179388" algn="ctr" eaLnBrk="0" hangingPunct="0">
              <a:spcBef>
                <a:spcPct val="20000"/>
              </a:spcBef>
            </a:pPr>
            <a:r>
              <a:rPr lang="en-US" b="1" kern="0" dirty="0">
                <a:latin typeface="+mn-lt"/>
              </a:rPr>
              <a:t>(e.g. cosine similarity)</a:t>
            </a:r>
          </a:p>
        </p:txBody>
      </p:sp>
      <p:sp>
        <p:nvSpPr>
          <p:cNvPr id="50" name="Rechteck 49"/>
          <p:cNvSpPr/>
          <p:nvPr/>
        </p:nvSpPr>
        <p:spPr>
          <a:xfrm>
            <a:off x="533400" y="5867400"/>
            <a:ext cx="2209800" cy="457200"/>
          </a:xfrm>
          <a:prstGeom prst="rect">
            <a:avLst/>
          </a:prstGeom>
          <a:solidFill>
            <a:srgbClr val="C00000"/>
          </a:solidFill>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chemeClr val="bg1"/>
                </a:solidFill>
              </a:rPr>
              <a:t>sim</a:t>
            </a:r>
            <a:r>
              <a:rPr lang="en-US" dirty="0">
                <a:solidFill>
                  <a:schemeClr val="bg1"/>
                </a:solidFill>
              </a:rPr>
              <a:t>(d</a:t>
            </a:r>
            <a:r>
              <a:rPr lang="en-US" baseline="-25000" dirty="0">
                <a:solidFill>
                  <a:schemeClr val="bg1"/>
                </a:solidFill>
              </a:rPr>
              <a:t>1</a:t>
            </a:r>
            <a:r>
              <a:rPr lang="en-US" dirty="0">
                <a:solidFill>
                  <a:schemeClr val="bg1"/>
                </a:solidFill>
              </a:rPr>
              <a:t>,d</a:t>
            </a:r>
            <a:r>
              <a:rPr lang="en-US" baseline="-25000" dirty="0">
                <a:solidFill>
                  <a:schemeClr val="bg1"/>
                </a:solidFill>
              </a:rPr>
              <a:t>2</a:t>
            </a:r>
            <a:r>
              <a:rPr lang="en-US" dirty="0">
                <a:solidFill>
                  <a:schemeClr val="bg1"/>
                </a:solidFill>
              </a:rPr>
              <a:t>) = 0.59</a:t>
            </a:r>
          </a:p>
        </p:txBody>
      </p:sp>
    </p:spTree>
    <p:extLst>
      <p:ext uri="{BB962C8B-B14F-4D97-AF65-F5344CB8AC3E}">
        <p14:creationId xmlns:p14="http://schemas.microsoft.com/office/powerpoint/2010/main" val="25557084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0F72-AF49-984D-BBE5-E01436BB21C0}"/>
              </a:ext>
            </a:extLst>
          </p:cNvPr>
          <p:cNvSpPr>
            <a:spLocks noGrp="1"/>
          </p:cNvSpPr>
          <p:nvPr>
            <p:ph type="title"/>
          </p:nvPr>
        </p:nvSpPr>
        <p:spPr/>
        <p:txBody>
          <a:bodyPr/>
          <a:lstStyle/>
          <a:p>
            <a:r>
              <a:rPr lang="de-DE" dirty="0"/>
              <a:t>Outline</a:t>
            </a:r>
          </a:p>
        </p:txBody>
      </p:sp>
      <p:sp>
        <p:nvSpPr>
          <p:cNvPr id="3" name="Rounded Rectangle 2">
            <a:extLst>
              <a:ext uri="{FF2B5EF4-FFF2-40B4-BE49-F238E27FC236}">
                <a16:creationId xmlns:a16="http://schemas.microsoft.com/office/drawing/2014/main" id="{22EDC0CF-4956-E444-9087-B68A8E1316BF}"/>
              </a:ext>
            </a:extLst>
          </p:cNvPr>
          <p:cNvSpPr/>
          <p:nvPr/>
        </p:nvSpPr>
        <p:spPr>
          <a:xfrm>
            <a:off x="3086100" y="1524000"/>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Introduction</a:t>
            </a:r>
            <a:endParaRPr lang="de-DE" b="1" dirty="0">
              <a:solidFill>
                <a:srgbClr val="000000"/>
              </a:solidFill>
            </a:endParaRPr>
          </a:p>
        </p:txBody>
      </p:sp>
      <p:cxnSp>
        <p:nvCxnSpPr>
          <p:cNvPr id="21" name="Straight Arrow Connector 20">
            <a:extLst>
              <a:ext uri="{FF2B5EF4-FFF2-40B4-BE49-F238E27FC236}">
                <a16:creationId xmlns:a16="http://schemas.microsoft.com/office/drawing/2014/main" id="{F8745245-0A86-514E-87AD-6A206003081F}"/>
              </a:ext>
            </a:extLst>
          </p:cNvPr>
          <p:cNvCxnSpPr>
            <a:cxnSpLocks/>
            <a:stCxn id="3" idx="2"/>
            <a:endCxn id="22" idx="0"/>
          </p:cNvCxnSpPr>
          <p:nvPr/>
        </p:nvCxnSpPr>
        <p:spPr>
          <a:xfrm>
            <a:off x="4572000" y="1981200"/>
            <a:ext cx="0" cy="366798"/>
          </a:xfrm>
          <a:prstGeom prst="straightConnector1">
            <a:avLst/>
          </a:prstGeom>
          <a:ln w="412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Rounded Rectangle 21">
            <a:extLst>
              <a:ext uri="{FF2B5EF4-FFF2-40B4-BE49-F238E27FC236}">
                <a16:creationId xmlns:a16="http://schemas.microsoft.com/office/drawing/2014/main" id="{CE63849A-50FD-C54D-BD2F-27A30F1B508F}"/>
              </a:ext>
            </a:extLst>
          </p:cNvPr>
          <p:cNvSpPr/>
          <p:nvPr/>
        </p:nvSpPr>
        <p:spPr>
          <a:xfrm>
            <a:off x="3086100" y="2347998"/>
            <a:ext cx="2971800" cy="57128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Measure</a:t>
            </a:r>
            <a:r>
              <a:rPr lang="de-DE" b="1" dirty="0">
                <a:solidFill>
                  <a:srgbClr val="000000"/>
                </a:solidFill>
              </a:rPr>
              <a:t> </a:t>
            </a:r>
            <a:r>
              <a:rPr lang="de-DE" b="1" dirty="0" err="1">
                <a:solidFill>
                  <a:srgbClr val="000000"/>
                </a:solidFill>
              </a:rPr>
              <a:t>of</a:t>
            </a:r>
            <a:r>
              <a:rPr lang="de-DE" b="1" dirty="0">
                <a:solidFill>
                  <a:srgbClr val="000000"/>
                </a:solidFill>
              </a:rPr>
              <a:t> Text </a:t>
            </a:r>
            <a:r>
              <a:rPr lang="de-DE" b="1" dirty="0" err="1">
                <a:solidFill>
                  <a:srgbClr val="000000"/>
                </a:solidFill>
              </a:rPr>
              <a:t>Similarity</a:t>
            </a:r>
            <a:endParaRPr lang="de-DE" b="1" dirty="0">
              <a:solidFill>
                <a:srgbClr val="000000"/>
              </a:solidFill>
            </a:endParaRPr>
          </a:p>
        </p:txBody>
      </p:sp>
      <p:cxnSp>
        <p:nvCxnSpPr>
          <p:cNvPr id="23" name="Straight Arrow Connector 22">
            <a:extLst>
              <a:ext uri="{FF2B5EF4-FFF2-40B4-BE49-F238E27FC236}">
                <a16:creationId xmlns:a16="http://schemas.microsoft.com/office/drawing/2014/main" id="{0C37530F-429D-7C45-856E-24474901C9B0}"/>
              </a:ext>
            </a:extLst>
          </p:cNvPr>
          <p:cNvCxnSpPr>
            <a:cxnSpLocks/>
            <a:stCxn id="22" idx="2"/>
            <a:endCxn id="24" idx="0"/>
          </p:cNvCxnSpPr>
          <p:nvPr/>
        </p:nvCxnSpPr>
        <p:spPr>
          <a:xfrm flipH="1">
            <a:off x="4571989" y="2919278"/>
            <a:ext cx="11" cy="26767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9ED29C-9DE8-F347-994C-D780766BCB68}"/>
              </a:ext>
            </a:extLst>
          </p:cNvPr>
          <p:cNvSpPr/>
          <p:nvPr/>
        </p:nvSpPr>
        <p:spPr>
          <a:xfrm>
            <a:off x="3086089" y="3186951"/>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Evaluation</a:t>
            </a:r>
          </a:p>
        </p:txBody>
      </p:sp>
      <p:cxnSp>
        <p:nvCxnSpPr>
          <p:cNvPr id="33" name="Straight Arrow Connector 22">
            <a:extLst>
              <a:ext uri="{FF2B5EF4-FFF2-40B4-BE49-F238E27FC236}">
                <a16:creationId xmlns:a16="http://schemas.microsoft.com/office/drawing/2014/main" id="{5D220A99-D524-A245-A5A6-D99D63AE727B}"/>
              </a:ext>
            </a:extLst>
          </p:cNvPr>
          <p:cNvCxnSpPr>
            <a:cxnSpLocks/>
            <a:stCxn id="24" idx="2"/>
            <a:endCxn id="34" idx="0"/>
          </p:cNvCxnSpPr>
          <p:nvPr/>
        </p:nvCxnSpPr>
        <p:spPr>
          <a:xfrm>
            <a:off x="4571989" y="3644151"/>
            <a:ext cx="11" cy="22513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Rounded Rectangle 33">
            <a:extLst>
              <a:ext uri="{FF2B5EF4-FFF2-40B4-BE49-F238E27FC236}">
                <a16:creationId xmlns:a16="http://schemas.microsoft.com/office/drawing/2014/main" id="{FFDE76A1-ED91-E941-AD90-D8070F116D79}"/>
              </a:ext>
            </a:extLst>
          </p:cNvPr>
          <p:cNvSpPr/>
          <p:nvPr/>
        </p:nvSpPr>
        <p:spPr>
          <a:xfrm>
            <a:off x="3086100" y="3869287"/>
            <a:ext cx="2971800" cy="52985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Compositional</a:t>
            </a:r>
            <a:r>
              <a:rPr lang="de-DE" b="1" dirty="0">
                <a:solidFill>
                  <a:srgbClr val="000000"/>
                </a:solidFill>
              </a:rPr>
              <a:t> </a:t>
            </a:r>
            <a:r>
              <a:rPr lang="de-DE" b="1" dirty="0" err="1">
                <a:solidFill>
                  <a:srgbClr val="000000"/>
                </a:solidFill>
              </a:rPr>
              <a:t>Approaches</a:t>
            </a:r>
            <a:endParaRPr lang="de-DE" b="1" dirty="0">
              <a:solidFill>
                <a:srgbClr val="000000"/>
              </a:solidFill>
            </a:endParaRPr>
          </a:p>
        </p:txBody>
      </p:sp>
      <p:cxnSp>
        <p:nvCxnSpPr>
          <p:cNvPr id="41" name="Straight Arrow Connector 22">
            <a:extLst>
              <a:ext uri="{FF2B5EF4-FFF2-40B4-BE49-F238E27FC236}">
                <a16:creationId xmlns:a16="http://schemas.microsoft.com/office/drawing/2014/main" id="{7EC15E6D-9144-B445-83C0-BCEE34A4FCF8}"/>
              </a:ext>
            </a:extLst>
          </p:cNvPr>
          <p:cNvCxnSpPr>
            <a:cxnSpLocks/>
            <a:stCxn id="34" idx="2"/>
            <a:endCxn id="42" idx="0"/>
          </p:cNvCxnSpPr>
          <p:nvPr/>
        </p:nvCxnSpPr>
        <p:spPr>
          <a:xfrm flipH="1">
            <a:off x="4571989" y="4399137"/>
            <a:ext cx="11" cy="30910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Rounded Rectangle 41">
            <a:extLst>
              <a:ext uri="{FF2B5EF4-FFF2-40B4-BE49-F238E27FC236}">
                <a16:creationId xmlns:a16="http://schemas.microsoft.com/office/drawing/2014/main" id="{BD7DCC08-A60C-9F4D-99F9-82F32645E0F2}"/>
              </a:ext>
            </a:extLst>
          </p:cNvPr>
          <p:cNvSpPr/>
          <p:nvPr/>
        </p:nvSpPr>
        <p:spPr>
          <a:xfrm>
            <a:off x="3086089" y="4708240"/>
            <a:ext cx="2971800" cy="576242"/>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Non-</a:t>
            </a:r>
            <a:r>
              <a:rPr lang="de-DE" b="1" dirty="0" err="1">
                <a:solidFill>
                  <a:srgbClr val="000000"/>
                </a:solidFill>
              </a:rPr>
              <a:t>compositional</a:t>
            </a:r>
            <a:r>
              <a:rPr lang="de-DE" b="1" dirty="0">
                <a:solidFill>
                  <a:srgbClr val="000000"/>
                </a:solidFill>
              </a:rPr>
              <a:t> </a:t>
            </a:r>
            <a:r>
              <a:rPr lang="de-DE" b="1" dirty="0" err="1">
                <a:solidFill>
                  <a:srgbClr val="000000"/>
                </a:solidFill>
              </a:rPr>
              <a:t>Approaches</a:t>
            </a:r>
            <a:endParaRPr lang="de-DE" b="1" dirty="0">
              <a:solidFill>
                <a:srgbClr val="000000"/>
              </a:solidFill>
            </a:endParaRPr>
          </a:p>
        </p:txBody>
      </p:sp>
      <p:cxnSp>
        <p:nvCxnSpPr>
          <p:cNvPr id="47" name="Straight Arrow Connector 22">
            <a:extLst>
              <a:ext uri="{FF2B5EF4-FFF2-40B4-BE49-F238E27FC236}">
                <a16:creationId xmlns:a16="http://schemas.microsoft.com/office/drawing/2014/main" id="{6F3310E7-9729-974F-BF98-3A5A24329192}"/>
              </a:ext>
            </a:extLst>
          </p:cNvPr>
          <p:cNvCxnSpPr>
            <a:cxnSpLocks/>
            <a:stCxn id="42" idx="2"/>
            <a:endCxn id="48" idx="0"/>
          </p:cNvCxnSpPr>
          <p:nvPr/>
        </p:nvCxnSpPr>
        <p:spPr>
          <a:xfrm>
            <a:off x="4571989" y="5284482"/>
            <a:ext cx="0" cy="45720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8" name="Rounded Rectangle 47">
            <a:extLst>
              <a:ext uri="{FF2B5EF4-FFF2-40B4-BE49-F238E27FC236}">
                <a16:creationId xmlns:a16="http://schemas.microsoft.com/office/drawing/2014/main" id="{3B763898-1027-C04F-9E05-2FD4AE0E99FD}"/>
              </a:ext>
            </a:extLst>
          </p:cNvPr>
          <p:cNvSpPr/>
          <p:nvPr/>
        </p:nvSpPr>
        <p:spPr>
          <a:xfrm>
            <a:off x="3086089" y="5741682"/>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Overview</a:t>
            </a:r>
            <a:endParaRPr lang="de-DE" b="1" dirty="0">
              <a:solidFill>
                <a:srgbClr val="000000"/>
              </a:solidFill>
            </a:endParaRPr>
          </a:p>
        </p:txBody>
      </p:sp>
      <p:cxnSp>
        <p:nvCxnSpPr>
          <p:cNvPr id="70" name="Straight Arrow Connector 69">
            <a:extLst>
              <a:ext uri="{FF2B5EF4-FFF2-40B4-BE49-F238E27FC236}">
                <a16:creationId xmlns:a16="http://schemas.microsoft.com/office/drawing/2014/main" id="{02F75281-4536-B54D-AA34-E1795EE846B5}"/>
              </a:ext>
            </a:extLst>
          </p:cNvPr>
          <p:cNvCxnSpPr>
            <a:cxnSpLocks/>
            <a:stCxn id="34" idx="1"/>
            <a:endCxn id="73" idx="3"/>
          </p:cNvCxnSpPr>
          <p:nvPr/>
        </p:nvCxnSpPr>
        <p:spPr>
          <a:xfrm flipH="1" flipV="1">
            <a:off x="2458710" y="2672930"/>
            <a:ext cx="627390" cy="1461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6B282CB-42EF-E54A-8D70-27788304E72A}"/>
              </a:ext>
            </a:extLst>
          </p:cNvPr>
          <p:cNvCxnSpPr>
            <a:cxnSpLocks/>
            <a:stCxn id="42" idx="3"/>
            <a:endCxn id="76" idx="1"/>
          </p:cNvCxnSpPr>
          <p:nvPr/>
        </p:nvCxnSpPr>
        <p:spPr>
          <a:xfrm flipV="1">
            <a:off x="6057889" y="2594473"/>
            <a:ext cx="765161" cy="24018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3DAC94CA-4ED9-0049-80DD-B19174412F34}"/>
              </a:ext>
            </a:extLst>
          </p:cNvPr>
          <p:cNvSpPr/>
          <p:nvPr/>
        </p:nvSpPr>
        <p:spPr>
          <a:xfrm>
            <a:off x="324608" y="2426581"/>
            <a:ext cx="2134102" cy="492697"/>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Comparison Based</a:t>
            </a:r>
          </a:p>
        </p:txBody>
      </p:sp>
      <p:sp>
        <p:nvSpPr>
          <p:cNvPr id="74" name="Rounded Rectangle 73">
            <a:extLst>
              <a:ext uri="{FF2B5EF4-FFF2-40B4-BE49-F238E27FC236}">
                <a16:creationId xmlns:a16="http://schemas.microsoft.com/office/drawing/2014/main" id="{CD66B665-C3D4-D849-A3DE-295C6D7B845A}"/>
              </a:ext>
            </a:extLst>
          </p:cNvPr>
          <p:cNvSpPr/>
          <p:nvPr/>
        </p:nvSpPr>
        <p:spPr>
          <a:xfrm>
            <a:off x="342656" y="3442856"/>
            <a:ext cx="2134102" cy="58152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Knowledge Based</a:t>
            </a:r>
          </a:p>
        </p:txBody>
      </p:sp>
      <p:sp>
        <p:nvSpPr>
          <p:cNvPr id="75" name="Rounded Rectangle 74">
            <a:extLst>
              <a:ext uri="{FF2B5EF4-FFF2-40B4-BE49-F238E27FC236}">
                <a16:creationId xmlns:a16="http://schemas.microsoft.com/office/drawing/2014/main" id="{1ADE76A8-F92C-0846-A021-96A40F6043C1}"/>
              </a:ext>
            </a:extLst>
          </p:cNvPr>
          <p:cNvSpPr/>
          <p:nvPr/>
        </p:nvSpPr>
        <p:spPr>
          <a:xfrm>
            <a:off x="351257" y="4592228"/>
            <a:ext cx="2134102" cy="533401"/>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Distributional Based</a:t>
            </a:r>
          </a:p>
        </p:txBody>
      </p:sp>
      <p:sp>
        <p:nvSpPr>
          <p:cNvPr id="76" name="Rounded Rectangle 75">
            <a:extLst>
              <a:ext uri="{FF2B5EF4-FFF2-40B4-BE49-F238E27FC236}">
                <a16:creationId xmlns:a16="http://schemas.microsoft.com/office/drawing/2014/main" id="{8CE497BC-5159-E542-8C08-CF569EC064A6}"/>
              </a:ext>
            </a:extLst>
          </p:cNvPr>
          <p:cNvSpPr/>
          <p:nvPr/>
        </p:nvSpPr>
        <p:spPr>
          <a:xfrm>
            <a:off x="6823050" y="2332574"/>
            <a:ext cx="2119050" cy="52379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chemeClr val="bg1"/>
                </a:solidFill>
              </a:rPr>
              <a:t>Syntactical Based</a:t>
            </a:r>
          </a:p>
        </p:txBody>
      </p:sp>
      <p:sp>
        <p:nvSpPr>
          <p:cNvPr id="77" name="Rounded Rectangle 76">
            <a:extLst>
              <a:ext uri="{FF2B5EF4-FFF2-40B4-BE49-F238E27FC236}">
                <a16:creationId xmlns:a16="http://schemas.microsoft.com/office/drawing/2014/main" id="{B81B4183-6122-BA4D-9409-C55CA557D357}"/>
              </a:ext>
            </a:extLst>
          </p:cNvPr>
          <p:cNvSpPr/>
          <p:nvPr/>
        </p:nvSpPr>
        <p:spPr>
          <a:xfrm>
            <a:off x="6823049" y="3118271"/>
            <a:ext cx="2119051" cy="852946"/>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Latent </a:t>
            </a:r>
            <a:r>
              <a:rPr lang="de-DE" b="1" dirty="0" err="1">
                <a:solidFill>
                  <a:srgbClr val="000000"/>
                </a:solidFill>
              </a:rPr>
              <a:t>Semantical</a:t>
            </a:r>
            <a:r>
              <a:rPr lang="de-DE" b="1" dirty="0">
                <a:solidFill>
                  <a:srgbClr val="000000"/>
                </a:solidFill>
              </a:rPr>
              <a:t> </a:t>
            </a:r>
            <a:r>
              <a:rPr lang="de-DE" b="1" dirty="0" err="1">
                <a:solidFill>
                  <a:srgbClr val="000000"/>
                </a:solidFill>
              </a:rPr>
              <a:t>Based</a:t>
            </a:r>
            <a:endParaRPr lang="de-DE" b="1" dirty="0">
              <a:solidFill>
                <a:srgbClr val="000000"/>
              </a:solidFill>
            </a:endParaRPr>
          </a:p>
        </p:txBody>
      </p:sp>
      <p:sp>
        <p:nvSpPr>
          <p:cNvPr id="78" name="Rounded Rectangle 77">
            <a:extLst>
              <a:ext uri="{FF2B5EF4-FFF2-40B4-BE49-F238E27FC236}">
                <a16:creationId xmlns:a16="http://schemas.microsoft.com/office/drawing/2014/main" id="{EC4CF096-4C28-194A-9257-E64615CE9ACC}"/>
              </a:ext>
            </a:extLst>
          </p:cNvPr>
          <p:cNvSpPr/>
          <p:nvPr/>
        </p:nvSpPr>
        <p:spPr>
          <a:xfrm>
            <a:off x="6828821" y="4259338"/>
            <a:ext cx="2113279" cy="536685"/>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Distributional Based</a:t>
            </a:r>
          </a:p>
        </p:txBody>
      </p:sp>
      <p:sp>
        <p:nvSpPr>
          <p:cNvPr id="79" name="Rounded Rectangle 78">
            <a:extLst>
              <a:ext uri="{FF2B5EF4-FFF2-40B4-BE49-F238E27FC236}">
                <a16:creationId xmlns:a16="http://schemas.microsoft.com/office/drawing/2014/main" id="{2320BB12-849B-5A46-AC02-A11999CA0DFA}"/>
              </a:ext>
            </a:extLst>
          </p:cNvPr>
          <p:cNvSpPr/>
          <p:nvPr/>
        </p:nvSpPr>
        <p:spPr>
          <a:xfrm>
            <a:off x="6828822" y="5086665"/>
            <a:ext cx="2155145" cy="574404"/>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Contextual Based</a:t>
            </a:r>
          </a:p>
        </p:txBody>
      </p:sp>
      <p:cxnSp>
        <p:nvCxnSpPr>
          <p:cNvPr id="83" name="Straight Arrow Connector 82">
            <a:extLst>
              <a:ext uri="{FF2B5EF4-FFF2-40B4-BE49-F238E27FC236}">
                <a16:creationId xmlns:a16="http://schemas.microsoft.com/office/drawing/2014/main" id="{9EFCEF26-DB9D-794E-BF75-FB799EE2E012}"/>
              </a:ext>
            </a:extLst>
          </p:cNvPr>
          <p:cNvCxnSpPr>
            <a:cxnSpLocks/>
            <a:stCxn id="34" idx="1"/>
            <a:endCxn id="74" idx="3"/>
          </p:cNvCxnSpPr>
          <p:nvPr/>
        </p:nvCxnSpPr>
        <p:spPr>
          <a:xfrm flipH="1" flipV="1">
            <a:off x="2476758" y="3733616"/>
            <a:ext cx="609342" cy="4005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0109A79-C4F5-BE4B-8E7B-940791B3184B}"/>
              </a:ext>
            </a:extLst>
          </p:cNvPr>
          <p:cNvCxnSpPr>
            <a:cxnSpLocks/>
            <a:stCxn id="34" idx="1"/>
            <a:endCxn id="75" idx="3"/>
          </p:cNvCxnSpPr>
          <p:nvPr/>
        </p:nvCxnSpPr>
        <p:spPr>
          <a:xfrm flipH="1">
            <a:off x="2485359" y="4134212"/>
            <a:ext cx="600741" cy="7247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344FB08-36E7-AB49-80E4-66CB2BFB41BB}"/>
              </a:ext>
            </a:extLst>
          </p:cNvPr>
          <p:cNvCxnSpPr>
            <a:cxnSpLocks/>
            <a:stCxn id="42" idx="3"/>
            <a:endCxn id="77" idx="1"/>
          </p:cNvCxnSpPr>
          <p:nvPr/>
        </p:nvCxnSpPr>
        <p:spPr>
          <a:xfrm flipV="1">
            <a:off x="6057889" y="3544744"/>
            <a:ext cx="765160" cy="14516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C129754-28C6-1C49-834C-160AED640779}"/>
              </a:ext>
            </a:extLst>
          </p:cNvPr>
          <p:cNvCxnSpPr>
            <a:cxnSpLocks/>
            <a:stCxn id="42" idx="3"/>
            <a:endCxn id="78" idx="1"/>
          </p:cNvCxnSpPr>
          <p:nvPr/>
        </p:nvCxnSpPr>
        <p:spPr>
          <a:xfrm flipV="1">
            <a:off x="6057889" y="4527681"/>
            <a:ext cx="770932" cy="4686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30A326C-30E8-5744-988B-BC09DAA192AE}"/>
              </a:ext>
            </a:extLst>
          </p:cNvPr>
          <p:cNvCxnSpPr>
            <a:cxnSpLocks/>
            <a:stCxn id="42" idx="3"/>
            <a:endCxn id="79" idx="1"/>
          </p:cNvCxnSpPr>
          <p:nvPr/>
        </p:nvCxnSpPr>
        <p:spPr>
          <a:xfrm>
            <a:off x="6057889" y="4996361"/>
            <a:ext cx="770933" cy="377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5548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TF.IDF Term Weighting</a:t>
            </a:r>
          </a:p>
        </p:txBody>
      </p:sp>
      <p:sp>
        <p:nvSpPr>
          <p:cNvPr id="5" name="Inhaltsplatzhalter 4"/>
          <p:cNvSpPr>
            <a:spLocks noGrp="1"/>
          </p:cNvSpPr>
          <p:nvPr>
            <p:ph idx="1"/>
          </p:nvPr>
        </p:nvSpPr>
        <p:spPr/>
        <p:txBody>
          <a:bodyPr/>
          <a:lstStyle/>
          <a:p>
            <a:r>
              <a:rPr lang="en-US" sz="2400" dirty="0"/>
              <a:t>common words influence the similarity too much</a:t>
            </a:r>
          </a:p>
          <a:p>
            <a:pPr lvl="1"/>
            <a:r>
              <a:rPr lang="en-US" sz="2200" dirty="0"/>
              <a:t>“</a:t>
            </a:r>
            <a:r>
              <a:rPr lang="en-US" sz="2200" u="sng" dirty="0">
                <a:solidFill>
                  <a:srgbClr val="003399"/>
                </a:solidFill>
                <a:latin typeface="Arial Narrow" charset="0"/>
                <a:ea typeface="Arial Narrow" charset="0"/>
                <a:cs typeface="Arial Narrow" charset="0"/>
              </a:rPr>
              <a:t>The</a:t>
            </a:r>
            <a:r>
              <a:rPr lang="en-US" sz="2200" dirty="0">
                <a:solidFill>
                  <a:srgbClr val="003399"/>
                </a:solidFill>
                <a:latin typeface="Arial Narrow" charset="0"/>
                <a:ea typeface="Arial Narrow" charset="0"/>
                <a:cs typeface="Arial Narrow" charset="0"/>
              </a:rPr>
              <a:t> king </a:t>
            </a:r>
            <a:r>
              <a:rPr lang="en-US" sz="2200" u="sng" dirty="0">
                <a:solidFill>
                  <a:srgbClr val="003399"/>
                </a:solidFill>
                <a:latin typeface="Arial Narrow" charset="0"/>
                <a:ea typeface="Arial Narrow" charset="0"/>
                <a:cs typeface="Arial Narrow" charset="0"/>
              </a:rPr>
              <a:t>is</a:t>
            </a:r>
            <a:r>
              <a:rPr lang="en-US" sz="2200" dirty="0">
                <a:solidFill>
                  <a:srgbClr val="003399"/>
                </a:solidFill>
                <a:latin typeface="Arial Narrow" charset="0"/>
                <a:ea typeface="Arial Narrow" charset="0"/>
                <a:cs typeface="Arial Narrow" charset="0"/>
              </a:rPr>
              <a:t> here</a:t>
            </a:r>
            <a:r>
              <a:rPr lang="en-US" sz="2200" dirty="0">
                <a:latin typeface="Arial Narrow" charset="0"/>
                <a:ea typeface="Arial Narrow" charset="0"/>
                <a:cs typeface="Arial Narrow" charset="0"/>
              </a:rPr>
              <a:t>.” </a:t>
            </a:r>
            <a:r>
              <a:rPr lang="en-US" sz="2200" dirty="0"/>
              <a:t>vs. “</a:t>
            </a:r>
            <a:r>
              <a:rPr lang="en-US" sz="2200" u="sng" dirty="0">
                <a:solidFill>
                  <a:srgbClr val="003399"/>
                </a:solidFill>
                <a:latin typeface="Arial Narrow" charset="0"/>
                <a:ea typeface="Arial Narrow" charset="0"/>
                <a:cs typeface="Arial Narrow" charset="0"/>
              </a:rPr>
              <a:t>The</a:t>
            </a:r>
            <a:r>
              <a:rPr lang="en-US" sz="2200" dirty="0">
                <a:solidFill>
                  <a:srgbClr val="003399"/>
                </a:solidFill>
                <a:latin typeface="Arial Narrow" charset="0"/>
                <a:ea typeface="Arial Narrow" charset="0"/>
                <a:cs typeface="Arial Narrow" charset="0"/>
              </a:rPr>
              <a:t> salad </a:t>
            </a:r>
            <a:r>
              <a:rPr lang="en-US" sz="2200" u="sng" dirty="0">
                <a:solidFill>
                  <a:srgbClr val="003399"/>
                </a:solidFill>
                <a:latin typeface="Arial Narrow" charset="0"/>
                <a:ea typeface="Arial Narrow" charset="0"/>
                <a:cs typeface="Arial Narrow" charset="0"/>
              </a:rPr>
              <a:t>is</a:t>
            </a:r>
            <a:r>
              <a:rPr lang="en-US" sz="2200" dirty="0">
                <a:solidFill>
                  <a:srgbClr val="003399"/>
                </a:solidFill>
                <a:latin typeface="Arial Narrow" charset="0"/>
                <a:ea typeface="Arial Narrow" charset="0"/>
                <a:cs typeface="Arial Narrow" charset="0"/>
              </a:rPr>
              <a:t> cold</a:t>
            </a:r>
            <a:r>
              <a:rPr lang="en-US" sz="2200" dirty="0">
                <a:latin typeface="Arial Narrow" charset="0"/>
                <a:ea typeface="Arial Narrow" charset="0"/>
                <a:cs typeface="Arial Narrow" charset="0"/>
              </a:rPr>
              <a:t>.”</a:t>
            </a:r>
          </a:p>
          <a:p>
            <a:pPr lvl="1"/>
            <a:r>
              <a:rPr lang="en-US" sz="2200" dirty="0"/>
              <a:t>solution: weigh words for “importance”</a:t>
            </a:r>
            <a:endParaRPr lang="en-US" sz="2200" b="1" dirty="0"/>
          </a:p>
          <a:p>
            <a:pPr marL="0" indent="0">
              <a:buNone/>
            </a:pPr>
            <a:endParaRPr lang="en-US" b="1" dirty="0"/>
          </a:p>
          <a:p>
            <a:pPr marL="0" indent="0">
              <a:buNone/>
            </a:pPr>
            <a:r>
              <a:rPr lang="en-US" b="1" dirty="0"/>
              <a:t>TF(</a:t>
            </a:r>
            <a:r>
              <a:rPr lang="en-US" b="1" dirty="0" err="1"/>
              <a:t>w,d</a:t>
            </a:r>
            <a:r>
              <a:rPr lang="en-US" b="1" dirty="0"/>
              <a:t>) – Term Frequency</a:t>
            </a:r>
          </a:p>
          <a:p>
            <a:pPr lvl="1"/>
            <a:r>
              <a:rPr lang="en-US" dirty="0"/>
              <a:t>the number of times word </a:t>
            </a:r>
            <a:r>
              <a:rPr lang="en-US" i="1" dirty="0"/>
              <a:t>w </a:t>
            </a:r>
            <a:r>
              <a:rPr lang="en-US" dirty="0"/>
              <a:t>occurs in document </a:t>
            </a:r>
            <a:r>
              <a:rPr lang="en-US" i="1" dirty="0"/>
              <a:t>d.</a:t>
            </a:r>
            <a:endParaRPr lang="en-US" dirty="0"/>
          </a:p>
          <a:p>
            <a:pPr marL="0" indent="0">
              <a:buNone/>
            </a:pPr>
            <a:r>
              <a:rPr lang="en-US" b="1" dirty="0"/>
              <a:t>DF(w) – Document Frequency</a:t>
            </a:r>
          </a:p>
          <a:p>
            <a:pPr lvl="1"/>
            <a:r>
              <a:rPr lang="en-US" dirty="0"/>
              <a:t>the number of documents in which the word </a:t>
            </a:r>
            <a:r>
              <a:rPr lang="en-US" i="1" dirty="0"/>
              <a:t>w </a:t>
            </a:r>
            <a:r>
              <a:rPr lang="en-US" dirty="0"/>
              <a:t>occurs</a:t>
            </a:r>
          </a:p>
          <a:p>
            <a:pPr marL="0" indent="0">
              <a:buNone/>
            </a:pPr>
            <a:r>
              <a:rPr lang="en-US" b="1" dirty="0"/>
              <a:t>IDF(w) – Inverse Document Frequency</a:t>
            </a:r>
          </a:p>
          <a:p>
            <a:pPr marL="0" indent="0">
              <a:buNone/>
            </a:pPr>
            <a:endParaRPr lang="en-US" sz="2400" dirty="0"/>
          </a:p>
          <a:p>
            <a:pPr lvl="1"/>
            <a:endParaRPr lang="en-US" sz="1000" dirty="0"/>
          </a:p>
          <a:p>
            <a:pPr lvl="1"/>
            <a:r>
              <a:rPr lang="en-US" dirty="0"/>
              <a:t>Largest value for terms that occur often in a certain document, but cannot be found in other documents</a:t>
            </a:r>
          </a:p>
          <a:p>
            <a:pPr lvl="1"/>
            <a:endParaRPr lang="en-US" sz="2000" dirty="0"/>
          </a:p>
        </p:txBody>
      </p:sp>
      <p:pic>
        <p:nvPicPr>
          <p:cNvPr id="7" name="Grafik 6" descr="idf_equation.png"/>
          <p:cNvPicPr>
            <a:picLocks noChangeAspect="1"/>
          </p:cNvPicPr>
          <p:nvPr/>
        </p:nvPicPr>
        <p:blipFill>
          <a:blip r:embed="rId3" cstate="print"/>
          <a:stretch>
            <a:fillRect/>
          </a:stretch>
        </p:blipFill>
        <p:spPr>
          <a:xfrm>
            <a:off x="1828800" y="5105400"/>
            <a:ext cx="2905662" cy="581918"/>
          </a:xfrm>
          <a:prstGeom prst="rect">
            <a:avLst/>
          </a:prstGeom>
        </p:spPr>
      </p:pic>
    </p:spTree>
    <p:extLst>
      <p:ext uri="{BB962C8B-B14F-4D97-AF65-F5344CB8AC3E}">
        <p14:creationId xmlns:p14="http://schemas.microsoft.com/office/powerpoint/2010/main" val="172117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de-DE" dirty="0" err="1"/>
              <a:t>Replace</a:t>
            </a:r>
            <a:r>
              <a:rPr lang="de-DE" dirty="0"/>
              <a:t> TF </a:t>
            </a:r>
            <a:r>
              <a:rPr lang="de-DE" dirty="0" err="1"/>
              <a:t>scores</a:t>
            </a:r>
            <a:r>
              <a:rPr lang="de-DE" dirty="0"/>
              <a:t> </a:t>
            </a:r>
            <a:r>
              <a:rPr lang="de-DE" dirty="0" err="1"/>
              <a:t>with</a:t>
            </a:r>
            <a:r>
              <a:rPr lang="de-DE" dirty="0"/>
              <a:t> TF-IDF </a:t>
            </a:r>
            <a:r>
              <a:rPr lang="de-DE" dirty="0" err="1"/>
              <a:t>values</a:t>
            </a:r>
            <a:endParaRPr lang="en-US" dirty="0"/>
          </a:p>
        </p:txBody>
      </p:sp>
      <p:graphicFrame>
        <p:nvGraphicFramePr>
          <p:cNvPr id="15" name="Tabelle 14"/>
          <p:cNvGraphicFramePr>
            <a:graphicFrameLocks noGrp="1"/>
          </p:cNvGraphicFramePr>
          <p:nvPr>
            <p:extLst>
              <p:ext uri="{D42A27DB-BD31-4B8C-83A1-F6EECF244321}">
                <p14:modId xmlns:p14="http://schemas.microsoft.com/office/powerpoint/2010/main" val="3596199885"/>
              </p:ext>
            </p:extLst>
          </p:nvPr>
        </p:nvGraphicFramePr>
        <p:xfrm>
          <a:off x="609600" y="2310646"/>
          <a:ext cx="3657598" cy="1920240"/>
        </p:xfrm>
        <a:graphic>
          <a:graphicData uri="http://schemas.openxmlformats.org/drawingml/2006/table">
            <a:tbl>
              <a:tblPr firstRow="1" bandRow="1">
                <a:tableStyleId>{21E4AEA4-8DFA-4A89-87EB-49C32662AFE0}</a:tableStyleId>
              </a:tblPr>
              <a:tblGrid>
                <a:gridCol w="522514">
                  <a:extLst>
                    <a:ext uri="{9D8B030D-6E8A-4147-A177-3AD203B41FA5}">
                      <a16:colId xmlns:a16="http://schemas.microsoft.com/office/drawing/2014/main" val="20000"/>
                    </a:ext>
                  </a:extLst>
                </a:gridCol>
                <a:gridCol w="522514">
                  <a:extLst>
                    <a:ext uri="{9D8B030D-6E8A-4147-A177-3AD203B41FA5}">
                      <a16:colId xmlns:a16="http://schemas.microsoft.com/office/drawing/2014/main" val="20001"/>
                    </a:ext>
                  </a:extLst>
                </a:gridCol>
                <a:gridCol w="522514">
                  <a:extLst>
                    <a:ext uri="{9D8B030D-6E8A-4147-A177-3AD203B41FA5}">
                      <a16:colId xmlns:a16="http://schemas.microsoft.com/office/drawing/2014/main" val="20002"/>
                    </a:ext>
                  </a:extLst>
                </a:gridCol>
                <a:gridCol w="522514">
                  <a:extLst>
                    <a:ext uri="{9D8B030D-6E8A-4147-A177-3AD203B41FA5}">
                      <a16:colId xmlns:a16="http://schemas.microsoft.com/office/drawing/2014/main" val="20003"/>
                    </a:ext>
                  </a:extLst>
                </a:gridCol>
                <a:gridCol w="522514">
                  <a:extLst>
                    <a:ext uri="{9D8B030D-6E8A-4147-A177-3AD203B41FA5}">
                      <a16:colId xmlns:a16="http://schemas.microsoft.com/office/drawing/2014/main" val="20004"/>
                    </a:ext>
                  </a:extLst>
                </a:gridCol>
                <a:gridCol w="522514">
                  <a:extLst>
                    <a:ext uri="{9D8B030D-6E8A-4147-A177-3AD203B41FA5}">
                      <a16:colId xmlns:a16="http://schemas.microsoft.com/office/drawing/2014/main" val="20005"/>
                    </a:ext>
                  </a:extLst>
                </a:gridCol>
                <a:gridCol w="522514">
                  <a:extLst>
                    <a:ext uri="{9D8B030D-6E8A-4147-A177-3AD203B41FA5}">
                      <a16:colId xmlns:a16="http://schemas.microsoft.com/office/drawing/2014/main" val="20006"/>
                    </a:ext>
                  </a:extLst>
                </a:gridCol>
              </a:tblGrid>
              <a:tr h="240211">
                <a:tc>
                  <a:txBody>
                    <a:bodyPr/>
                    <a:lstStyle/>
                    <a:p>
                      <a:endParaRPr lang="de-DE" sz="1200" dirty="0"/>
                    </a:p>
                  </a:txBody>
                  <a:tcPr>
                    <a:solidFill>
                      <a:schemeClr val="bg1"/>
                    </a:solidFill>
                  </a:tcPr>
                </a:tc>
                <a:tc>
                  <a:txBody>
                    <a:bodyPr/>
                    <a:lstStyle/>
                    <a:p>
                      <a:pPr algn="ctr"/>
                      <a:r>
                        <a:rPr lang="de-DE" sz="1200" dirty="0"/>
                        <a:t>t</a:t>
                      </a:r>
                      <a:r>
                        <a:rPr lang="de-DE" sz="1200" baseline="-25000"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dirty="0"/>
                        <a:t>t</a:t>
                      </a:r>
                      <a:r>
                        <a:rPr lang="de-DE" sz="1200" baseline="-25000" dirty="0"/>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dirty="0"/>
                        <a:t>t</a:t>
                      </a:r>
                      <a:r>
                        <a:rPr lang="de-DE" sz="1200" baseline="-25000" dirty="0"/>
                        <a:t>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baseline="-25000"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dirty="0"/>
                        <a:t>t</a:t>
                      </a:r>
                      <a:r>
                        <a:rPr lang="de-DE" sz="1200" baseline="-25000" dirty="0"/>
                        <a:t>m-1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dirty="0" err="1"/>
                        <a:t>t</a:t>
                      </a:r>
                      <a:r>
                        <a:rPr lang="de-DE" sz="1200" baseline="-25000" dirty="0" err="1"/>
                        <a:t>m</a:t>
                      </a:r>
                      <a:endParaRPr lang="de-DE" sz="1200" dirty="0"/>
                    </a:p>
                  </a:txBody>
                  <a:tcPr/>
                </a:tc>
                <a:extLst>
                  <a:ext uri="{0D108BD9-81ED-4DB2-BD59-A6C34878D82A}">
                    <a16:rowId xmlns:a16="http://schemas.microsoft.com/office/drawing/2014/main" val="10000"/>
                  </a:ext>
                </a:extLst>
              </a:tr>
              <a:tr h="240211">
                <a:tc>
                  <a:txBody>
                    <a:bodyPr/>
                    <a:lstStyle/>
                    <a:p>
                      <a:pPr algn="ctr"/>
                      <a:r>
                        <a:rPr lang="de-DE" sz="1200" b="1" dirty="0">
                          <a:solidFill>
                            <a:schemeClr val="bg1"/>
                          </a:solidFill>
                        </a:rPr>
                        <a:t>d</a:t>
                      </a:r>
                      <a:r>
                        <a:rPr lang="de-DE" sz="1200" b="1" baseline="-25000" dirty="0">
                          <a:solidFill>
                            <a:schemeClr val="bg1"/>
                          </a:solidFill>
                        </a:rPr>
                        <a:t>1</a:t>
                      </a:r>
                    </a:p>
                  </a:txBody>
                  <a:tcPr>
                    <a:solidFill>
                      <a:schemeClr val="accent2">
                        <a:lumMod val="60000"/>
                        <a:lumOff val="40000"/>
                      </a:schemeClr>
                    </a:solidFill>
                  </a:tcPr>
                </a:tc>
                <a:tc>
                  <a:txBody>
                    <a:bodyPr/>
                    <a:lstStyle/>
                    <a:p>
                      <a:pPr algn="ctr"/>
                      <a:r>
                        <a:rPr lang="de-DE" sz="1200" dirty="0">
                          <a:solidFill>
                            <a:schemeClr val="bg1"/>
                          </a:solidFill>
                        </a:rPr>
                        <a:t>0.4</a:t>
                      </a:r>
                    </a:p>
                  </a:txBody>
                  <a:tcPr>
                    <a:solidFill>
                      <a:srgbClr val="C00000"/>
                    </a:solidFill>
                  </a:tcPr>
                </a:tc>
                <a:tc>
                  <a:txBody>
                    <a:bodyPr/>
                    <a:lstStyle/>
                    <a:p>
                      <a:pPr algn="ctr"/>
                      <a:r>
                        <a:rPr lang="de-DE" sz="1200" dirty="0">
                          <a:solidFill>
                            <a:schemeClr val="bg1"/>
                          </a:solidFill>
                        </a:rPr>
                        <a:t>0.11</a:t>
                      </a:r>
                    </a:p>
                  </a:txBody>
                  <a:tcPr>
                    <a:solidFill>
                      <a:srgbClr val="C00000"/>
                    </a:solidFill>
                  </a:tcPr>
                </a:tc>
                <a:tc>
                  <a:txBody>
                    <a:bodyPr/>
                    <a:lstStyle/>
                    <a:p>
                      <a:pPr algn="ctr"/>
                      <a:r>
                        <a:rPr lang="de-DE" sz="1200" dirty="0">
                          <a:solidFill>
                            <a:schemeClr val="tx1"/>
                          </a:solidFill>
                        </a:rPr>
                        <a:t>0</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0</a:t>
                      </a:r>
                    </a:p>
                  </a:txBody>
                  <a:tcPr>
                    <a:solidFill>
                      <a:schemeClr val="bg1">
                        <a:lumMod val="95000"/>
                      </a:schemeClr>
                    </a:solidFill>
                  </a:tcPr>
                </a:tc>
                <a:tc>
                  <a:txBody>
                    <a:bodyPr/>
                    <a:lstStyle/>
                    <a:p>
                      <a:pPr algn="ctr"/>
                      <a:r>
                        <a:rPr lang="de-DE" sz="1200" dirty="0">
                          <a:solidFill>
                            <a:schemeClr val="bg1"/>
                          </a:solidFill>
                        </a:rPr>
                        <a:t>0</a:t>
                      </a:r>
                    </a:p>
                  </a:txBody>
                  <a:tcPr>
                    <a:solidFill>
                      <a:srgbClr val="C00000"/>
                    </a:solidFill>
                  </a:tcPr>
                </a:tc>
                <a:extLst>
                  <a:ext uri="{0D108BD9-81ED-4DB2-BD59-A6C34878D82A}">
                    <a16:rowId xmlns:a16="http://schemas.microsoft.com/office/drawing/2014/main" val="10001"/>
                  </a:ext>
                </a:extLst>
              </a:tr>
              <a:tr h="240211">
                <a:tc>
                  <a:txBody>
                    <a:bodyPr/>
                    <a:lstStyle/>
                    <a:p>
                      <a:pPr algn="ctr"/>
                      <a:r>
                        <a:rPr lang="de-DE" sz="1200" b="1" dirty="0">
                          <a:solidFill>
                            <a:schemeClr val="bg1"/>
                          </a:solidFill>
                        </a:rPr>
                        <a:t>d</a:t>
                      </a:r>
                      <a:r>
                        <a:rPr lang="de-DE" sz="1200" b="1" baseline="-25000" dirty="0">
                          <a:solidFill>
                            <a:schemeClr val="bg1"/>
                          </a:solidFill>
                        </a:rPr>
                        <a:t>2</a:t>
                      </a:r>
                    </a:p>
                  </a:txBody>
                  <a:tcPr>
                    <a:solidFill>
                      <a:schemeClr val="accent2">
                        <a:lumMod val="60000"/>
                        <a:lumOff val="40000"/>
                      </a:schemeClr>
                    </a:solidFill>
                  </a:tcPr>
                </a:tc>
                <a:tc>
                  <a:txBody>
                    <a:bodyPr/>
                    <a:lstStyle/>
                    <a:p>
                      <a:pPr algn="ctr"/>
                      <a:r>
                        <a:rPr lang="de-DE" sz="1200" dirty="0">
                          <a:solidFill>
                            <a:schemeClr val="bg1"/>
                          </a:solidFill>
                        </a:rPr>
                        <a:t>0</a:t>
                      </a:r>
                    </a:p>
                  </a:txBody>
                  <a:tcPr>
                    <a:solidFill>
                      <a:srgbClr val="C00000"/>
                    </a:solidFill>
                  </a:tcPr>
                </a:tc>
                <a:tc>
                  <a:txBody>
                    <a:bodyPr/>
                    <a:lstStyle/>
                    <a:p>
                      <a:pPr algn="ctr"/>
                      <a:r>
                        <a:rPr lang="de-DE" sz="1200" dirty="0">
                          <a:solidFill>
                            <a:schemeClr val="bg1"/>
                          </a:solidFill>
                        </a:rPr>
                        <a:t>0.5</a:t>
                      </a:r>
                    </a:p>
                  </a:txBody>
                  <a:tcPr>
                    <a:solidFill>
                      <a:srgbClr val="C00000"/>
                    </a:solidFill>
                  </a:tcPr>
                </a:tc>
                <a:tc>
                  <a:txBody>
                    <a:bodyPr/>
                    <a:lstStyle/>
                    <a:p>
                      <a:pPr algn="ctr"/>
                      <a:r>
                        <a:rPr lang="de-DE" sz="1200" dirty="0">
                          <a:solidFill>
                            <a:schemeClr val="tx1"/>
                          </a:solidFill>
                        </a:rPr>
                        <a:t>0</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0.21</a:t>
                      </a:r>
                    </a:p>
                  </a:txBody>
                  <a:tcPr>
                    <a:solidFill>
                      <a:schemeClr val="bg1">
                        <a:lumMod val="95000"/>
                      </a:schemeClr>
                    </a:solidFill>
                  </a:tcPr>
                </a:tc>
                <a:tc>
                  <a:txBody>
                    <a:bodyPr/>
                    <a:lstStyle/>
                    <a:p>
                      <a:pPr algn="ctr"/>
                      <a:r>
                        <a:rPr lang="de-DE" sz="1200" dirty="0">
                          <a:solidFill>
                            <a:schemeClr val="bg1"/>
                          </a:solidFill>
                        </a:rPr>
                        <a:t>0</a:t>
                      </a:r>
                    </a:p>
                  </a:txBody>
                  <a:tcPr>
                    <a:solidFill>
                      <a:srgbClr val="C00000"/>
                    </a:solidFill>
                  </a:tcPr>
                </a:tc>
                <a:extLst>
                  <a:ext uri="{0D108BD9-81ED-4DB2-BD59-A6C34878D82A}">
                    <a16:rowId xmlns:a16="http://schemas.microsoft.com/office/drawing/2014/main" val="10002"/>
                  </a:ext>
                </a:extLst>
              </a:tr>
              <a:tr h="2402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b="1" dirty="0">
                          <a:solidFill>
                            <a:schemeClr val="bg1"/>
                          </a:solidFill>
                        </a:rPr>
                        <a:t>d</a:t>
                      </a:r>
                      <a:r>
                        <a:rPr lang="de-DE" sz="1200" b="1" baseline="-25000" dirty="0">
                          <a:solidFill>
                            <a:schemeClr val="bg1"/>
                          </a:solidFill>
                        </a:rPr>
                        <a:t>3</a:t>
                      </a:r>
                    </a:p>
                  </a:txBody>
                  <a:tcPr>
                    <a:solidFill>
                      <a:schemeClr val="accent2">
                        <a:lumMod val="60000"/>
                        <a:lumOff val="40000"/>
                      </a:schemeClr>
                    </a:solidFill>
                  </a:tcPr>
                </a:tc>
                <a:tc>
                  <a:txBody>
                    <a:bodyPr/>
                    <a:lstStyle/>
                    <a:p>
                      <a:pPr algn="ctr"/>
                      <a:r>
                        <a:rPr lang="de-DE" sz="1200" dirty="0">
                          <a:solidFill>
                            <a:schemeClr val="bg1"/>
                          </a:solidFill>
                        </a:rPr>
                        <a:t>0.21</a:t>
                      </a:r>
                    </a:p>
                  </a:txBody>
                  <a:tcPr>
                    <a:solidFill>
                      <a:srgbClr val="C00000"/>
                    </a:solidFill>
                  </a:tcPr>
                </a:tc>
                <a:tc>
                  <a:txBody>
                    <a:bodyPr/>
                    <a:lstStyle/>
                    <a:p>
                      <a:pPr algn="ctr"/>
                      <a:r>
                        <a:rPr lang="de-DE" sz="1200" dirty="0">
                          <a:solidFill>
                            <a:schemeClr val="bg1"/>
                          </a:solidFill>
                        </a:rPr>
                        <a:t>0</a:t>
                      </a:r>
                    </a:p>
                  </a:txBody>
                  <a:tcPr>
                    <a:solidFill>
                      <a:srgbClr val="C00000"/>
                    </a:solidFill>
                  </a:tcPr>
                </a:tc>
                <a:tc>
                  <a:txBody>
                    <a:bodyPr/>
                    <a:lstStyle/>
                    <a:p>
                      <a:pPr algn="ctr"/>
                      <a:r>
                        <a:rPr lang="de-DE" sz="1200" dirty="0">
                          <a:solidFill>
                            <a:schemeClr val="tx1"/>
                          </a:solidFill>
                        </a:rPr>
                        <a:t>0.2</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0.3</a:t>
                      </a:r>
                    </a:p>
                  </a:txBody>
                  <a:tcPr>
                    <a:solidFill>
                      <a:schemeClr val="bg1">
                        <a:lumMod val="95000"/>
                      </a:schemeClr>
                    </a:solidFill>
                  </a:tcPr>
                </a:tc>
                <a:tc>
                  <a:txBody>
                    <a:bodyPr/>
                    <a:lstStyle/>
                    <a:p>
                      <a:pPr algn="ctr"/>
                      <a:r>
                        <a:rPr lang="de-DE" sz="1200" dirty="0">
                          <a:solidFill>
                            <a:schemeClr val="bg1"/>
                          </a:solidFill>
                        </a:rPr>
                        <a:t>0.23</a:t>
                      </a:r>
                    </a:p>
                  </a:txBody>
                  <a:tcPr>
                    <a:solidFill>
                      <a:srgbClr val="C00000"/>
                    </a:solidFill>
                  </a:tcPr>
                </a:tc>
                <a:extLst>
                  <a:ext uri="{0D108BD9-81ED-4DB2-BD59-A6C34878D82A}">
                    <a16:rowId xmlns:a16="http://schemas.microsoft.com/office/drawing/2014/main" val="10003"/>
                  </a:ext>
                </a:extLst>
              </a:tr>
              <a:tr h="240211">
                <a:tc>
                  <a:txBody>
                    <a:bodyPr/>
                    <a:lstStyle/>
                    <a:p>
                      <a:pPr algn="ctr"/>
                      <a:r>
                        <a:rPr lang="de-DE" sz="1200" b="1" dirty="0">
                          <a:solidFill>
                            <a:schemeClr val="bg1"/>
                          </a:solidFill>
                        </a:rPr>
                        <a:t>…</a:t>
                      </a:r>
                    </a:p>
                  </a:txBody>
                  <a:tcPr>
                    <a:solidFill>
                      <a:schemeClr val="accent2">
                        <a:lumMod val="60000"/>
                        <a:lumOff val="40000"/>
                      </a:schemeClr>
                    </a:solidFill>
                  </a:tcPr>
                </a:tc>
                <a:tc>
                  <a:txBody>
                    <a:bodyPr/>
                    <a:lstStyle/>
                    <a:p>
                      <a:pPr algn="ctr"/>
                      <a:r>
                        <a:rPr lang="de-DE" sz="1200" dirty="0">
                          <a:solidFill>
                            <a:schemeClr val="bg1"/>
                          </a:solidFill>
                        </a:rPr>
                        <a:t>…</a:t>
                      </a:r>
                    </a:p>
                  </a:txBody>
                  <a:tcPr>
                    <a:solidFill>
                      <a:srgbClr val="C00000"/>
                    </a:solidFill>
                  </a:tcPr>
                </a:tc>
                <a:tc>
                  <a:txBody>
                    <a:bodyPr/>
                    <a:lstStyle/>
                    <a:p>
                      <a:pPr algn="ctr"/>
                      <a:r>
                        <a:rPr lang="de-DE" sz="1200" dirty="0">
                          <a:solidFill>
                            <a:schemeClr val="bg1"/>
                          </a:solidFill>
                        </a:rPr>
                        <a:t>…</a:t>
                      </a:r>
                    </a:p>
                  </a:txBody>
                  <a:tcPr>
                    <a:solidFill>
                      <a:srgbClr val="C00000"/>
                    </a:solidFill>
                  </a:tcPr>
                </a:tc>
                <a:tc>
                  <a:txBody>
                    <a:bodyPr/>
                    <a:lstStyle/>
                    <a:p>
                      <a:pPr algn="ctr"/>
                      <a:r>
                        <a:rPr lang="de-DE" sz="1200" dirty="0">
                          <a:solidFill>
                            <a:schemeClr val="tx1"/>
                          </a:solidFill>
                        </a:rPr>
                        <a:t>…</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solidFill>
                            <a:schemeClr val="bg1"/>
                          </a:solidFill>
                        </a:rPr>
                        <a:t>…</a:t>
                      </a:r>
                    </a:p>
                  </a:txBody>
                  <a:tcPr>
                    <a:solidFill>
                      <a:srgbClr val="C00000"/>
                    </a:solidFill>
                  </a:tcPr>
                </a:tc>
                <a:extLst>
                  <a:ext uri="{0D108BD9-81ED-4DB2-BD59-A6C34878D82A}">
                    <a16:rowId xmlns:a16="http://schemas.microsoft.com/office/drawing/2014/main" val="10004"/>
                  </a:ext>
                </a:extLst>
              </a:tr>
              <a:tr h="2402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b="1" dirty="0">
                          <a:solidFill>
                            <a:schemeClr val="bg1"/>
                          </a:solidFill>
                        </a:rPr>
                        <a:t>d</a:t>
                      </a:r>
                      <a:r>
                        <a:rPr lang="de-DE" sz="1200" b="1" baseline="-25000" dirty="0">
                          <a:solidFill>
                            <a:schemeClr val="bg1"/>
                          </a:solidFill>
                        </a:rPr>
                        <a:t>n-1</a:t>
                      </a:r>
                      <a:endParaRPr lang="de-DE" sz="1200" b="1" dirty="0">
                        <a:solidFill>
                          <a:schemeClr val="bg1"/>
                        </a:solidFill>
                      </a:endParaRPr>
                    </a:p>
                  </a:txBody>
                  <a:tcPr>
                    <a:solidFill>
                      <a:schemeClr val="accent2">
                        <a:lumMod val="60000"/>
                        <a:lumOff val="40000"/>
                      </a:schemeClr>
                    </a:solidFill>
                  </a:tcPr>
                </a:tc>
                <a:tc>
                  <a:txBody>
                    <a:bodyPr/>
                    <a:lstStyle/>
                    <a:p>
                      <a:pPr algn="ctr"/>
                      <a:r>
                        <a:rPr lang="de-DE" sz="1200" dirty="0">
                          <a:solidFill>
                            <a:schemeClr val="bg1"/>
                          </a:solidFill>
                        </a:rPr>
                        <a:t>0.0</a:t>
                      </a:r>
                    </a:p>
                  </a:txBody>
                  <a:tcPr>
                    <a:solidFill>
                      <a:srgbClr val="C00000"/>
                    </a:solidFill>
                  </a:tcPr>
                </a:tc>
                <a:tc>
                  <a:txBody>
                    <a:bodyPr/>
                    <a:lstStyle/>
                    <a:p>
                      <a:pPr algn="ctr"/>
                      <a:r>
                        <a:rPr lang="de-DE" sz="1200" dirty="0">
                          <a:solidFill>
                            <a:schemeClr val="bg1"/>
                          </a:solidFill>
                        </a:rPr>
                        <a:t>0.22</a:t>
                      </a:r>
                    </a:p>
                  </a:txBody>
                  <a:tcPr>
                    <a:solidFill>
                      <a:srgbClr val="C00000"/>
                    </a:solidFill>
                  </a:tcPr>
                </a:tc>
                <a:tc>
                  <a:txBody>
                    <a:bodyPr/>
                    <a:lstStyle/>
                    <a:p>
                      <a:pPr algn="ctr"/>
                      <a:r>
                        <a:rPr lang="de-DE" sz="1200" dirty="0">
                          <a:solidFill>
                            <a:schemeClr val="tx1"/>
                          </a:solidFill>
                        </a:rPr>
                        <a:t>0.3</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0.22</a:t>
                      </a:r>
                    </a:p>
                  </a:txBody>
                  <a:tcPr>
                    <a:solidFill>
                      <a:schemeClr val="bg1">
                        <a:lumMod val="95000"/>
                      </a:schemeClr>
                    </a:solidFill>
                  </a:tcPr>
                </a:tc>
                <a:tc>
                  <a:txBody>
                    <a:bodyPr/>
                    <a:lstStyle/>
                    <a:p>
                      <a:pPr algn="ctr"/>
                      <a:r>
                        <a:rPr lang="de-DE" sz="1200" dirty="0">
                          <a:solidFill>
                            <a:schemeClr val="bg1"/>
                          </a:solidFill>
                        </a:rPr>
                        <a:t>0.31</a:t>
                      </a:r>
                    </a:p>
                  </a:txBody>
                  <a:tcPr>
                    <a:solidFill>
                      <a:srgbClr val="C00000"/>
                    </a:solidFill>
                  </a:tcPr>
                </a:tc>
                <a:extLst>
                  <a:ext uri="{0D108BD9-81ED-4DB2-BD59-A6C34878D82A}">
                    <a16:rowId xmlns:a16="http://schemas.microsoft.com/office/drawing/2014/main" val="10005"/>
                  </a:ext>
                </a:extLst>
              </a:tr>
              <a:tr h="240211">
                <a:tc>
                  <a:txBody>
                    <a:bodyPr/>
                    <a:lstStyle/>
                    <a:p>
                      <a:pPr algn="ctr"/>
                      <a:r>
                        <a:rPr lang="de-DE" sz="1200" b="1" dirty="0" err="1">
                          <a:solidFill>
                            <a:schemeClr val="bg1"/>
                          </a:solidFill>
                        </a:rPr>
                        <a:t>d</a:t>
                      </a:r>
                      <a:r>
                        <a:rPr lang="de-DE" sz="1200" b="1" baseline="-25000" dirty="0" err="1">
                          <a:solidFill>
                            <a:schemeClr val="bg1"/>
                          </a:solidFill>
                        </a:rPr>
                        <a:t>n</a:t>
                      </a:r>
                      <a:endParaRPr lang="de-DE" sz="1200" b="1" baseline="-25000" dirty="0">
                        <a:solidFill>
                          <a:schemeClr val="bg1"/>
                        </a:solidFill>
                      </a:endParaRPr>
                    </a:p>
                  </a:txBody>
                  <a:tcPr>
                    <a:solidFill>
                      <a:schemeClr val="accent2">
                        <a:lumMod val="60000"/>
                        <a:lumOff val="40000"/>
                      </a:schemeClr>
                    </a:solidFill>
                  </a:tcPr>
                </a:tc>
                <a:tc>
                  <a:txBody>
                    <a:bodyPr/>
                    <a:lstStyle/>
                    <a:p>
                      <a:pPr algn="ctr"/>
                      <a:r>
                        <a:rPr lang="de-DE" sz="1200" dirty="0">
                          <a:solidFill>
                            <a:schemeClr val="bg1"/>
                          </a:solidFill>
                        </a:rPr>
                        <a:t>0.22</a:t>
                      </a:r>
                    </a:p>
                  </a:txBody>
                  <a:tcPr>
                    <a:solidFill>
                      <a:srgbClr val="C00000"/>
                    </a:solidFill>
                  </a:tcPr>
                </a:tc>
                <a:tc>
                  <a:txBody>
                    <a:bodyPr/>
                    <a:lstStyle/>
                    <a:p>
                      <a:pPr algn="ctr"/>
                      <a:r>
                        <a:rPr lang="de-DE" sz="1200" dirty="0">
                          <a:solidFill>
                            <a:schemeClr val="bg1"/>
                          </a:solidFill>
                        </a:rPr>
                        <a:t>0.3</a:t>
                      </a:r>
                    </a:p>
                  </a:txBody>
                  <a:tcPr>
                    <a:solidFill>
                      <a:srgbClr val="C00000"/>
                    </a:solidFill>
                  </a:tcPr>
                </a:tc>
                <a:tc>
                  <a:txBody>
                    <a:bodyPr/>
                    <a:lstStyle/>
                    <a:p>
                      <a:pPr algn="ctr"/>
                      <a:r>
                        <a:rPr lang="de-DE" sz="1200" dirty="0">
                          <a:solidFill>
                            <a:schemeClr val="tx1"/>
                          </a:solidFill>
                        </a:rPr>
                        <a:t>0</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0.35</a:t>
                      </a:r>
                    </a:p>
                  </a:txBody>
                  <a:tcPr>
                    <a:solidFill>
                      <a:schemeClr val="bg1">
                        <a:lumMod val="95000"/>
                      </a:schemeClr>
                    </a:solidFill>
                  </a:tcPr>
                </a:tc>
                <a:tc>
                  <a:txBody>
                    <a:bodyPr/>
                    <a:lstStyle/>
                    <a:p>
                      <a:pPr algn="ctr"/>
                      <a:r>
                        <a:rPr lang="de-DE" sz="1200" dirty="0">
                          <a:solidFill>
                            <a:schemeClr val="bg1"/>
                          </a:solidFill>
                        </a:rPr>
                        <a:t>0</a:t>
                      </a:r>
                    </a:p>
                  </a:txBody>
                  <a:tcPr>
                    <a:solidFill>
                      <a:srgbClr val="C00000"/>
                    </a:solidFill>
                  </a:tcPr>
                </a:tc>
                <a:extLst>
                  <a:ext uri="{0D108BD9-81ED-4DB2-BD59-A6C34878D82A}">
                    <a16:rowId xmlns:a16="http://schemas.microsoft.com/office/drawing/2014/main" val="10006"/>
                  </a:ext>
                </a:extLst>
              </a:tr>
            </a:tbl>
          </a:graphicData>
        </a:graphic>
      </p:graphicFrame>
      <p:graphicFrame>
        <p:nvGraphicFramePr>
          <p:cNvPr id="24" name="Tabelle 23"/>
          <p:cNvGraphicFramePr>
            <a:graphicFrameLocks noGrp="1"/>
          </p:cNvGraphicFramePr>
          <p:nvPr>
            <p:extLst>
              <p:ext uri="{D42A27DB-BD31-4B8C-83A1-F6EECF244321}">
                <p14:modId xmlns:p14="http://schemas.microsoft.com/office/powerpoint/2010/main" val="1047556571"/>
              </p:ext>
            </p:extLst>
          </p:nvPr>
        </p:nvGraphicFramePr>
        <p:xfrm>
          <a:off x="2590800" y="4368046"/>
          <a:ext cx="483147" cy="1234440"/>
        </p:xfrm>
        <a:graphic>
          <a:graphicData uri="http://schemas.openxmlformats.org/drawingml/2006/table">
            <a:tbl>
              <a:tblPr firstRow="1" bandRow="1">
                <a:tableStyleId>{0505E3EF-67EA-436B-97B2-0124C06EBD24}</a:tableStyleId>
              </a:tblPr>
              <a:tblGrid>
                <a:gridCol w="483147">
                  <a:extLst>
                    <a:ext uri="{9D8B030D-6E8A-4147-A177-3AD203B41FA5}">
                      <a16:colId xmlns:a16="http://schemas.microsoft.com/office/drawing/2014/main" val="20000"/>
                    </a:ext>
                  </a:extLst>
                </a:gridCol>
              </a:tblGrid>
              <a:tr h="205740">
                <a:tc>
                  <a:txBody>
                    <a:bodyPr/>
                    <a:lstStyle/>
                    <a:p>
                      <a:pPr algn="ctr"/>
                      <a:r>
                        <a:rPr lang="de-DE" sz="1000" b="1" dirty="0">
                          <a:solidFill>
                            <a:schemeClr val="dk1"/>
                          </a:solidFill>
                        </a:rPr>
                        <a:t>0.55</a:t>
                      </a:r>
                      <a:endParaRPr lang="de-DE" sz="1000" b="1" dirty="0">
                        <a:solidFill>
                          <a:schemeClr val="bg1"/>
                        </a:solidFill>
                      </a:endParaRP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05740">
                <a:tc>
                  <a:txBody>
                    <a:bodyPr/>
                    <a:lstStyle/>
                    <a:p>
                      <a:pPr algn="ctr"/>
                      <a:r>
                        <a:rPr lang="de-DE" sz="1000" b="1" dirty="0">
                          <a:solidFill>
                            <a:schemeClr val="dk1"/>
                          </a:solidFill>
                        </a:rPr>
                        <a:t>0.5</a:t>
                      </a:r>
                      <a:endParaRPr lang="de-DE" sz="1000" b="1" dirty="0">
                        <a:solidFill>
                          <a:schemeClr val="bg1"/>
                        </a:solidFill>
                      </a:endParaRP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05740">
                <a:tc>
                  <a:txBody>
                    <a:bodyPr/>
                    <a:lstStyle/>
                    <a:p>
                      <a:pPr algn="ctr"/>
                      <a:r>
                        <a:rPr lang="de-DE" sz="1000" b="1" dirty="0">
                          <a:solidFill>
                            <a:schemeClr val="dk1"/>
                          </a:solidFill>
                        </a:rPr>
                        <a:t>0.44</a:t>
                      </a:r>
                      <a:endParaRPr lang="de-DE" sz="1000" b="1" dirty="0">
                        <a:solidFill>
                          <a:schemeClr val="bg1"/>
                        </a:solidFill>
                      </a:endParaRP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05740">
                <a:tc>
                  <a:txBody>
                    <a:bodyPr/>
                    <a:lstStyle/>
                    <a:p>
                      <a:pPr algn="ctr"/>
                      <a:r>
                        <a:rPr lang="de-DE" sz="1000" b="1" dirty="0"/>
                        <a:t>…</a:t>
                      </a:r>
                      <a:endParaRPr lang="de-DE" sz="1000" b="1" dirty="0">
                        <a:solidFill>
                          <a:schemeClr val="bg1"/>
                        </a:solidFill>
                      </a:endParaRP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05740">
                <a:tc>
                  <a:txBody>
                    <a:bodyPr/>
                    <a:lstStyle/>
                    <a:p>
                      <a:pPr algn="ctr"/>
                      <a:r>
                        <a:rPr lang="de-DE" sz="1000" b="1" dirty="0">
                          <a:solidFill>
                            <a:schemeClr val="tx1"/>
                          </a:solidFill>
                        </a:rPr>
                        <a:t>0.53</a:t>
                      </a:r>
                      <a:r>
                        <a:rPr lang="de-DE" sz="1000" b="1" dirty="0">
                          <a:solidFill>
                            <a:schemeClr val="bg1"/>
                          </a:solidFill>
                        </a:rPr>
                        <a:t>3</a:t>
                      </a: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05740">
                <a:tc>
                  <a:txBody>
                    <a:bodyPr/>
                    <a:lstStyle/>
                    <a:p>
                      <a:pPr algn="ctr"/>
                      <a:r>
                        <a:rPr lang="de-DE" sz="1000" b="1" dirty="0">
                          <a:solidFill>
                            <a:schemeClr val="dk1"/>
                          </a:solidFill>
                        </a:rPr>
                        <a:t>0.52</a:t>
                      </a:r>
                      <a:endParaRPr lang="de-DE" sz="1000" b="1" dirty="0">
                        <a:solidFill>
                          <a:schemeClr val="bg1"/>
                        </a:solidFill>
                      </a:endParaRP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grpSp>
        <p:nvGrpSpPr>
          <p:cNvPr id="2" name="Gruppieren 26"/>
          <p:cNvGrpSpPr/>
          <p:nvPr/>
        </p:nvGrpSpPr>
        <p:grpSpPr>
          <a:xfrm>
            <a:off x="1447800" y="4368046"/>
            <a:ext cx="2616200" cy="413084"/>
            <a:chOff x="2819400" y="4267200"/>
            <a:chExt cx="4343400" cy="685800"/>
          </a:xfrm>
        </p:grpSpPr>
        <p:cxnSp>
          <p:nvCxnSpPr>
            <p:cNvPr id="25" name="Gerade Verbindung mit Pfeil 24"/>
            <p:cNvCxnSpPr/>
            <p:nvPr/>
          </p:nvCxnSpPr>
          <p:spPr>
            <a:xfrm>
              <a:off x="2819400" y="4267200"/>
              <a:ext cx="1522412" cy="685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6" name="Gerade Verbindung mit Pfeil 25"/>
            <p:cNvCxnSpPr/>
            <p:nvPr/>
          </p:nvCxnSpPr>
          <p:spPr>
            <a:xfrm>
              <a:off x="3733800" y="4267200"/>
              <a:ext cx="838200" cy="3810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8" name="Gerade Verbindung mit Pfeil 27"/>
            <p:cNvCxnSpPr/>
            <p:nvPr/>
          </p:nvCxnSpPr>
          <p:spPr>
            <a:xfrm rot="10800000" flipV="1">
              <a:off x="5715000" y="4267200"/>
              <a:ext cx="1447800" cy="685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grpSp>
      <p:sp>
        <p:nvSpPr>
          <p:cNvPr id="36" name="Rechteck 35"/>
          <p:cNvSpPr/>
          <p:nvPr/>
        </p:nvSpPr>
        <p:spPr>
          <a:xfrm>
            <a:off x="1676400" y="1676400"/>
            <a:ext cx="1676400" cy="381000"/>
          </a:xfrm>
          <a:prstGeom prst="rect">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Document 1</a:t>
            </a:r>
          </a:p>
        </p:txBody>
      </p:sp>
      <p:graphicFrame>
        <p:nvGraphicFramePr>
          <p:cNvPr id="38" name="Tabelle 37"/>
          <p:cNvGraphicFramePr>
            <a:graphicFrameLocks noGrp="1"/>
          </p:cNvGraphicFramePr>
          <p:nvPr>
            <p:extLst>
              <p:ext uri="{D42A27DB-BD31-4B8C-83A1-F6EECF244321}">
                <p14:modId xmlns:p14="http://schemas.microsoft.com/office/powerpoint/2010/main" val="1373303727"/>
              </p:ext>
            </p:extLst>
          </p:nvPr>
        </p:nvGraphicFramePr>
        <p:xfrm>
          <a:off x="6934200" y="4368046"/>
          <a:ext cx="483147" cy="1234440"/>
        </p:xfrm>
        <a:graphic>
          <a:graphicData uri="http://schemas.openxmlformats.org/drawingml/2006/table">
            <a:tbl>
              <a:tblPr firstRow="1" bandRow="1">
                <a:tableStyleId>{0505E3EF-67EA-436B-97B2-0124C06EBD24}</a:tableStyleId>
              </a:tblPr>
              <a:tblGrid>
                <a:gridCol w="483147">
                  <a:extLst>
                    <a:ext uri="{9D8B030D-6E8A-4147-A177-3AD203B41FA5}">
                      <a16:colId xmlns:a16="http://schemas.microsoft.com/office/drawing/2014/main" val="20000"/>
                    </a:ext>
                  </a:extLst>
                </a:gridCol>
              </a:tblGrid>
              <a:tr h="205740">
                <a:tc>
                  <a:txBody>
                    <a:bodyPr/>
                    <a:lstStyle/>
                    <a:p>
                      <a:pPr algn="ctr"/>
                      <a:r>
                        <a:rPr lang="de-DE" sz="1000" b="1" dirty="0">
                          <a:solidFill>
                            <a:schemeClr val="tx1"/>
                          </a:solidFill>
                        </a:rPr>
                        <a:t>0.4</a:t>
                      </a: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05740">
                <a:tc>
                  <a:txBody>
                    <a:bodyPr/>
                    <a:lstStyle/>
                    <a:p>
                      <a:pPr algn="ctr"/>
                      <a:r>
                        <a:rPr lang="de-DE" sz="1000" b="1" dirty="0">
                          <a:solidFill>
                            <a:schemeClr val="tx1"/>
                          </a:solidFill>
                        </a:rPr>
                        <a:t>0</a:t>
                      </a: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05740">
                <a:tc>
                  <a:txBody>
                    <a:bodyPr/>
                    <a:lstStyle/>
                    <a:p>
                      <a:pPr algn="ctr"/>
                      <a:r>
                        <a:rPr lang="de-DE" sz="1000" b="1" dirty="0">
                          <a:solidFill>
                            <a:schemeClr val="tx1"/>
                          </a:solidFill>
                        </a:rPr>
                        <a:t>0.44</a:t>
                      </a: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05740">
                <a:tc>
                  <a:txBody>
                    <a:bodyPr/>
                    <a:lstStyle/>
                    <a:p>
                      <a:pPr algn="ctr"/>
                      <a:r>
                        <a:rPr lang="de-DE" sz="1000" b="1" dirty="0">
                          <a:solidFill>
                            <a:schemeClr val="tx1"/>
                          </a:solidFill>
                        </a:rPr>
                        <a:t>…</a:t>
                      </a: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05740">
                <a:tc>
                  <a:txBody>
                    <a:bodyPr/>
                    <a:lstStyle/>
                    <a:p>
                      <a:pPr algn="ctr"/>
                      <a:r>
                        <a:rPr lang="de-DE" sz="1000" b="1" dirty="0">
                          <a:solidFill>
                            <a:schemeClr val="tx1"/>
                          </a:solidFill>
                        </a:rPr>
                        <a:t>0.31</a:t>
                      </a: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05740">
                <a:tc>
                  <a:txBody>
                    <a:bodyPr/>
                    <a:lstStyle/>
                    <a:p>
                      <a:pPr algn="ctr"/>
                      <a:r>
                        <a:rPr lang="de-DE" sz="1000" b="1" dirty="0">
                          <a:solidFill>
                            <a:schemeClr val="tx1"/>
                          </a:solidFill>
                        </a:rPr>
                        <a:t>0.22</a:t>
                      </a:r>
                    </a:p>
                  </a:txBody>
                  <a:tcPr marL="50730" marR="50730" marT="25365" marB="253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grpSp>
        <p:nvGrpSpPr>
          <p:cNvPr id="3" name="Gruppieren 38"/>
          <p:cNvGrpSpPr/>
          <p:nvPr/>
        </p:nvGrpSpPr>
        <p:grpSpPr>
          <a:xfrm>
            <a:off x="5791200" y="4368046"/>
            <a:ext cx="2616200" cy="413084"/>
            <a:chOff x="2819400" y="4267200"/>
            <a:chExt cx="4343400" cy="685800"/>
          </a:xfrm>
        </p:grpSpPr>
        <p:cxnSp>
          <p:nvCxnSpPr>
            <p:cNvPr id="40" name="Gerade Verbindung mit Pfeil 39"/>
            <p:cNvCxnSpPr/>
            <p:nvPr/>
          </p:nvCxnSpPr>
          <p:spPr>
            <a:xfrm>
              <a:off x="2819400" y="4267200"/>
              <a:ext cx="1522412" cy="685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42" name="Gerade Verbindung mit Pfeil 41"/>
            <p:cNvCxnSpPr/>
            <p:nvPr/>
          </p:nvCxnSpPr>
          <p:spPr>
            <a:xfrm rot="10800000" flipV="1">
              <a:off x="5715000" y="4267200"/>
              <a:ext cx="1447800" cy="6858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grpSp>
      <p:sp>
        <p:nvSpPr>
          <p:cNvPr id="43" name="Rechteck 42"/>
          <p:cNvSpPr/>
          <p:nvPr/>
        </p:nvSpPr>
        <p:spPr>
          <a:xfrm>
            <a:off x="6019800" y="1676400"/>
            <a:ext cx="1676400" cy="381000"/>
          </a:xfrm>
          <a:prstGeom prst="rect">
            <a:avLst/>
          </a:prstGeom>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Document 2</a:t>
            </a:r>
          </a:p>
        </p:txBody>
      </p:sp>
      <p:cxnSp>
        <p:nvCxnSpPr>
          <p:cNvPr id="45" name="Gerade Verbindung mit Pfeil 44"/>
          <p:cNvCxnSpPr>
            <a:cxnSpLocks/>
          </p:cNvCxnSpPr>
          <p:nvPr/>
        </p:nvCxnSpPr>
        <p:spPr>
          <a:xfrm>
            <a:off x="2816792" y="5739646"/>
            <a:ext cx="917008" cy="41308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47" name="Gerade Verbindung mit Pfeil 46"/>
          <p:cNvCxnSpPr>
            <a:cxnSpLocks/>
          </p:cNvCxnSpPr>
          <p:nvPr/>
        </p:nvCxnSpPr>
        <p:spPr>
          <a:xfrm rot="10800000" flipV="1">
            <a:off x="6519334" y="5739646"/>
            <a:ext cx="643466" cy="41308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48" name="Inhaltsplatzhalter 14"/>
          <p:cNvSpPr txBox="1">
            <a:spLocks/>
          </p:cNvSpPr>
          <p:nvPr/>
        </p:nvSpPr>
        <p:spPr>
          <a:xfrm>
            <a:off x="3810000" y="5815846"/>
            <a:ext cx="2590800" cy="685800"/>
          </a:xfrm>
          <a:prstGeom prst="rect">
            <a:avLst/>
          </a:prstGeom>
          <a:solidFill>
            <a:srgbClr val="CCECFF"/>
          </a:solidFill>
          <a:ln>
            <a:solidFill>
              <a:srgbClr val="66CCFF"/>
            </a:solidFill>
          </a:ln>
          <a:effectLst>
            <a:outerShdw blurRad="50800" dist="38100" dir="2700000" algn="tl" rotWithShape="0">
              <a:prstClr val="black">
                <a:alpha val="40000"/>
              </a:prstClr>
            </a:outerShdw>
          </a:effectLst>
        </p:spPr>
        <p:txBody>
          <a:bodyPr/>
          <a:lstStyle/>
          <a:p>
            <a:pPr marL="179388" lvl="0" indent="-179388" algn="ctr" eaLnBrk="0" hangingPunct="0">
              <a:spcBef>
                <a:spcPct val="20000"/>
              </a:spcBef>
            </a:pPr>
            <a:r>
              <a:rPr lang="en-US" b="1" kern="0" dirty="0">
                <a:latin typeface="+mn-lt"/>
              </a:rPr>
              <a:t>Inner product</a:t>
            </a:r>
          </a:p>
          <a:p>
            <a:pPr marL="179388" lvl="0" indent="-179388" algn="ctr" eaLnBrk="0" hangingPunct="0">
              <a:spcBef>
                <a:spcPct val="20000"/>
              </a:spcBef>
            </a:pPr>
            <a:r>
              <a:rPr lang="en-US" b="1" kern="0" dirty="0">
                <a:latin typeface="+mn-lt"/>
              </a:rPr>
              <a:t>(e.g. cosine similarity)</a:t>
            </a:r>
          </a:p>
        </p:txBody>
      </p:sp>
      <p:sp>
        <p:nvSpPr>
          <p:cNvPr id="50" name="Rechteck 49"/>
          <p:cNvSpPr/>
          <p:nvPr/>
        </p:nvSpPr>
        <p:spPr>
          <a:xfrm>
            <a:off x="609600" y="5968246"/>
            <a:ext cx="2209800" cy="457200"/>
          </a:xfrm>
          <a:prstGeom prst="rect">
            <a:avLst/>
          </a:prstGeom>
          <a:solidFill>
            <a:srgbClr val="C00000"/>
          </a:solidFill>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bg1"/>
                </a:solidFill>
              </a:rPr>
              <a:t>sim(d</a:t>
            </a:r>
            <a:r>
              <a:rPr lang="en-US" baseline="-25000" dirty="0">
                <a:solidFill>
                  <a:schemeClr val="bg1"/>
                </a:solidFill>
              </a:rPr>
              <a:t>1</a:t>
            </a:r>
            <a:r>
              <a:rPr lang="en-US" dirty="0">
                <a:solidFill>
                  <a:schemeClr val="bg1"/>
                </a:solidFill>
              </a:rPr>
              <a:t>,d</a:t>
            </a:r>
            <a:r>
              <a:rPr lang="en-US" baseline="-25000" dirty="0">
                <a:solidFill>
                  <a:schemeClr val="bg1"/>
                </a:solidFill>
              </a:rPr>
              <a:t>2</a:t>
            </a:r>
            <a:r>
              <a:rPr lang="en-US" dirty="0">
                <a:solidFill>
                  <a:schemeClr val="bg1"/>
                </a:solidFill>
              </a:rPr>
              <a:t>) = 0.79</a:t>
            </a:r>
          </a:p>
        </p:txBody>
      </p:sp>
      <p:graphicFrame>
        <p:nvGraphicFramePr>
          <p:cNvPr id="27" name="Tabelle 14">
            <a:extLst>
              <a:ext uri="{FF2B5EF4-FFF2-40B4-BE49-F238E27FC236}">
                <a16:creationId xmlns:a16="http://schemas.microsoft.com/office/drawing/2014/main" id="{D6C1E2A0-0B78-1649-A0F9-76D4E151598B}"/>
              </a:ext>
            </a:extLst>
          </p:cNvPr>
          <p:cNvGraphicFramePr>
            <a:graphicFrameLocks noGrp="1"/>
          </p:cNvGraphicFramePr>
          <p:nvPr>
            <p:extLst>
              <p:ext uri="{D42A27DB-BD31-4B8C-83A1-F6EECF244321}">
                <p14:modId xmlns:p14="http://schemas.microsoft.com/office/powerpoint/2010/main" val="1576299050"/>
              </p:ext>
            </p:extLst>
          </p:nvPr>
        </p:nvGraphicFramePr>
        <p:xfrm>
          <a:off x="5041333" y="2318170"/>
          <a:ext cx="3657598" cy="1920240"/>
        </p:xfrm>
        <a:graphic>
          <a:graphicData uri="http://schemas.openxmlformats.org/drawingml/2006/table">
            <a:tbl>
              <a:tblPr firstRow="1" bandRow="1">
                <a:tableStyleId>{21E4AEA4-8DFA-4A89-87EB-49C32662AFE0}</a:tableStyleId>
              </a:tblPr>
              <a:tblGrid>
                <a:gridCol w="522514">
                  <a:extLst>
                    <a:ext uri="{9D8B030D-6E8A-4147-A177-3AD203B41FA5}">
                      <a16:colId xmlns:a16="http://schemas.microsoft.com/office/drawing/2014/main" val="20000"/>
                    </a:ext>
                  </a:extLst>
                </a:gridCol>
                <a:gridCol w="522514">
                  <a:extLst>
                    <a:ext uri="{9D8B030D-6E8A-4147-A177-3AD203B41FA5}">
                      <a16:colId xmlns:a16="http://schemas.microsoft.com/office/drawing/2014/main" val="20001"/>
                    </a:ext>
                  </a:extLst>
                </a:gridCol>
                <a:gridCol w="522514">
                  <a:extLst>
                    <a:ext uri="{9D8B030D-6E8A-4147-A177-3AD203B41FA5}">
                      <a16:colId xmlns:a16="http://schemas.microsoft.com/office/drawing/2014/main" val="20002"/>
                    </a:ext>
                  </a:extLst>
                </a:gridCol>
                <a:gridCol w="522514">
                  <a:extLst>
                    <a:ext uri="{9D8B030D-6E8A-4147-A177-3AD203B41FA5}">
                      <a16:colId xmlns:a16="http://schemas.microsoft.com/office/drawing/2014/main" val="20003"/>
                    </a:ext>
                  </a:extLst>
                </a:gridCol>
                <a:gridCol w="522514">
                  <a:extLst>
                    <a:ext uri="{9D8B030D-6E8A-4147-A177-3AD203B41FA5}">
                      <a16:colId xmlns:a16="http://schemas.microsoft.com/office/drawing/2014/main" val="20004"/>
                    </a:ext>
                  </a:extLst>
                </a:gridCol>
                <a:gridCol w="522514">
                  <a:extLst>
                    <a:ext uri="{9D8B030D-6E8A-4147-A177-3AD203B41FA5}">
                      <a16:colId xmlns:a16="http://schemas.microsoft.com/office/drawing/2014/main" val="20005"/>
                    </a:ext>
                  </a:extLst>
                </a:gridCol>
                <a:gridCol w="522514">
                  <a:extLst>
                    <a:ext uri="{9D8B030D-6E8A-4147-A177-3AD203B41FA5}">
                      <a16:colId xmlns:a16="http://schemas.microsoft.com/office/drawing/2014/main" val="20006"/>
                    </a:ext>
                  </a:extLst>
                </a:gridCol>
              </a:tblGrid>
              <a:tr h="240211">
                <a:tc>
                  <a:txBody>
                    <a:bodyPr/>
                    <a:lstStyle/>
                    <a:p>
                      <a:endParaRPr lang="de-DE" sz="1200" dirty="0"/>
                    </a:p>
                  </a:txBody>
                  <a:tcPr>
                    <a:solidFill>
                      <a:schemeClr val="bg1"/>
                    </a:solidFill>
                  </a:tcPr>
                </a:tc>
                <a:tc>
                  <a:txBody>
                    <a:bodyPr/>
                    <a:lstStyle/>
                    <a:p>
                      <a:pPr algn="ctr"/>
                      <a:r>
                        <a:rPr lang="de-DE" sz="1200" dirty="0"/>
                        <a:t>t</a:t>
                      </a:r>
                      <a:r>
                        <a:rPr lang="de-DE" sz="1200" baseline="-25000"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dirty="0"/>
                        <a:t>t</a:t>
                      </a:r>
                      <a:r>
                        <a:rPr lang="de-DE" sz="1200" baseline="-25000" dirty="0"/>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dirty="0"/>
                        <a:t>t</a:t>
                      </a:r>
                      <a:r>
                        <a:rPr lang="de-DE" sz="1200" baseline="-25000" dirty="0"/>
                        <a:t>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baseline="-25000"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dirty="0"/>
                        <a:t>t</a:t>
                      </a:r>
                      <a:r>
                        <a:rPr lang="de-DE" sz="1200" baseline="-25000" dirty="0"/>
                        <a:t>m-1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dirty="0" err="1"/>
                        <a:t>t</a:t>
                      </a:r>
                      <a:r>
                        <a:rPr lang="de-DE" sz="1200" baseline="-25000" dirty="0" err="1"/>
                        <a:t>m</a:t>
                      </a:r>
                      <a:endParaRPr lang="de-DE" sz="1200" dirty="0"/>
                    </a:p>
                  </a:txBody>
                  <a:tcPr/>
                </a:tc>
                <a:extLst>
                  <a:ext uri="{0D108BD9-81ED-4DB2-BD59-A6C34878D82A}">
                    <a16:rowId xmlns:a16="http://schemas.microsoft.com/office/drawing/2014/main" val="10000"/>
                  </a:ext>
                </a:extLst>
              </a:tr>
              <a:tr h="240211">
                <a:tc>
                  <a:txBody>
                    <a:bodyPr/>
                    <a:lstStyle/>
                    <a:p>
                      <a:pPr algn="ctr"/>
                      <a:r>
                        <a:rPr lang="de-DE" sz="1200" b="1" dirty="0">
                          <a:solidFill>
                            <a:schemeClr val="bg1"/>
                          </a:solidFill>
                        </a:rPr>
                        <a:t>d</a:t>
                      </a:r>
                      <a:r>
                        <a:rPr lang="de-DE" sz="1200" b="1" baseline="-25000" dirty="0">
                          <a:solidFill>
                            <a:schemeClr val="bg1"/>
                          </a:solidFill>
                        </a:rPr>
                        <a:t>1</a:t>
                      </a:r>
                    </a:p>
                  </a:txBody>
                  <a:tcPr>
                    <a:solidFill>
                      <a:schemeClr val="accent2">
                        <a:lumMod val="60000"/>
                        <a:lumOff val="40000"/>
                      </a:schemeClr>
                    </a:solidFill>
                  </a:tcPr>
                </a:tc>
                <a:tc>
                  <a:txBody>
                    <a:bodyPr/>
                    <a:lstStyle/>
                    <a:p>
                      <a:pPr algn="ctr"/>
                      <a:r>
                        <a:rPr lang="de-DE" sz="1200" dirty="0">
                          <a:solidFill>
                            <a:schemeClr val="bg1"/>
                          </a:solidFill>
                        </a:rPr>
                        <a:t>0.4</a:t>
                      </a:r>
                    </a:p>
                  </a:txBody>
                  <a:tcPr>
                    <a:solidFill>
                      <a:srgbClr val="C00000"/>
                    </a:solidFill>
                  </a:tcPr>
                </a:tc>
                <a:tc>
                  <a:txBody>
                    <a:bodyPr/>
                    <a:lstStyle/>
                    <a:p>
                      <a:pPr algn="ctr"/>
                      <a:r>
                        <a:rPr lang="de-DE" sz="1200" dirty="0">
                          <a:solidFill>
                            <a:schemeClr val="tx1"/>
                          </a:solidFill>
                        </a:rPr>
                        <a:t>0.11</a:t>
                      </a:r>
                    </a:p>
                  </a:txBody>
                  <a:tcPr>
                    <a:solidFill>
                      <a:schemeClr val="bg1">
                        <a:lumMod val="95000"/>
                      </a:schemeClr>
                    </a:solidFill>
                  </a:tcPr>
                </a:tc>
                <a:tc>
                  <a:txBody>
                    <a:bodyPr/>
                    <a:lstStyle/>
                    <a:p>
                      <a:pPr algn="ctr"/>
                      <a:r>
                        <a:rPr lang="de-DE" sz="1200" dirty="0">
                          <a:solidFill>
                            <a:schemeClr val="tx1"/>
                          </a:solidFill>
                        </a:rPr>
                        <a:t>0</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0</a:t>
                      </a:r>
                    </a:p>
                  </a:txBody>
                  <a:tcPr>
                    <a:solidFill>
                      <a:schemeClr val="bg1">
                        <a:lumMod val="95000"/>
                      </a:schemeClr>
                    </a:solidFill>
                  </a:tcPr>
                </a:tc>
                <a:tc>
                  <a:txBody>
                    <a:bodyPr/>
                    <a:lstStyle/>
                    <a:p>
                      <a:pPr algn="ctr"/>
                      <a:r>
                        <a:rPr lang="de-DE" sz="1200" dirty="0">
                          <a:solidFill>
                            <a:schemeClr val="bg1"/>
                          </a:solidFill>
                        </a:rPr>
                        <a:t>0</a:t>
                      </a:r>
                    </a:p>
                  </a:txBody>
                  <a:tcPr>
                    <a:solidFill>
                      <a:srgbClr val="C00000"/>
                    </a:solidFill>
                  </a:tcPr>
                </a:tc>
                <a:extLst>
                  <a:ext uri="{0D108BD9-81ED-4DB2-BD59-A6C34878D82A}">
                    <a16:rowId xmlns:a16="http://schemas.microsoft.com/office/drawing/2014/main" val="10001"/>
                  </a:ext>
                </a:extLst>
              </a:tr>
              <a:tr h="240211">
                <a:tc>
                  <a:txBody>
                    <a:bodyPr/>
                    <a:lstStyle/>
                    <a:p>
                      <a:pPr algn="ctr"/>
                      <a:r>
                        <a:rPr lang="de-DE" sz="1200" b="1" dirty="0">
                          <a:solidFill>
                            <a:schemeClr val="bg1"/>
                          </a:solidFill>
                        </a:rPr>
                        <a:t>d</a:t>
                      </a:r>
                      <a:r>
                        <a:rPr lang="de-DE" sz="1200" b="1" baseline="-25000" dirty="0">
                          <a:solidFill>
                            <a:schemeClr val="bg1"/>
                          </a:solidFill>
                        </a:rPr>
                        <a:t>2</a:t>
                      </a:r>
                    </a:p>
                  </a:txBody>
                  <a:tcPr>
                    <a:solidFill>
                      <a:schemeClr val="accent2">
                        <a:lumMod val="60000"/>
                        <a:lumOff val="40000"/>
                      </a:schemeClr>
                    </a:solidFill>
                  </a:tcPr>
                </a:tc>
                <a:tc>
                  <a:txBody>
                    <a:bodyPr/>
                    <a:lstStyle/>
                    <a:p>
                      <a:pPr algn="ctr"/>
                      <a:r>
                        <a:rPr lang="de-DE" sz="1200" dirty="0">
                          <a:solidFill>
                            <a:schemeClr val="bg1"/>
                          </a:solidFill>
                        </a:rPr>
                        <a:t>0</a:t>
                      </a:r>
                    </a:p>
                  </a:txBody>
                  <a:tcPr>
                    <a:solidFill>
                      <a:srgbClr val="C00000"/>
                    </a:solidFill>
                  </a:tcPr>
                </a:tc>
                <a:tc>
                  <a:txBody>
                    <a:bodyPr/>
                    <a:lstStyle/>
                    <a:p>
                      <a:pPr algn="ctr"/>
                      <a:r>
                        <a:rPr lang="de-DE" sz="1200" dirty="0">
                          <a:solidFill>
                            <a:schemeClr val="tx1"/>
                          </a:solidFill>
                        </a:rPr>
                        <a:t>0.5</a:t>
                      </a:r>
                    </a:p>
                  </a:txBody>
                  <a:tcPr>
                    <a:solidFill>
                      <a:schemeClr val="bg1">
                        <a:lumMod val="95000"/>
                      </a:schemeClr>
                    </a:solidFill>
                  </a:tcPr>
                </a:tc>
                <a:tc>
                  <a:txBody>
                    <a:bodyPr/>
                    <a:lstStyle/>
                    <a:p>
                      <a:pPr algn="ctr"/>
                      <a:r>
                        <a:rPr lang="de-DE" sz="1200" dirty="0">
                          <a:solidFill>
                            <a:schemeClr val="tx1"/>
                          </a:solidFill>
                        </a:rPr>
                        <a:t>0</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0.21</a:t>
                      </a:r>
                    </a:p>
                  </a:txBody>
                  <a:tcPr>
                    <a:solidFill>
                      <a:schemeClr val="bg1">
                        <a:lumMod val="95000"/>
                      </a:schemeClr>
                    </a:solidFill>
                  </a:tcPr>
                </a:tc>
                <a:tc>
                  <a:txBody>
                    <a:bodyPr/>
                    <a:lstStyle/>
                    <a:p>
                      <a:pPr algn="ctr"/>
                      <a:r>
                        <a:rPr lang="de-DE" sz="1200" dirty="0">
                          <a:solidFill>
                            <a:schemeClr val="bg1"/>
                          </a:solidFill>
                        </a:rPr>
                        <a:t>0</a:t>
                      </a:r>
                    </a:p>
                  </a:txBody>
                  <a:tcPr>
                    <a:solidFill>
                      <a:srgbClr val="C00000"/>
                    </a:solidFill>
                  </a:tcPr>
                </a:tc>
                <a:extLst>
                  <a:ext uri="{0D108BD9-81ED-4DB2-BD59-A6C34878D82A}">
                    <a16:rowId xmlns:a16="http://schemas.microsoft.com/office/drawing/2014/main" val="10002"/>
                  </a:ext>
                </a:extLst>
              </a:tr>
              <a:tr h="2402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b="1" dirty="0">
                          <a:solidFill>
                            <a:schemeClr val="bg1"/>
                          </a:solidFill>
                        </a:rPr>
                        <a:t>d</a:t>
                      </a:r>
                      <a:r>
                        <a:rPr lang="de-DE" sz="1200" b="1" baseline="-25000" dirty="0">
                          <a:solidFill>
                            <a:schemeClr val="bg1"/>
                          </a:solidFill>
                        </a:rPr>
                        <a:t>3</a:t>
                      </a:r>
                    </a:p>
                  </a:txBody>
                  <a:tcPr>
                    <a:solidFill>
                      <a:schemeClr val="accent2">
                        <a:lumMod val="60000"/>
                        <a:lumOff val="40000"/>
                      </a:schemeClr>
                    </a:solidFill>
                  </a:tcPr>
                </a:tc>
                <a:tc>
                  <a:txBody>
                    <a:bodyPr/>
                    <a:lstStyle/>
                    <a:p>
                      <a:pPr algn="ctr"/>
                      <a:r>
                        <a:rPr lang="de-DE" sz="1200" dirty="0">
                          <a:solidFill>
                            <a:schemeClr val="bg1"/>
                          </a:solidFill>
                        </a:rPr>
                        <a:t>0.21</a:t>
                      </a:r>
                    </a:p>
                  </a:txBody>
                  <a:tcPr>
                    <a:solidFill>
                      <a:srgbClr val="C00000"/>
                    </a:solidFill>
                  </a:tcPr>
                </a:tc>
                <a:tc>
                  <a:txBody>
                    <a:bodyPr/>
                    <a:lstStyle/>
                    <a:p>
                      <a:pPr algn="ctr"/>
                      <a:r>
                        <a:rPr lang="de-DE" sz="1200" dirty="0">
                          <a:solidFill>
                            <a:schemeClr val="tx1"/>
                          </a:solidFill>
                        </a:rPr>
                        <a:t>0</a:t>
                      </a:r>
                    </a:p>
                  </a:txBody>
                  <a:tcPr>
                    <a:solidFill>
                      <a:schemeClr val="bg1">
                        <a:lumMod val="95000"/>
                      </a:schemeClr>
                    </a:solidFill>
                  </a:tcPr>
                </a:tc>
                <a:tc>
                  <a:txBody>
                    <a:bodyPr/>
                    <a:lstStyle/>
                    <a:p>
                      <a:pPr algn="ctr"/>
                      <a:r>
                        <a:rPr lang="de-DE" sz="1200" dirty="0">
                          <a:solidFill>
                            <a:schemeClr val="tx1"/>
                          </a:solidFill>
                        </a:rPr>
                        <a:t>0.2</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0.3</a:t>
                      </a:r>
                    </a:p>
                  </a:txBody>
                  <a:tcPr>
                    <a:solidFill>
                      <a:schemeClr val="bg1">
                        <a:lumMod val="95000"/>
                      </a:schemeClr>
                    </a:solidFill>
                  </a:tcPr>
                </a:tc>
                <a:tc>
                  <a:txBody>
                    <a:bodyPr/>
                    <a:lstStyle/>
                    <a:p>
                      <a:pPr algn="ctr"/>
                      <a:r>
                        <a:rPr lang="de-DE" sz="1200" dirty="0">
                          <a:solidFill>
                            <a:schemeClr val="bg1"/>
                          </a:solidFill>
                        </a:rPr>
                        <a:t>0.23</a:t>
                      </a:r>
                    </a:p>
                  </a:txBody>
                  <a:tcPr>
                    <a:solidFill>
                      <a:srgbClr val="C00000"/>
                    </a:solidFill>
                  </a:tcPr>
                </a:tc>
                <a:extLst>
                  <a:ext uri="{0D108BD9-81ED-4DB2-BD59-A6C34878D82A}">
                    <a16:rowId xmlns:a16="http://schemas.microsoft.com/office/drawing/2014/main" val="10003"/>
                  </a:ext>
                </a:extLst>
              </a:tr>
              <a:tr h="240211">
                <a:tc>
                  <a:txBody>
                    <a:bodyPr/>
                    <a:lstStyle/>
                    <a:p>
                      <a:pPr algn="ctr"/>
                      <a:r>
                        <a:rPr lang="de-DE" sz="1200" b="1" dirty="0">
                          <a:solidFill>
                            <a:schemeClr val="bg1"/>
                          </a:solidFill>
                        </a:rPr>
                        <a:t>…</a:t>
                      </a:r>
                    </a:p>
                  </a:txBody>
                  <a:tcPr>
                    <a:solidFill>
                      <a:schemeClr val="accent2">
                        <a:lumMod val="60000"/>
                        <a:lumOff val="40000"/>
                      </a:schemeClr>
                    </a:solidFill>
                  </a:tcPr>
                </a:tc>
                <a:tc>
                  <a:txBody>
                    <a:bodyPr/>
                    <a:lstStyle/>
                    <a:p>
                      <a:pPr algn="ctr"/>
                      <a:r>
                        <a:rPr lang="de-DE" sz="1200" dirty="0">
                          <a:solidFill>
                            <a:schemeClr val="bg1"/>
                          </a:solidFill>
                        </a:rPr>
                        <a:t>…</a:t>
                      </a:r>
                    </a:p>
                  </a:txBody>
                  <a:tcPr>
                    <a:solidFill>
                      <a:srgbClr val="C00000"/>
                    </a:solidFill>
                  </a:tcPr>
                </a:tc>
                <a:tc>
                  <a:txBody>
                    <a:bodyPr/>
                    <a:lstStyle/>
                    <a:p>
                      <a:pPr algn="ctr"/>
                      <a:r>
                        <a:rPr lang="de-DE" sz="1200" dirty="0">
                          <a:solidFill>
                            <a:schemeClr val="tx1"/>
                          </a:solidFill>
                        </a:rPr>
                        <a:t>…</a:t>
                      </a:r>
                    </a:p>
                  </a:txBody>
                  <a:tcPr>
                    <a:solidFill>
                      <a:schemeClr val="bg1">
                        <a:lumMod val="95000"/>
                      </a:schemeClr>
                    </a:solidFill>
                  </a:tcPr>
                </a:tc>
                <a:tc>
                  <a:txBody>
                    <a:bodyPr/>
                    <a:lstStyle/>
                    <a:p>
                      <a:pPr algn="ctr"/>
                      <a:r>
                        <a:rPr lang="de-DE" sz="1200" dirty="0">
                          <a:solidFill>
                            <a:schemeClr val="tx1"/>
                          </a:solidFill>
                        </a:rPr>
                        <a:t>…</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solidFill>
                            <a:schemeClr val="bg1"/>
                          </a:solidFill>
                        </a:rPr>
                        <a:t>…</a:t>
                      </a:r>
                    </a:p>
                  </a:txBody>
                  <a:tcPr>
                    <a:solidFill>
                      <a:srgbClr val="C00000"/>
                    </a:solidFill>
                  </a:tcPr>
                </a:tc>
                <a:extLst>
                  <a:ext uri="{0D108BD9-81ED-4DB2-BD59-A6C34878D82A}">
                    <a16:rowId xmlns:a16="http://schemas.microsoft.com/office/drawing/2014/main" val="10004"/>
                  </a:ext>
                </a:extLst>
              </a:tr>
              <a:tr h="2402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200" b="1" dirty="0">
                          <a:solidFill>
                            <a:schemeClr val="bg1"/>
                          </a:solidFill>
                        </a:rPr>
                        <a:t>d</a:t>
                      </a:r>
                      <a:r>
                        <a:rPr lang="de-DE" sz="1200" b="1" baseline="-25000" dirty="0">
                          <a:solidFill>
                            <a:schemeClr val="bg1"/>
                          </a:solidFill>
                        </a:rPr>
                        <a:t>n-1</a:t>
                      </a:r>
                      <a:endParaRPr lang="de-DE" sz="1200" b="1" dirty="0">
                        <a:solidFill>
                          <a:schemeClr val="bg1"/>
                        </a:solidFill>
                      </a:endParaRPr>
                    </a:p>
                  </a:txBody>
                  <a:tcPr>
                    <a:solidFill>
                      <a:schemeClr val="accent2">
                        <a:lumMod val="60000"/>
                        <a:lumOff val="40000"/>
                      </a:schemeClr>
                    </a:solidFill>
                  </a:tcPr>
                </a:tc>
                <a:tc>
                  <a:txBody>
                    <a:bodyPr/>
                    <a:lstStyle/>
                    <a:p>
                      <a:pPr algn="ctr"/>
                      <a:r>
                        <a:rPr lang="de-DE" sz="1200" dirty="0">
                          <a:solidFill>
                            <a:schemeClr val="bg1"/>
                          </a:solidFill>
                        </a:rPr>
                        <a:t>0.0</a:t>
                      </a:r>
                    </a:p>
                  </a:txBody>
                  <a:tcPr>
                    <a:solidFill>
                      <a:srgbClr val="C00000"/>
                    </a:solidFill>
                  </a:tcPr>
                </a:tc>
                <a:tc>
                  <a:txBody>
                    <a:bodyPr/>
                    <a:lstStyle/>
                    <a:p>
                      <a:pPr algn="ctr"/>
                      <a:r>
                        <a:rPr lang="de-DE" sz="1200" dirty="0">
                          <a:solidFill>
                            <a:schemeClr val="tx1"/>
                          </a:solidFill>
                        </a:rPr>
                        <a:t>0.22</a:t>
                      </a:r>
                    </a:p>
                  </a:txBody>
                  <a:tcPr>
                    <a:solidFill>
                      <a:schemeClr val="bg1">
                        <a:lumMod val="95000"/>
                      </a:schemeClr>
                    </a:solidFill>
                  </a:tcPr>
                </a:tc>
                <a:tc>
                  <a:txBody>
                    <a:bodyPr/>
                    <a:lstStyle/>
                    <a:p>
                      <a:pPr algn="ctr"/>
                      <a:r>
                        <a:rPr lang="de-DE" sz="1200" dirty="0">
                          <a:solidFill>
                            <a:schemeClr val="tx1"/>
                          </a:solidFill>
                        </a:rPr>
                        <a:t>0.3</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0.22</a:t>
                      </a:r>
                    </a:p>
                  </a:txBody>
                  <a:tcPr>
                    <a:solidFill>
                      <a:schemeClr val="bg1">
                        <a:lumMod val="95000"/>
                      </a:schemeClr>
                    </a:solidFill>
                  </a:tcPr>
                </a:tc>
                <a:tc>
                  <a:txBody>
                    <a:bodyPr/>
                    <a:lstStyle/>
                    <a:p>
                      <a:pPr algn="ctr"/>
                      <a:r>
                        <a:rPr lang="de-DE" sz="1200" dirty="0">
                          <a:solidFill>
                            <a:schemeClr val="bg1"/>
                          </a:solidFill>
                        </a:rPr>
                        <a:t>0.31</a:t>
                      </a:r>
                    </a:p>
                  </a:txBody>
                  <a:tcPr>
                    <a:solidFill>
                      <a:srgbClr val="C00000"/>
                    </a:solidFill>
                  </a:tcPr>
                </a:tc>
                <a:extLst>
                  <a:ext uri="{0D108BD9-81ED-4DB2-BD59-A6C34878D82A}">
                    <a16:rowId xmlns:a16="http://schemas.microsoft.com/office/drawing/2014/main" val="10005"/>
                  </a:ext>
                </a:extLst>
              </a:tr>
              <a:tr h="240211">
                <a:tc>
                  <a:txBody>
                    <a:bodyPr/>
                    <a:lstStyle/>
                    <a:p>
                      <a:pPr algn="ctr"/>
                      <a:r>
                        <a:rPr lang="de-DE" sz="1200" b="1" dirty="0" err="1">
                          <a:solidFill>
                            <a:schemeClr val="bg1"/>
                          </a:solidFill>
                        </a:rPr>
                        <a:t>d</a:t>
                      </a:r>
                      <a:r>
                        <a:rPr lang="de-DE" sz="1200" b="1" baseline="-25000" dirty="0" err="1">
                          <a:solidFill>
                            <a:schemeClr val="bg1"/>
                          </a:solidFill>
                        </a:rPr>
                        <a:t>n</a:t>
                      </a:r>
                      <a:endParaRPr lang="de-DE" sz="1200" b="1" baseline="-25000" dirty="0">
                        <a:solidFill>
                          <a:schemeClr val="bg1"/>
                        </a:solidFill>
                      </a:endParaRPr>
                    </a:p>
                  </a:txBody>
                  <a:tcPr>
                    <a:solidFill>
                      <a:schemeClr val="accent2">
                        <a:lumMod val="60000"/>
                        <a:lumOff val="40000"/>
                      </a:schemeClr>
                    </a:solidFill>
                  </a:tcPr>
                </a:tc>
                <a:tc>
                  <a:txBody>
                    <a:bodyPr/>
                    <a:lstStyle/>
                    <a:p>
                      <a:pPr algn="ctr"/>
                      <a:r>
                        <a:rPr lang="de-DE" sz="1200" dirty="0">
                          <a:solidFill>
                            <a:schemeClr val="bg1"/>
                          </a:solidFill>
                        </a:rPr>
                        <a:t>0.22</a:t>
                      </a:r>
                    </a:p>
                  </a:txBody>
                  <a:tcPr>
                    <a:solidFill>
                      <a:srgbClr val="C00000"/>
                    </a:solidFill>
                  </a:tcPr>
                </a:tc>
                <a:tc>
                  <a:txBody>
                    <a:bodyPr/>
                    <a:lstStyle/>
                    <a:p>
                      <a:pPr algn="ctr"/>
                      <a:r>
                        <a:rPr lang="de-DE" sz="1200" dirty="0">
                          <a:solidFill>
                            <a:schemeClr val="tx1"/>
                          </a:solidFill>
                        </a:rPr>
                        <a:t>0.3</a:t>
                      </a:r>
                    </a:p>
                  </a:txBody>
                  <a:tcPr>
                    <a:solidFill>
                      <a:schemeClr val="bg1">
                        <a:lumMod val="95000"/>
                      </a:schemeClr>
                    </a:solidFill>
                  </a:tcPr>
                </a:tc>
                <a:tc>
                  <a:txBody>
                    <a:bodyPr/>
                    <a:lstStyle/>
                    <a:p>
                      <a:pPr algn="ctr"/>
                      <a:r>
                        <a:rPr lang="de-DE" sz="1200" dirty="0">
                          <a:solidFill>
                            <a:schemeClr val="tx1"/>
                          </a:solidFill>
                        </a:rPr>
                        <a:t>0</a:t>
                      </a:r>
                    </a:p>
                  </a:txBody>
                  <a:tcPr>
                    <a:solidFill>
                      <a:schemeClr val="bg1">
                        <a:lumMod val="95000"/>
                      </a:schemeClr>
                    </a:solidFill>
                  </a:tcPr>
                </a:tc>
                <a:tc>
                  <a:txBody>
                    <a:bodyPr/>
                    <a:lstStyle/>
                    <a:p>
                      <a:pPr algn="ctr"/>
                      <a:r>
                        <a:rPr lang="de-DE" sz="1200" dirty="0"/>
                        <a:t>…</a:t>
                      </a:r>
                    </a:p>
                  </a:txBody>
                  <a:tcPr>
                    <a:solidFill>
                      <a:schemeClr val="bg1">
                        <a:lumMod val="95000"/>
                      </a:schemeClr>
                    </a:solidFill>
                  </a:tcPr>
                </a:tc>
                <a:tc>
                  <a:txBody>
                    <a:bodyPr/>
                    <a:lstStyle/>
                    <a:p>
                      <a:pPr algn="ctr"/>
                      <a:r>
                        <a:rPr lang="de-DE" sz="1200" dirty="0"/>
                        <a:t>0.35</a:t>
                      </a:r>
                    </a:p>
                  </a:txBody>
                  <a:tcPr>
                    <a:solidFill>
                      <a:schemeClr val="bg1">
                        <a:lumMod val="95000"/>
                      </a:schemeClr>
                    </a:solidFill>
                  </a:tcPr>
                </a:tc>
                <a:tc>
                  <a:txBody>
                    <a:bodyPr/>
                    <a:lstStyle/>
                    <a:p>
                      <a:pPr algn="ctr"/>
                      <a:r>
                        <a:rPr lang="de-DE" sz="1200" dirty="0">
                          <a:solidFill>
                            <a:schemeClr val="bg1"/>
                          </a:solidFill>
                        </a:rPr>
                        <a:t>0</a:t>
                      </a:r>
                    </a:p>
                  </a:txBody>
                  <a:tcPr>
                    <a:solidFill>
                      <a:srgbClr val="C00000"/>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766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D599B-4B06-544D-82B6-4D548069FDB3}"/>
              </a:ext>
            </a:extLst>
          </p:cNvPr>
          <p:cNvSpPr>
            <a:spLocks noGrp="1"/>
          </p:cNvSpPr>
          <p:nvPr>
            <p:ph type="title"/>
          </p:nvPr>
        </p:nvSpPr>
        <p:spPr/>
        <p:txBody>
          <a:bodyPr/>
          <a:lstStyle/>
          <a:p>
            <a:r>
              <a:rPr lang="de-DE" dirty="0"/>
              <a:t>Real World </a:t>
            </a:r>
            <a:r>
              <a:rPr lang="de-DE" dirty="0" err="1"/>
              <a:t>Use</a:t>
            </a:r>
            <a:r>
              <a:rPr lang="de-DE" dirty="0"/>
              <a:t> Cases – Q&amp;A</a:t>
            </a:r>
          </a:p>
        </p:txBody>
      </p:sp>
      <p:sp>
        <p:nvSpPr>
          <p:cNvPr id="3" name="Content Placeholder 2">
            <a:extLst>
              <a:ext uri="{FF2B5EF4-FFF2-40B4-BE49-F238E27FC236}">
                <a16:creationId xmlns:a16="http://schemas.microsoft.com/office/drawing/2014/main" id="{8520BB6A-DF01-3E40-A8B9-4D769358D1F8}"/>
              </a:ext>
            </a:extLst>
          </p:cNvPr>
          <p:cNvSpPr>
            <a:spLocks noGrp="1"/>
          </p:cNvSpPr>
          <p:nvPr>
            <p:ph idx="1"/>
          </p:nvPr>
        </p:nvSpPr>
        <p:spPr>
          <a:xfrm>
            <a:off x="358775" y="1752600"/>
            <a:ext cx="7769225" cy="4776787"/>
          </a:xfrm>
        </p:spPr>
        <p:txBody>
          <a:bodyPr/>
          <a:lstStyle/>
          <a:p>
            <a:pPr marL="0" indent="0">
              <a:buNone/>
            </a:pPr>
            <a:endParaRPr lang="de-DE" b="1" dirty="0"/>
          </a:p>
          <a:p>
            <a:pPr marL="0" indent="0">
              <a:buNone/>
            </a:pPr>
            <a:r>
              <a:rPr lang="de-DE" b="1" dirty="0" err="1"/>
              <a:t>Question-and-Answer</a:t>
            </a:r>
            <a:r>
              <a:rPr lang="de-DE" dirty="0"/>
              <a:t> </a:t>
            </a:r>
            <a:r>
              <a:rPr lang="de-DE" dirty="0" err="1"/>
              <a:t>sites</a:t>
            </a:r>
            <a:r>
              <a:rPr lang="de-DE" dirty="0"/>
              <a:t> such </a:t>
            </a:r>
            <a:r>
              <a:rPr lang="de-DE" dirty="0" err="1"/>
              <a:t>as</a:t>
            </a:r>
            <a:r>
              <a:rPr lang="de-DE" dirty="0"/>
              <a:t> </a:t>
            </a:r>
            <a:r>
              <a:rPr lang="de-DE" dirty="0" err="1"/>
              <a:t>Quora</a:t>
            </a:r>
            <a:r>
              <a:rPr lang="de-DE" dirty="0"/>
              <a:t> </a:t>
            </a:r>
            <a:r>
              <a:rPr lang="de-DE" dirty="0" err="1"/>
              <a:t>or</a:t>
            </a:r>
            <a:r>
              <a:rPr lang="de-DE" dirty="0"/>
              <a:t> </a:t>
            </a:r>
            <a:r>
              <a:rPr lang="de-DE" dirty="0" err="1"/>
              <a:t>Stackoverflow</a:t>
            </a:r>
            <a:r>
              <a:rPr lang="de-DE" dirty="0"/>
              <a:t> </a:t>
            </a:r>
            <a:r>
              <a:rPr lang="de-DE" dirty="0" err="1"/>
              <a:t>need</a:t>
            </a:r>
            <a:r>
              <a:rPr lang="de-DE" dirty="0"/>
              <a:t> </a:t>
            </a:r>
            <a:r>
              <a:rPr lang="de-DE" dirty="0" err="1"/>
              <a:t>to</a:t>
            </a:r>
            <a:r>
              <a:rPr lang="de-DE" dirty="0"/>
              <a:t> </a:t>
            </a:r>
            <a:r>
              <a:rPr lang="de-DE" dirty="0" err="1"/>
              <a:t>determine</a:t>
            </a:r>
            <a:r>
              <a:rPr lang="de-DE" dirty="0"/>
              <a:t> </a:t>
            </a:r>
            <a:r>
              <a:rPr lang="de-DE" dirty="0" err="1"/>
              <a:t>whether</a:t>
            </a:r>
            <a:r>
              <a:rPr lang="de-DE" dirty="0"/>
              <a:t> a </a:t>
            </a:r>
            <a:r>
              <a:rPr lang="de-DE" dirty="0" err="1"/>
              <a:t>question</a:t>
            </a:r>
            <a:r>
              <a:rPr lang="de-DE" dirty="0"/>
              <a:t> </a:t>
            </a:r>
            <a:r>
              <a:rPr lang="de-DE" dirty="0" err="1"/>
              <a:t>has</a:t>
            </a:r>
            <a:r>
              <a:rPr lang="de-DE" dirty="0"/>
              <a:t> </a:t>
            </a:r>
            <a:r>
              <a:rPr lang="de-DE" dirty="0" err="1"/>
              <a:t>already</a:t>
            </a:r>
            <a:r>
              <a:rPr lang="de-DE" dirty="0"/>
              <a:t> </a:t>
            </a:r>
            <a:r>
              <a:rPr lang="de-DE" dirty="0" err="1"/>
              <a:t>been</a:t>
            </a:r>
            <a:r>
              <a:rPr lang="de-DE" dirty="0"/>
              <a:t> </a:t>
            </a:r>
            <a:r>
              <a:rPr lang="de-DE" dirty="0" err="1"/>
              <a:t>asked</a:t>
            </a:r>
            <a:r>
              <a:rPr lang="de-DE" dirty="0"/>
              <a:t> </a:t>
            </a:r>
            <a:r>
              <a:rPr lang="de-DE" dirty="0" err="1"/>
              <a:t>before</a:t>
            </a:r>
            <a:r>
              <a:rPr lang="de-DE" dirty="0"/>
              <a:t>.</a:t>
            </a:r>
          </a:p>
        </p:txBody>
      </p:sp>
      <p:pic>
        <p:nvPicPr>
          <p:cNvPr id="5" name="Picture 4" descr="A picture containing drawing&#10;&#10;Description automatically generated">
            <a:extLst>
              <a:ext uri="{FF2B5EF4-FFF2-40B4-BE49-F238E27FC236}">
                <a16:creationId xmlns:a16="http://schemas.microsoft.com/office/drawing/2014/main" id="{01B2D60E-44CE-DD42-816D-F8216CF8E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6265" y="3226593"/>
            <a:ext cx="2108200" cy="914400"/>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B7AD72F6-B4FE-FF4B-A642-489BFA227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462" y="4140993"/>
            <a:ext cx="1600200" cy="1739900"/>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99B38E24-4B7B-9346-98B7-41E6601FA6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7340" y="4390230"/>
            <a:ext cx="2387600" cy="1790700"/>
          </a:xfrm>
          <a:prstGeom prst="rect">
            <a:avLst/>
          </a:prstGeom>
        </p:spPr>
      </p:pic>
    </p:spTree>
    <p:extLst>
      <p:ext uri="{BB962C8B-B14F-4D97-AF65-F5344CB8AC3E}">
        <p14:creationId xmlns:p14="http://schemas.microsoft.com/office/powerpoint/2010/main" val="24193122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0F72-AF49-984D-BBE5-E01436BB21C0}"/>
              </a:ext>
            </a:extLst>
          </p:cNvPr>
          <p:cNvSpPr>
            <a:spLocks noGrp="1"/>
          </p:cNvSpPr>
          <p:nvPr>
            <p:ph type="title"/>
          </p:nvPr>
        </p:nvSpPr>
        <p:spPr/>
        <p:txBody>
          <a:bodyPr/>
          <a:lstStyle/>
          <a:p>
            <a:r>
              <a:rPr lang="de-DE" dirty="0"/>
              <a:t>Outline</a:t>
            </a:r>
          </a:p>
        </p:txBody>
      </p:sp>
      <p:sp>
        <p:nvSpPr>
          <p:cNvPr id="3" name="Rounded Rectangle 2">
            <a:extLst>
              <a:ext uri="{FF2B5EF4-FFF2-40B4-BE49-F238E27FC236}">
                <a16:creationId xmlns:a16="http://schemas.microsoft.com/office/drawing/2014/main" id="{22EDC0CF-4956-E444-9087-B68A8E1316BF}"/>
              </a:ext>
            </a:extLst>
          </p:cNvPr>
          <p:cNvSpPr/>
          <p:nvPr/>
        </p:nvSpPr>
        <p:spPr>
          <a:xfrm>
            <a:off x="3086100" y="1524000"/>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Introduction</a:t>
            </a:r>
            <a:endParaRPr lang="de-DE" b="1" dirty="0">
              <a:solidFill>
                <a:srgbClr val="000000"/>
              </a:solidFill>
            </a:endParaRPr>
          </a:p>
        </p:txBody>
      </p:sp>
      <p:cxnSp>
        <p:nvCxnSpPr>
          <p:cNvPr id="21" name="Straight Arrow Connector 20">
            <a:extLst>
              <a:ext uri="{FF2B5EF4-FFF2-40B4-BE49-F238E27FC236}">
                <a16:creationId xmlns:a16="http://schemas.microsoft.com/office/drawing/2014/main" id="{F8745245-0A86-514E-87AD-6A206003081F}"/>
              </a:ext>
            </a:extLst>
          </p:cNvPr>
          <p:cNvCxnSpPr>
            <a:cxnSpLocks/>
            <a:stCxn id="3" idx="2"/>
            <a:endCxn id="22" idx="0"/>
          </p:cNvCxnSpPr>
          <p:nvPr/>
        </p:nvCxnSpPr>
        <p:spPr>
          <a:xfrm>
            <a:off x="4572000" y="1981200"/>
            <a:ext cx="0" cy="366798"/>
          </a:xfrm>
          <a:prstGeom prst="straightConnector1">
            <a:avLst/>
          </a:prstGeom>
          <a:ln w="412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Rounded Rectangle 21">
            <a:extLst>
              <a:ext uri="{FF2B5EF4-FFF2-40B4-BE49-F238E27FC236}">
                <a16:creationId xmlns:a16="http://schemas.microsoft.com/office/drawing/2014/main" id="{CE63849A-50FD-C54D-BD2F-27A30F1B508F}"/>
              </a:ext>
            </a:extLst>
          </p:cNvPr>
          <p:cNvSpPr/>
          <p:nvPr/>
        </p:nvSpPr>
        <p:spPr>
          <a:xfrm>
            <a:off x="3086100" y="2347998"/>
            <a:ext cx="2971800" cy="57128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Measure</a:t>
            </a:r>
            <a:r>
              <a:rPr lang="de-DE" b="1" dirty="0">
                <a:solidFill>
                  <a:srgbClr val="000000"/>
                </a:solidFill>
              </a:rPr>
              <a:t> </a:t>
            </a:r>
            <a:r>
              <a:rPr lang="de-DE" b="1" dirty="0" err="1">
                <a:solidFill>
                  <a:srgbClr val="000000"/>
                </a:solidFill>
              </a:rPr>
              <a:t>of</a:t>
            </a:r>
            <a:r>
              <a:rPr lang="de-DE" b="1" dirty="0">
                <a:solidFill>
                  <a:srgbClr val="000000"/>
                </a:solidFill>
              </a:rPr>
              <a:t> Text </a:t>
            </a:r>
            <a:r>
              <a:rPr lang="de-DE" b="1" dirty="0" err="1">
                <a:solidFill>
                  <a:srgbClr val="000000"/>
                </a:solidFill>
              </a:rPr>
              <a:t>Similarity</a:t>
            </a:r>
            <a:endParaRPr lang="de-DE" b="1" dirty="0">
              <a:solidFill>
                <a:srgbClr val="000000"/>
              </a:solidFill>
            </a:endParaRPr>
          </a:p>
        </p:txBody>
      </p:sp>
      <p:cxnSp>
        <p:nvCxnSpPr>
          <p:cNvPr id="23" name="Straight Arrow Connector 22">
            <a:extLst>
              <a:ext uri="{FF2B5EF4-FFF2-40B4-BE49-F238E27FC236}">
                <a16:creationId xmlns:a16="http://schemas.microsoft.com/office/drawing/2014/main" id="{0C37530F-429D-7C45-856E-24474901C9B0}"/>
              </a:ext>
            </a:extLst>
          </p:cNvPr>
          <p:cNvCxnSpPr>
            <a:cxnSpLocks/>
            <a:stCxn id="22" idx="2"/>
            <a:endCxn id="24" idx="0"/>
          </p:cNvCxnSpPr>
          <p:nvPr/>
        </p:nvCxnSpPr>
        <p:spPr>
          <a:xfrm flipH="1">
            <a:off x="4571989" y="2919278"/>
            <a:ext cx="11" cy="26767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9ED29C-9DE8-F347-994C-D780766BCB68}"/>
              </a:ext>
            </a:extLst>
          </p:cNvPr>
          <p:cNvSpPr/>
          <p:nvPr/>
        </p:nvSpPr>
        <p:spPr>
          <a:xfrm>
            <a:off x="3086089" y="3186951"/>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Evaluation</a:t>
            </a:r>
          </a:p>
        </p:txBody>
      </p:sp>
      <p:cxnSp>
        <p:nvCxnSpPr>
          <p:cNvPr id="33" name="Straight Arrow Connector 22">
            <a:extLst>
              <a:ext uri="{FF2B5EF4-FFF2-40B4-BE49-F238E27FC236}">
                <a16:creationId xmlns:a16="http://schemas.microsoft.com/office/drawing/2014/main" id="{5D220A99-D524-A245-A5A6-D99D63AE727B}"/>
              </a:ext>
            </a:extLst>
          </p:cNvPr>
          <p:cNvCxnSpPr>
            <a:cxnSpLocks/>
            <a:stCxn id="24" idx="2"/>
            <a:endCxn id="34" idx="0"/>
          </p:cNvCxnSpPr>
          <p:nvPr/>
        </p:nvCxnSpPr>
        <p:spPr>
          <a:xfrm>
            <a:off x="4571989" y="3644151"/>
            <a:ext cx="11" cy="22513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Rounded Rectangle 33">
            <a:extLst>
              <a:ext uri="{FF2B5EF4-FFF2-40B4-BE49-F238E27FC236}">
                <a16:creationId xmlns:a16="http://schemas.microsoft.com/office/drawing/2014/main" id="{FFDE76A1-ED91-E941-AD90-D8070F116D79}"/>
              </a:ext>
            </a:extLst>
          </p:cNvPr>
          <p:cNvSpPr/>
          <p:nvPr/>
        </p:nvSpPr>
        <p:spPr>
          <a:xfrm>
            <a:off x="3086100" y="3869287"/>
            <a:ext cx="2971800" cy="52985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Compositional</a:t>
            </a:r>
            <a:r>
              <a:rPr lang="de-DE" b="1" dirty="0">
                <a:solidFill>
                  <a:srgbClr val="000000"/>
                </a:solidFill>
              </a:rPr>
              <a:t> </a:t>
            </a:r>
            <a:r>
              <a:rPr lang="de-DE" b="1" dirty="0" err="1">
                <a:solidFill>
                  <a:srgbClr val="000000"/>
                </a:solidFill>
              </a:rPr>
              <a:t>Approaches</a:t>
            </a:r>
            <a:endParaRPr lang="de-DE" b="1" dirty="0">
              <a:solidFill>
                <a:srgbClr val="000000"/>
              </a:solidFill>
            </a:endParaRPr>
          </a:p>
        </p:txBody>
      </p:sp>
      <p:cxnSp>
        <p:nvCxnSpPr>
          <p:cNvPr id="41" name="Straight Arrow Connector 22">
            <a:extLst>
              <a:ext uri="{FF2B5EF4-FFF2-40B4-BE49-F238E27FC236}">
                <a16:creationId xmlns:a16="http://schemas.microsoft.com/office/drawing/2014/main" id="{7EC15E6D-9144-B445-83C0-BCEE34A4FCF8}"/>
              </a:ext>
            </a:extLst>
          </p:cNvPr>
          <p:cNvCxnSpPr>
            <a:cxnSpLocks/>
            <a:stCxn id="34" idx="2"/>
            <a:endCxn id="42" idx="0"/>
          </p:cNvCxnSpPr>
          <p:nvPr/>
        </p:nvCxnSpPr>
        <p:spPr>
          <a:xfrm flipH="1">
            <a:off x="4571989" y="4399137"/>
            <a:ext cx="11" cy="30910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2" name="Rounded Rectangle 41">
            <a:extLst>
              <a:ext uri="{FF2B5EF4-FFF2-40B4-BE49-F238E27FC236}">
                <a16:creationId xmlns:a16="http://schemas.microsoft.com/office/drawing/2014/main" id="{BD7DCC08-A60C-9F4D-99F9-82F32645E0F2}"/>
              </a:ext>
            </a:extLst>
          </p:cNvPr>
          <p:cNvSpPr/>
          <p:nvPr/>
        </p:nvSpPr>
        <p:spPr>
          <a:xfrm>
            <a:off x="3086089" y="4708240"/>
            <a:ext cx="2971800" cy="576242"/>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0000"/>
                </a:solidFill>
              </a:rPr>
              <a:t>Non-</a:t>
            </a:r>
            <a:r>
              <a:rPr lang="de-DE" b="1" dirty="0" err="1">
                <a:solidFill>
                  <a:srgbClr val="000000"/>
                </a:solidFill>
              </a:rPr>
              <a:t>compositional</a:t>
            </a:r>
            <a:r>
              <a:rPr lang="de-DE" b="1" dirty="0">
                <a:solidFill>
                  <a:srgbClr val="000000"/>
                </a:solidFill>
              </a:rPr>
              <a:t> </a:t>
            </a:r>
            <a:r>
              <a:rPr lang="de-DE" b="1" dirty="0" err="1">
                <a:solidFill>
                  <a:srgbClr val="000000"/>
                </a:solidFill>
              </a:rPr>
              <a:t>Approaches</a:t>
            </a:r>
            <a:endParaRPr lang="de-DE" b="1" dirty="0">
              <a:solidFill>
                <a:srgbClr val="000000"/>
              </a:solidFill>
            </a:endParaRPr>
          </a:p>
        </p:txBody>
      </p:sp>
      <p:cxnSp>
        <p:nvCxnSpPr>
          <p:cNvPr id="47" name="Straight Arrow Connector 22">
            <a:extLst>
              <a:ext uri="{FF2B5EF4-FFF2-40B4-BE49-F238E27FC236}">
                <a16:creationId xmlns:a16="http://schemas.microsoft.com/office/drawing/2014/main" id="{6F3310E7-9729-974F-BF98-3A5A24329192}"/>
              </a:ext>
            </a:extLst>
          </p:cNvPr>
          <p:cNvCxnSpPr>
            <a:cxnSpLocks/>
            <a:stCxn id="42" idx="2"/>
            <a:endCxn id="48" idx="0"/>
          </p:cNvCxnSpPr>
          <p:nvPr/>
        </p:nvCxnSpPr>
        <p:spPr>
          <a:xfrm>
            <a:off x="4571989" y="5284482"/>
            <a:ext cx="0" cy="45720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8" name="Rounded Rectangle 47">
            <a:extLst>
              <a:ext uri="{FF2B5EF4-FFF2-40B4-BE49-F238E27FC236}">
                <a16:creationId xmlns:a16="http://schemas.microsoft.com/office/drawing/2014/main" id="{3B763898-1027-C04F-9E05-2FD4AE0E99FD}"/>
              </a:ext>
            </a:extLst>
          </p:cNvPr>
          <p:cNvSpPr/>
          <p:nvPr/>
        </p:nvSpPr>
        <p:spPr>
          <a:xfrm>
            <a:off x="3086089" y="5741682"/>
            <a:ext cx="2971800" cy="45720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0000"/>
                </a:solidFill>
              </a:rPr>
              <a:t>Overview</a:t>
            </a:r>
            <a:endParaRPr lang="de-DE" b="1" dirty="0">
              <a:solidFill>
                <a:srgbClr val="000000"/>
              </a:solidFill>
            </a:endParaRPr>
          </a:p>
        </p:txBody>
      </p:sp>
      <p:cxnSp>
        <p:nvCxnSpPr>
          <p:cNvPr id="70" name="Straight Arrow Connector 69">
            <a:extLst>
              <a:ext uri="{FF2B5EF4-FFF2-40B4-BE49-F238E27FC236}">
                <a16:creationId xmlns:a16="http://schemas.microsoft.com/office/drawing/2014/main" id="{02F75281-4536-B54D-AA34-E1795EE846B5}"/>
              </a:ext>
            </a:extLst>
          </p:cNvPr>
          <p:cNvCxnSpPr>
            <a:cxnSpLocks/>
            <a:stCxn id="34" idx="1"/>
            <a:endCxn id="73" idx="3"/>
          </p:cNvCxnSpPr>
          <p:nvPr/>
        </p:nvCxnSpPr>
        <p:spPr>
          <a:xfrm flipH="1" flipV="1">
            <a:off x="2458710" y="2672930"/>
            <a:ext cx="627390" cy="1461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6B282CB-42EF-E54A-8D70-27788304E72A}"/>
              </a:ext>
            </a:extLst>
          </p:cNvPr>
          <p:cNvCxnSpPr>
            <a:cxnSpLocks/>
            <a:stCxn id="42" idx="3"/>
            <a:endCxn id="76" idx="1"/>
          </p:cNvCxnSpPr>
          <p:nvPr/>
        </p:nvCxnSpPr>
        <p:spPr>
          <a:xfrm flipV="1">
            <a:off x="6057889" y="2594473"/>
            <a:ext cx="765161" cy="24018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3DAC94CA-4ED9-0049-80DD-B19174412F34}"/>
              </a:ext>
            </a:extLst>
          </p:cNvPr>
          <p:cNvSpPr/>
          <p:nvPr/>
        </p:nvSpPr>
        <p:spPr>
          <a:xfrm>
            <a:off x="324608" y="2426581"/>
            <a:ext cx="2134102" cy="492697"/>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Comparison Based</a:t>
            </a:r>
          </a:p>
        </p:txBody>
      </p:sp>
      <p:sp>
        <p:nvSpPr>
          <p:cNvPr id="74" name="Rounded Rectangle 73">
            <a:extLst>
              <a:ext uri="{FF2B5EF4-FFF2-40B4-BE49-F238E27FC236}">
                <a16:creationId xmlns:a16="http://schemas.microsoft.com/office/drawing/2014/main" id="{CD66B665-C3D4-D849-A3DE-295C6D7B845A}"/>
              </a:ext>
            </a:extLst>
          </p:cNvPr>
          <p:cNvSpPr/>
          <p:nvPr/>
        </p:nvSpPr>
        <p:spPr>
          <a:xfrm>
            <a:off x="342656" y="3442856"/>
            <a:ext cx="2134102" cy="581520"/>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Knowledge Based</a:t>
            </a:r>
          </a:p>
        </p:txBody>
      </p:sp>
      <p:sp>
        <p:nvSpPr>
          <p:cNvPr id="75" name="Rounded Rectangle 74">
            <a:extLst>
              <a:ext uri="{FF2B5EF4-FFF2-40B4-BE49-F238E27FC236}">
                <a16:creationId xmlns:a16="http://schemas.microsoft.com/office/drawing/2014/main" id="{1ADE76A8-F92C-0846-A021-96A40F6043C1}"/>
              </a:ext>
            </a:extLst>
          </p:cNvPr>
          <p:cNvSpPr/>
          <p:nvPr/>
        </p:nvSpPr>
        <p:spPr>
          <a:xfrm>
            <a:off x="351257" y="4592228"/>
            <a:ext cx="2134102" cy="533401"/>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Distributional Based</a:t>
            </a:r>
          </a:p>
        </p:txBody>
      </p:sp>
      <p:sp>
        <p:nvSpPr>
          <p:cNvPr id="76" name="Rounded Rectangle 75">
            <a:extLst>
              <a:ext uri="{FF2B5EF4-FFF2-40B4-BE49-F238E27FC236}">
                <a16:creationId xmlns:a16="http://schemas.microsoft.com/office/drawing/2014/main" id="{8CE497BC-5159-E542-8C08-CF569EC064A6}"/>
              </a:ext>
            </a:extLst>
          </p:cNvPr>
          <p:cNvSpPr/>
          <p:nvPr/>
        </p:nvSpPr>
        <p:spPr>
          <a:xfrm>
            <a:off x="6823050" y="2332574"/>
            <a:ext cx="2119050" cy="523798"/>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b="1" dirty="0">
                <a:solidFill>
                  <a:srgbClr val="000000"/>
                </a:solidFill>
              </a:rPr>
              <a:t>Syntactical Based</a:t>
            </a:r>
          </a:p>
        </p:txBody>
      </p:sp>
      <p:sp>
        <p:nvSpPr>
          <p:cNvPr id="77" name="Rounded Rectangle 76">
            <a:extLst>
              <a:ext uri="{FF2B5EF4-FFF2-40B4-BE49-F238E27FC236}">
                <a16:creationId xmlns:a16="http://schemas.microsoft.com/office/drawing/2014/main" id="{B81B4183-6122-BA4D-9409-C55CA557D357}"/>
              </a:ext>
            </a:extLst>
          </p:cNvPr>
          <p:cNvSpPr/>
          <p:nvPr/>
        </p:nvSpPr>
        <p:spPr>
          <a:xfrm>
            <a:off x="6823049" y="3118271"/>
            <a:ext cx="2119051" cy="85294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solidFill>
              </a:rPr>
              <a:t>Latent </a:t>
            </a:r>
            <a:r>
              <a:rPr lang="de-DE" b="1" dirty="0" err="1">
                <a:solidFill>
                  <a:schemeClr val="bg1"/>
                </a:solidFill>
              </a:rPr>
              <a:t>Semantical</a:t>
            </a:r>
            <a:r>
              <a:rPr lang="de-DE" b="1" dirty="0">
                <a:solidFill>
                  <a:schemeClr val="bg1"/>
                </a:solidFill>
              </a:rPr>
              <a:t> </a:t>
            </a:r>
            <a:r>
              <a:rPr lang="de-DE" b="1" dirty="0" err="1">
                <a:solidFill>
                  <a:schemeClr val="bg1"/>
                </a:solidFill>
              </a:rPr>
              <a:t>Based</a:t>
            </a:r>
            <a:endParaRPr lang="de-DE" b="1" dirty="0">
              <a:solidFill>
                <a:schemeClr val="bg1"/>
              </a:solidFill>
            </a:endParaRPr>
          </a:p>
        </p:txBody>
      </p:sp>
      <p:sp>
        <p:nvSpPr>
          <p:cNvPr id="78" name="Rounded Rectangle 77">
            <a:extLst>
              <a:ext uri="{FF2B5EF4-FFF2-40B4-BE49-F238E27FC236}">
                <a16:creationId xmlns:a16="http://schemas.microsoft.com/office/drawing/2014/main" id="{EC4CF096-4C28-194A-9257-E64615CE9ACC}"/>
              </a:ext>
            </a:extLst>
          </p:cNvPr>
          <p:cNvSpPr/>
          <p:nvPr/>
        </p:nvSpPr>
        <p:spPr>
          <a:xfrm>
            <a:off x="6828821" y="4259338"/>
            <a:ext cx="2113279" cy="536685"/>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Distributional Based</a:t>
            </a:r>
          </a:p>
        </p:txBody>
      </p:sp>
      <p:sp>
        <p:nvSpPr>
          <p:cNvPr id="79" name="Rounded Rectangle 78">
            <a:extLst>
              <a:ext uri="{FF2B5EF4-FFF2-40B4-BE49-F238E27FC236}">
                <a16:creationId xmlns:a16="http://schemas.microsoft.com/office/drawing/2014/main" id="{2320BB12-849B-5A46-AC02-A11999CA0DFA}"/>
              </a:ext>
            </a:extLst>
          </p:cNvPr>
          <p:cNvSpPr/>
          <p:nvPr/>
        </p:nvSpPr>
        <p:spPr>
          <a:xfrm>
            <a:off x="6828822" y="5086665"/>
            <a:ext cx="2155145" cy="574404"/>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rPr>
              <a:t>Contextual Based</a:t>
            </a:r>
          </a:p>
        </p:txBody>
      </p:sp>
      <p:cxnSp>
        <p:nvCxnSpPr>
          <p:cNvPr id="83" name="Straight Arrow Connector 82">
            <a:extLst>
              <a:ext uri="{FF2B5EF4-FFF2-40B4-BE49-F238E27FC236}">
                <a16:creationId xmlns:a16="http://schemas.microsoft.com/office/drawing/2014/main" id="{9EFCEF26-DB9D-794E-BF75-FB799EE2E012}"/>
              </a:ext>
            </a:extLst>
          </p:cNvPr>
          <p:cNvCxnSpPr>
            <a:cxnSpLocks/>
            <a:stCxn id="34" idx="1"/>
            <a:endCxn id="74" idx="3"/>
          </p:cNvCxnSpPr>
          <p:nvPr/>
        </p:nvCxnSpPr>
        <p:spPr>
          <a:xfrm flipH="1" flipV="1">
            <a:off x="2476758" y="3733616"/>
            <a:ext cx="609342" cy="4005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0109A79-C4F5-BE4B-8E7B-940791B3184B}"/>
              </a:ext>
            </a:extLst>
          </p:cNvPr>
          <p:cNvCxnSpPr>
            <a:cxnSpLocks/>
            <a:stCxn id="34" idx="1"/>
            <a:endCxn id="75" idx="3"/>
          </p:cNvCxnSpPr>
          <p:nvPr/>
        </p:nvCxnSpPr>
        <p:spPr>
          <a:xfrm flipH="1">
            <a:off x="2485359" y="4134212"/>
            <a:ext cx="600741" cy="7247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344FB08-36E7-AB49-80E4-66CB2BFB41BB}"/>
              </a:ext>
            </a:extLst>
          </p:cNvPr>
          <p:cNvCxnSpPr>
            <a:cxnSpLocks/>
            <a:stCxn id="42" idx="3"/>
            <a:endCxn id="77" idx="1"/>
          </p:cNvCxnSpPr>
          <p:nvPr/>
        </p:nvCxnSpPr>
        <p:spPr>
          <a:xfrm flipV="1">
            <a:off x="6057889" y="3544744"/>
            <a:ext cx="765160" cy="14516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C129754-28C6-1C49-834C-160AED640779}"/>
              </a:ext>
            </a:extLst>
          </p:cNvPr>
          <p:cNvCxnSpPr>
            <a:cxnSpLocks/>
            <a:stCxn id="42" idx="3"/>
            <a:endCxn id="78" idx="1"/>
          </p:cNvCxnSpPr>
          <p:nvPr/>
        </p:nvCxnSpPr>
        <p:spPr>
          <a:xfrm flipV="1">
            <a:off x="6057889" y="4527681"/>
            <a:ext cx="770932" cy="4686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30A326C-30E8-5744-988B-BC09DAA192AE}"/>
              </a:ext>
            </a:extLst>
          </p:cNvPr>
          <p:cNvCxnSpPr>
            <a:cxnSpLocks/>
            <a:stCxn id="42" idx="3"/>
            <a:endCxn id="79" idx="1"/>
          </p:cNvCxnSpPr>
          <p:nvPr/>
        </p:nvCxnSpPr>
        <p:spPr>
          <a:xfrm>
            <a:off x="6057889" y="4996361"/>
            <a:ext cx="770933" cy="377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8962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Vectors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What if m and n is very large number?</a:t>
            </a:r>
          </a:p>
          <a:p>
            <a:endParaRPr lang="en-US" dirty="0"/>
          </a:p>
          <a:p>
            <a:r>
              <a:rPr lang="en-US" dirty="0"/>
              <a:t>the real matrix is much larger (e.g. 50,000 x 50,000)</a:t>
            </a:r>
          </a:p>
          <a:p>
            <a:r>
              <a:rPr lang="en-US" dirty="0"/>
              <a:t>sparse matrix </a:t>
            </a:r>
            <a:r>
              <a:rPr lang="en-US" b="1" dirty="0"/>
              <a:t>(</a:t>
            </a:r>
            <a:r>
              <a:rPr lang="en-US" dirty="0"/>
              <a:t>most values are 0)</a:t>
            </a:r>
          </a:p>
          <a:p>
            <a:endParaRPr lang="en-US" dirty="0"/>
          </a:p>
        </p:txBody>
      </p:sp>
      <p:graphicFrame>
        <p:nvGraphicFramePr>
          <p:cNvPr id="9" name="Tabelle 14">
            <a:extLst>
              <a:ext uri="{FF2B5EF4-FFF2-40B4-BE49-F238E27FC236}">
                <a16:creationId xmlns:a16="http://schemas.microsoft.com/office/drawing/2014/main" id="{A9AD95F2-DD81-0D47-91BA-DC88F0B3ED2F}"/>
              </a:ext>
            </a:extLst>
          </p:cNvPr>
          <p:cNvGraphicFramePr>
            <a:graphicFrameLocks noGrp="1"/>
          </p:cNvGraphicFramePr>
          <p:nvPr>
            <p:extLst>
              <p:ext uri="{D42A27DB-BD31-4B8C-83A1-F6EECF244321}">
                <p14:modId xmlns:p14="http://schemas.microsoft.com/office/powerpoint/2010/main" val="3422233217"/>
              </p:ext>
            </p:extLst>
          </p:nvPr>
        </p:nvGraphicFramePr>
        <p:xfrm>
          <a:off x="1152873" y="1625600"/>
          <a:ext cx="6095999" cy="2595880"/>
        </p:xfrm>
        <a:graphic>
          <a:graphicData uri="http://schemas.openxmlformats.org/drawingml/2006/table">
            <a:tbl>
              <a:tblPr firstRow="1" bandRow="1">
                <a:tableStyleId>{21E4AEA4-8DFA-4A89-87EB-49C32662AFE0}</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endParaRPr lang="de-DE" dirty="0"/>
                    </a:p>
                  </a:txBody>
                  <a:tcPr>
                    <a:solidFill>
                      <a:schemeClr val="bg1"/>
                    </a:solidFill>
                  </a:tcPr>
                </a:tc>
                <a:tc>
                  <a:txBody>
                    <a:bodyPr/>
                    <a:lstStyle/>
                    <a:p>
                      <a:pPr algn="ctr"/>
                      <a:r>
                        <a:rPr lang="de-DE" dirty="0"/>
                        <a:t>t</a:t>
                      </a:r>
                      <a:r>
                        <a:rPr lang="de-DE" baseline="-25000" dirty="0"/>
                        <a:t>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dirty="0"/>
                        <a:t>t</a:t>
                      </a:r>
                      <a:r>
                        <a:rPr lang="de-DE" baseline="-25000" dirty="0"/>
                        <a:t>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dirty="0"/>
                        <a:t>t</a:t>
                      </a:r>
                      <a:r>
                        <a:rPr lang="de-DE" baseline="-25000" dirty="0"/>
                        <a:t>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baseline="-25000"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dirty="0"/>
                        <a:t>t</a:t>
                      </a:r>
                      <a:r>
                        <a:rPr lang="de-DE" baseline="-25000" dirty="0"/>
                        <a:t>m-1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dirty="0" err="1"/>
                        <a:t>t</a:t>
                      </a:r>
                      <a:r>
                        <a:rPr lang="de-DE" baseline="-25000" dirty="0" err="1"/>
                        <a:t>m</a:t>
                      </a:r>
                      <a:endParaRPr lang="de-DE" dirty="0"/>
                    </a:p>
                  </a:txBody>
                  <a:tcPr/>
                </a:tc>
                <a:extLst>
                  <a:ext uri="{0D108BD9-81ED-4DB2-BD59-A6C34878D82A}">
                    <a16:rowId xmlns:a16="http://schemas.microsoft.com/office/drawing/2014/main" val="10000"/>
                  </a:ext>
                </a:extLst>
              </a:tr>
              <a:tr h="370840">
                <a:tc>
                  <a:txBody>
                    <a:bodyPr/>
                    <a:lstStyle/>
                    <a:p>
                      <a:pPr algn="ctr"/>
                      <a:r>
                        <a:rPr lang="de-DE" b="1" dirty="0">
                          <a:solidFill>
                            <a:schemeClr val="bg1"/>
                          </a:solidFill>
                        </a:rPr>
                        <a:t>d</a:t>
                      </a:r>
                      <a:r>
                        <a:rPr lang="de-DE" b="1" baseline="-25000" dirty="0">
                          <a:solidFill>
                            <a:schemeClr val="bg1"/>
                          </a:solidFill>
                        </a:rPr>
                        <a:t>1</a:t>
                      </a:r>
                    </a:p>
                  </a:txBody>
                  <a:tcPr>
                    <a:solidFill>
                      <a:schemeClr val="accent2">
                        <a:lumMod val="60000"/>
                        <a:lumOff val="40000"/>
                      </a:schemeClr>
                    </a:solidFill>
                  </a:tcPr>
                </a:tc>
                <a:tc>
                  <a:txBody>
                    <a:bodyPr/>
                    <a:lstStyle/>
                    <a:p>
                      <a:pPr algn="ctr"/>
                      <a:r>
                        <a:rPr lang="de-DE" dirty="0">
                          <a:solidFill>
                            <a:schemeClr val="bg1"/>
                          </a:solidFill>
                        </a:rPr>
                        <a:t>3</a:t>
                      </a:r>
                    </a:p>
                  </a:txBody>
                  <a:tcPr>
                    <a:solidFill>
                      <a:srgbClr val="C00000"/>
                    </a:solidFill>
                  </a:tcPr>
                </a:tc>
                <a:tc>
                  <a:txBody>
                    <a:bodyPr/>
                    <a:lstStyle/>
                    <a:p>
                      <a:pPr algn="ctr"/>
                      <a:r>
                        <a:rPr lang="de-DE" dirty="0">
                          <a:solidFill>
                            <a:schemeClr val="bg1"/>
                          </a:solidFill>
                        </a:rPr>
                        <a:t>1</a:t>
                      </a:r>
                    </a:p>
                  </a:txBody>
                  <a:tcPr>
                    <a:solidFill>
                      <a:srgbClr val="C00000"/>
                    </a:solidFill>
                  </a:tcPr>
                </a:tc>
                <a:tc>
                  <a:txBody>
                    <a:bodyPr/>
                    <a:lstStyle/>
                    <a:p>
                      <a:pPr algn="ctr"/>
                      <a:r>
                        <a:rPr lang="de-DE" dirty="0">
                          <a:solidFill>
                            <a:schemeClr val="tx1"/>
                          </a:solidFill>
                        </a:rPr>
                        <a:t>0</a:t>
                      </a:r>
                    </a:p>
                  </a:txBody>
                  <a:tcPr>
                    <a:solidFill>
                      <a:schemeClr val="bg1">
                        <a:lumMod val="95000"/>
                      </a:schemeClr>
                    </a:solidFill>
                  </a:tcPr>
                </a:tc>
                <a:tc>
                  <a:txBody>
                    <a:bodyPr/>
                    <a:lstStyle/>
                    <a:p>
                      <a:pPr algn="ctr"/>
                      <a:r>
                        <a:rPr lang="de-DE" dirty="0"/>
                        <a:t>…</a:t>
                      </a:r>
                    </a:p>
                  </a:txBody>
                  <a:tcPr>
                    <a:solidFill>
                      <a:schemeClr val="bg1">
                        <a:lumMod val="95000"/>
                      </a:schemeClr>
                    </a:solidFill>
                  </a:tcPr>
                </a:tc>
                <a:tc>
                  <a:txBody>
                    <a:bodyPr/>
                    <a:lstStyle/>
                    <a:p>
                      <a:pPr algn="ctr"/>
                      <a:r>
                        <a:rPr lang="de-DE" dirty="0"/>
                        <a:t>0</a:t>
                      </a:r>
                    </a:p>
                  </a:txBody>
                  <a:tcPr>
                    <a:solidFill>
                      <a:schemeClr val="bg1">
                        <a:lumMod val="95000"/>
                      </a:schemeClr>
                    </a:solidFill>
                  </a:tcPr>
                </a:tc>
                <a:tc>
                  <a:txBody>
                    <a:bodyPr/>
                    <a:lstStyle/>
                    <a:p>
                      <a:pPr algn="ctr"/>
                      <a:r>
                        <a:rPr lang="de-DE" dirty="0">
                          <a:solidFill>
                            <a:schemeClr val="bg1"/>
                          </a:solidFill>
                        </a:rPr>
                        <a:t>0</a:t>
                      </a:r>
                    </a:p>
                  </a:txBody>
                  <a:tcPr>
                    <a:solidFill>
                      <a:srgbClr val="C00000"/>
                    </a:solidFill>
                  </a:tcPr>
                </a:tc>
                <a:extLst>
                  <a:ext uri="{0D108BD9-81ED-4DB2-BD59-A6C34878D82A}">
                    <a16:rowId xmlns:a16="http://schemas.microsoft.com/office/drawing/2014/main" val="10001"/>
                  </a:ext>
                </a:extLst>
              </a:tr>
              <a:tr h="370840">
                <a:tc>
                  <a:txBody>
                    <a:bodyPr/>
                    <a:lstStyle/>
                    <a:p>
                      <a:pPr algn="ctr"/>
                      <a:r>
                        <a:rPr lang="de-DE" b="1" dirty="0">
                          <a:solidFill>
                            <a:schemeClr val="bg1"/>
                          </a:solidFill>
                        </a:rPr>
                        <a:t>d</a:t>
                      </a:r>
                      <a:r>
                        <a:rPr lang="de-DE" b="1" baseline="-25000" dirty="0">
                          <a:solidFill>
                            <a:schemeClr val="bg1"/>
                          </a:solidFill>
                        </a:rPr>
                        <a:t>2</a:t>
                      </a:r>
                    </a:p>
                  </a:txBody>
                  <a:tcPr>
                    <a:solidFill>
                      <a:schemeClr val="accent2">
                        <a:lumMod val="60000"/>
                        <a:lumOff val="40000"/>
                      </a:schemeClr>
                    </a:solidFill>
                  </a:tcPr>
                </a:tc>
                <a:tc>
                  <a:txBody>
                    <a:bodyPr/>
                    <a:lstStyle/>
                    <a:p>
                      <a:pPr algn="ctr"/>
                      <a:r>
                        <a:rPr lang="de-DE" dirty="0">
                          <a:solidFill>
                            <a:schemeClr val="bg1"/>
                          </a:solidFill>
                        </a:rPr>
                        <a:t>0</a:t>
                      </a:r>
                    </a:p>
                  </a:txBody>
                  <a:tcPr>
                    <a:solidFill>
                      <a:srgbClr val="C00000"/>
                    </a:solidFill>
                  </a:tcPr>
                </a:tc>
                <a:tc>
                  <a:txBody>
                    <a:bodyPr/>
                    <a:lstStyle/>
                    <a:p>
                      <a:pPr algn="ctr"/>
                      <a:r>
                        <a:rPr lang="de-DE" dirty="0">
                          <a:solidFill>
                            <a:schemeClr val="bg1"/>
                          </a:solidFill>
                        </a:rPr>
                        <a:t>5</a:t>
                      </a:r>
                    </a:p>
                  </a:txBody>
                  <a:tcPr>
                    <a:solidFill>
                      <a:srgbClr val="C00000"/>
                    </a:solidFill>
                  </a:tcPr>
                </a:tc>
                <a:tc>
                  <a:txBody>
                    <a:bodyPr/>
                    <a:lstStyle/>
                    <a:p>
                      <a:pPr algn="ctr"/>
                      <a:r>
                        <a:rPr lang="de-DE" dirty="0">
                          <a:solidFill>
                            <a:schemeClr val="tx1"/>
                          </a:solidFill>
                        </a:rPr>
                        <a:t>0</a:t>
                      </a:r>
                    </a:p>
                  </a:txBody>
                  <a:tcPr>
                    <a:solidFill>
                      <a:schemeClr val="bg1">
                        <a:lumMod val="95000"/>
                      </a:schemeClr>
                    </a:solidFill>
                  </a:tcPr>
                </a:tc>
                <a:tc>
                  <a:txBody>
                    <a:bodyPr/>
                    <a:lstStyle/>
                    <a:p>
                      <a:pPr algn="ctr"/>
                      <a:r>
                        <a:rPr lang="de-DE" dirty="0"/>
                        <a:t>…</a:t>
                      </a:r>
                    </a:p>
                  </a:txBody>
                  <a:tcPr>
                    <a:solidFill>
                      <a:schemeClr val="bg1">
                        <a:lumMod val="95000"/>
                      </a:schemeClr>
                    </a:solidFill>
                  </a:tcPr>
                </a:tc>
                <a:tc>
                  <a:txBody>
                    <a:bodyPr/>
                    <a:lstStyle/>
                    <a:p>
                      <a:pPr algn="ctr"/>
                      <a:r>
                        <a:rPr lang="de-DE" dirty="0"/>
                        <a:t>1</a:t>
                      </a:r>
                    </a:p>
                  </a:txBody>
                  <a:tcPr>
                    <a:solidFill>
                      <a:schemeClr val="bg1">
                        <a:lumMod val="95000"/>
                      </a:schemeClr>
                    </a:solidFill>
                  </a:tcPr>
                </a:tc>
                <a:tc>
                  <a:txBody>
                    <a:bodyPr/>
                    <a:lstStyle/>
                    <a:p>
                      <a:pPr algn="ctr"/>
                      <a:r>
                        <a:rPr lang="de-DE" dirty="0">
                          <a:solidFill>
                            <a:schemeClr val="bg1"/>
                          </a:solidFill>
                        </a:rPr>
                        <a:t>0</a:t>
                      </a:r>
                    </a:p>
                  </a:txBody>
                  <a:tcPr>
                    <a:solidFill>
                      <a:srgbClr val="C00000"/>
                    </a:solidFill>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b="1" dirty="0">
                          <a:solidFill>
                            <a:schemeClr val="bg1"/>
                          </a:solidFill>
                        </a:rPr>
                        <a:t>d</a:t>
                      </a:r>
                      <a:r>
                        <a:rPr lang="de-DE" b="1" baseline="-25000" dirty="0">
                          <a:solidFill>
                            <a:schemeClr val="bg1"/>
                          </a:solidFill>
                        </a:rPr>
                        <a:t>3</a:t>
                      </a:r>
                    </a:p>
                  </a:txBody>
                  <a:tcPr>
                    <a:solidFill>
                      <a:schemeClr val="accent2">
                        <a:lumMod val="60000"/>
                        <a:lumOff val="40000"/>
                      </a:schemeClr>
                    </a:solidFill>
                  </a:tcPr>
                </a:tc>
                <a:tc>
                  <a:txBody>
                    <a:bodyPr/>
                    <a:lstStyle/>
                    <a:p>
                      <a:pPr algn="ctr"/>
                      <a:r>
                        <a:rPr lang="de-DE" dirty="0">
                          <a:solidFill>
                            <a:schemeClr val="bg1"/>
                          </a:solidFill>
                        </a:rPr>
                        <a:t>1</a:t>
                      </a:r>
                    </a:p>
                  </a:txBody>
                  <a:tcPr>
                    <a:solidFill>
                      <a:srgbClr val="C00000"/>
                    </a:solidFill>
                  </a:tcPr>
                </a:tc>
                <a:tc>
                  <a:txBody>
                    <a:bodyPr/>
                    <a:lstStyle/>
                    <a:p>
                      <a:pPr algn="ctr"/>
                      <a:r>
                        <a:rPr lang="de-DE" dirty="0">
                          <a:solidFill>
                            <a:schemeClr val="bg1"/>
                          </a:solidFill>
                        </a:rPr>
                        <a:t>0</a:t>
                      </a:r>
                    </a:p>
                  </a:txBody>
                  <a:tcPr>
                    <a:solidFill>
                      <a:srgbClr val="C00000"/>
                    </a:solidFill>
                  </a:tcPr>
                </a:tc>
                <a:tc>
                  <a:txBody>
                    <a:bodyPr/>
                    <a:lstStyle/>
                    <a:p>
                      <a:pPr algn="ctr"/>
                      <a:r>
                        <a:rPr lang="de-DE" dirty="0">
                          <a:solidFill>
                            <a:schemeClr val="tx1"/>
                          </a:solidFill>
                        </a:rPr>
                        <a:t>2</a:t>
                      </a:r>
                    </a:p>
                  </a:txBody>
                  <a:tcPr>
                    <a:solidFill>
                      <a:schemeClr val="bg1">
                        <a:lumMod val="95000"/>
                      </a:schemeClr>
                    </a:solidFill>
                  </a:tcPr>
                </a:tc>
                <a:tc>
                  <a:txBody>
                    <a:bodyPr/>
                    <a:lstStyle/>
                    <a:p>
                      <a:pPr algn="ctr"/>
                      <a:r>
                        <a:rPr lang="de-DE" dirty="0"/>
                        <a:t>…</a:t>
                      </a:r>
                    </a:p>
                  </a:txBody>
                  <a:tcPr>
                    <a:solidFill>
                      <a:schemeClr val="bg1">
                        <a:lumMod val="95000"/>
                      </a:schemeClr>
                    </a:solidFill>
                  </a:tcPr>
                </a:tc>
                <a:tc>
                  <a:txBody>
                    <a:bodyPr/>
                    <a:lstStyle/>
                    <a:p>
                      <a:pPr algn="ctr"/>
                      <a:r>
                        <a:rPr lang="de-DE" dirty="0"/>
                        <a:t>3</a:t>
                      </a:r>
                    </a:p>
                  </a:txBody>
                  <a:tcPr>
                    <a:solidFill>
                      <a:schemeClr val="bg1">
                        <a:lumMod val="95000"/>
                      </a:schemeClr>
                    </a:solidFill>
                  </a:tcPr>
                </a:tc>
                <a:tc>
                  <a:txBody>
                    <a:bodyPr/>
                    <a:lstStyle/>
                    <a:p>
                      <a:pPr algn="ctr"/>
                      <a:r>
                        <a:rPr lang="de-DE" dirty="0">
                          <a:solidFill>
                            <a:schemeClr val="bg1"/>
                          </a:solidFill>
                        </a:rPr>
                        <a:t>3</a:t>
                      </a:r>
                    </a:p>
                  </a:txBody>
                  <a:tcPr>
                    <a:solidFill>
                      <a:srgbClr val="C00000"/>
                    </a:solidFill>
                  </a:tcPr>
                </a:tc>
                <a:extLst>
                  <a:ext uri="{0D108BD9-81ED-4DB2-BD59-A6C34878D82A}">
                    <a16:rowId xmlns:a16="http://schemas.microsoft.com/office/drawing/2014/main" val="10003"/>
                  </a:ext>
                </a:extLst>
              </a:tr>
              <a:tr h="370840">
                <a:tc>
                  <a:txBody>
                    <a:bodyPr/>
                    <a:lstStyle/>
                    <a:p>
                      <a:pPr algn="ctr"/>
                      <a:r>
                        <a:rPr lang="de-DE" b="1" dirty="0">
                          <a:solidFill>
                            <a:schemeClr val="bg1"/>
                          </a:solidFill>
                        </a:rPr>
                        <a:t>…</a:t>
                      </a:r>
                    </a:p>
                  </a:txBody>
                  <a:tcPr>
                    <a:solidFill>
                      <a:schemeClr val="accent2">
                        <a:lumMod val="60000"/>
                        <a:lumOff val="40000"/>
                      </a:schemeClr>
                    </a:solidFill>
                  </a:tcPr>
                </a:tc>
                <a:tc>
                  <a:txBody>
                    <a:bodyPr/>
                    <a:lstStyle/>
                    <a:p>
                      <a:pPr algn="ctr"/>
                      <a:r>
                        <a:rPr lang="de-DE" dirty="0">
                          <a:solidFill>
                            <a:schemeClr val="bg1"/>
                          </a:solidFill>
                        </a:rPr>
                        <a:t>…</a:t>
                      </a:r>
                    </a:p>
                  </a:txBody>
                  <a:tcPr>
                    <a:solidFill>
                      <a:srgbClr val="C00000"/>
                    </a:solidFill>
                  </a:tcPr>
                </a:tc>
                <a:tc>
                  <a:txBody>
                    <a:bodyPr/>
                    <a:lstStyle/>
                    <a:p>
                      <a:pPr algn="ctr"/>
                      <a:r>
                        <a:rPr lang="de-DE" dirty="0">
                          <a:solidFill>
                            <a:schemeClr val="bg1"/>
                          </a:solidFill>
                        </a:rPr>
                        <a:t>…</a:t>
                      </a:r>
                    </a:p>
                  </a:txBody>
                  <a:tcPr>
                    <a:solidFill>
                      <a:srgbClr val="C00000"/>
                    </a:solidFill>
                  </a:tcPr>
                </a:tc>
                <a:tc>
                  <a:txBody>
                    <a:bodyPr/>
                    <a:lstStyle/>
                    <a:p>
                      <a:pPr algn="ctr"/>
                      <a:r>
                        <a:rPr lang="de-DE" dirty="0">
                          <a:solidFill>
                            <a:schemeClr val="tx1"/>
                          </a:solidFill>
                        </a:rPr>
                        <a:t>…</a:t>
                      </a:r>
                    </a:p>
                  </a:txBody>
                  <a:tcPr>
                    <a:solidFill>
                      <a:schemeClr val="bg1">
                        <a:lumMod val="95000"/>
                      </a:schemeClr>
                    </a:solidFill>
                  </a:tcPr>
                </a:tc>
                <a:tc>
                  <a:txBody>
                    <a:bodyPr/>
                    <a:lstStyle/>
                    <a:p>
                      <a:pPr algn="ctr"/>
                      <a:r>
                        <a:rPr lang="de-DE" dirty="0"/>
                        <a:t>…</a:t>
                      </a:r>
                    </a:p>
                  </a:txBody>
                  <a:tcPr>
                    <a:solidFill>
                      <a:schemeClr val="bg1">
                        <a:lumMod val="95000"/>
                      </a:schemeClr>
                    </a:solidFill>
                  </a:tcPr>
                </a:tc>
                <a:tc>
                  <a:txBody>
                    <a:bodyPr/>
                    <a:lstStyle/>
                    <a:p>
                      <a:pPr algn="ctr"/>
                      <a:r>
                        <a:rPr lang="de-DE" dirty="0"/>
                        <a:t>…</a:t>
                      </a:r>
                    </a:p>
                  </a:txBody>
                  <a:tcPr>
                    <a:solidFill>
                      <a:schemeClr val="bg1">
                        <a:lumMod val="95000"/>
                      </a:schemeClr>
                    </a:solidFill>
                  </a:tcPr>
                </a:tc>
                <a:tc>
                  <a:txBody>
                    <a:bodyPr/>
                    <a:lstStyle/>
                    <a:p>
                      <a:pPr algn="ctr"/>
                      <a:r>
                        <a:rPr lang="de-DE" dirty="0">
                          <a:solidFill>
                            <a:schemeClr val="bg1"/>
                          </a:solidFill>
                        </a:rPr>
                        <a:t>…</a:t>
                      </a:r>
                    </a:p>
                  </a:txBody>
                  <a:tcPr>
                    <a:solidFill>
                      <a:srgbClr val="C00000"/>
                    </a:solidFill>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b="1" dirty="0">
                          <a:solidFill>
                            <a:schemeClr val="bg1"/>
                          </a:solidFill>
                        </a:rPr>
                        <a:t>d</a:t>
                      </a:r>
                      <a:r>
                        <a:rPr lang="de-DE" b="1" baseline="-25000" dirty="0">
                          <a:solidFill>
                            <a:schemeClr val="bg1"/>
                          </a:solidFill>
                        </a:rPr>
                        <a:t>n-1</a:t>
                      </a:r>
                      <a:endParaRPr lang="de-DE" b="1" dirty="0">
                        <a:solidFill>
                          <a:schemeClr val="bg1"/>
                        </a:solidFill>
                      </a:endParaRPr>
                    </a:p>
                  </a:txBody>
                  <a:tcPr>
                    <a:solidFill>
                      <a:schemeClr val="accent2">
                        <a:lumMod val="60000"/>
                        <a:lumOff val="40000"/>
                      </a:schemeClr>
                    </a:solidFill>
                  </a:tcPr>
                </a:tc>
                <a:tc>
                  <a:txBody>
                    <a:bodyPr/>
                    <a:lstStyle/>
                    <a:p>
                      <a:pPr algn="ctr"/>
                      <a:r>
                        <a:rPr lang="de-DE" dirty="0">
                          <a:solidFill>
                            <a:schemeClr val="bg1"/>
                          </a:solidFill>
                        </a:rPr>
                        <a:t>0</a:t>
                      </a:r>
                    </a:p>
                  </a:txBody>
                  <a:tcPr>
                    <a:solidFill>
                      <a:srgbClr val="C00000"/>
                    </a:solidFill>
                  </a:tcPr>
                </a:tc>
                <a:tc>
                  <a:txBody>
                    <a:bodyPr/>
                    <a:lstStyle/>
                    <a:p>
                      <a:pPr algn="ctr"/>
                      <a:r>
                        <a:rPr lang="de-DE" dirty="0">
                          <a:solidFill>
                            <a:schemeClr val="bg1"/>
                          </a:solidFill>
                        </a:rPr>
                        <a:t>2</a:t>
                      </a:r>
                    </a:p>
                  </a:txBody>
                  <a:tcPr>
                    <a:solidFill>
                      <a:srgbClr val="C00000"/>
                    </a:solidFill>
                  </a:tcPr>
                </a:tc>
                <a:tc>
                  <a:txBody>
                    <a:bodyPr/>
                    <a:lstStyle/>
                    <a:p>
                      <a:pPr algn="ctr"/>
                      <a:r>
                        <a:rPr lang="de-DE" dirty="0">
                          <a:solidFill>
                            <a:schemeClr val="tx1"/>
                          </a:solidFill>
                        </a:rPr>
                        <a:t>3</a:t>
                      </a:r>
                    </a:p>
                  </a:txBody>
                  <a:tcPr>
                    <a:solidFill>
                      <a:schemeClr val="bg1">
                        <a:lumMod val="95000"/>
                      </a:schemeClr>
                    </a:solidFill>
                  </a:tcPr>
                </a:tc>
                <a:tc>
                  <a:txBody>
                    <a:bodyPr/>
                    <a:lstStyle/>
                    <a:p>
                      <a:pPr algn="ctr"/>
                      <a:r>
                        <a:rPr lang="de-DE" dirty="0"/>
                        <a:t>…</a:t>
                      </a:r>
                    </a:p>
                  </a:txBody>
                  <a:tcPr>
                    <a:solidFill>
                      <a:schemeClr val="bg1">
                        <a:lumMod val="95000"/>
                      </a:schemeClr>
                    </a:solidFill>
                  </a:tcPr>
                </a:tc>
                <a:tc>
                  <a:txBody>
                    <a:bodyPr/>
                    <a:lstStyle/>
                    <a:p>
                      <a:pPr algn="ctr"/>
                      <a:r>
                        <a:rPr lang="de-DE" dirty="0"/>
                        <a:t>2</a:t>
                      </a:r>
                    </a:p>
                  </a:txBody>
                  <a:tcPr>
                    <a:solidFill>
                      <a:schemeClr val="bg1">
                        <a:lumMod val="95000"/>
                      </a:schemeClr>
                    </a:solidFill>
                  </a:tcPr>
                </a:tc>
                <a:tc>
                  <a:txBody>
                    <a:bodyPr/>
                    <a:lstStyle/>
                    <a:p>
                      <a:pPr algn="ctr"/>
                      <a:r>
                        <a:rPr lang="de-DE" dirty="0">
                          <a:solidFill>
                            <a:schemeClr val="bg1"/>
                          </a:solidFill>
                        </a:rPr>
                        <a:t>1</a:t>
                      </a:r>
                    </a:p>
                  </a:txBody>
                  <a:tcPr>
                    <a:solidFill>
                      <a:srgbClr val="C00000"/>
                    </a:solidFill>
                  </a:tcPr>
                </a:tc>
                <a:extLst>
                  <a:ext uri="{0D108BD9-81ED-4DB2-BD59-A6C34878D82A}">
                    <a16:rowId xmlns:a16="http://schemas.microsoft.com/office/drawing/2014/main" val="10005"/>
                  </a:ext>
                </a:extLst>
              </a:tr>
              <a:tr h="370840">
                <a:tc>
                  <a:txBody>
                    <a:bodyPr/>
                    <a:lstStyle/>
                    <a:p>
                      <a:pPr algn="ctr"/>
                      <a:r>
                        <a:rPr lang="de-DE" b="1" dirty="0" err="1">
                          <a:solidFill>
                            <a:schemeClr val="bg1"/>
                          </a:solidFill>
                        </a:rPr>
                        <a:t>d</a:t>
                      </a:r>
                      <a:r>
                        <a:rPr lang="de-DE" b="1" baseline="-25000" dirty="0" err="1">
                          <a:solidFill>
                            <a:schemeClr val="bg1"/>
                          </a:solidFill>
                        </a:rPr>
                        <a:t>n</a:t>
                      </a:r>
                      <a:endParaRPr lang="de-DE" b="1" baseline="-25000" dirty="0">
                        <a:solidFill>
                          <a:schemeClr val="bg1"/>
                        </a:solidFill>
                      </a:endParaRPr>
                    </a:p>
                  </a:txBody>
                  <a:tcPr>
                    <a:solidFill>
                      <a:schemeClr val="accent2">
                        <a:lumMod val="60000"/>
                        <a:lumOff val="40000"/>
                      </a:schemeClr>
                    </a:solidFill>
                  </a:tcPr>
                </a:tc>
                <a:tc>
                  <a:txBody>
                    <a:bodyPr/>
                    <a:lstStyle/>
                    <a:p>
                      <a:pPr algn="ctr"/>
                      <a:r>
                        <a:rPr lang="de-DE" dirty="0">
                          <a:solidFill>
                            <a:schemeClr val="bg1"/>
                          </a:solidFill>
                        </a:rPr>
                        <a:t>2</a:t>
                      </a:r>
                    </a:p>
                  </a:txBody>
                  <a:tcPr>
                    <a:solidFill>
                      <a:srgbClr val="C00000"/>
                    </a:solidFill>
                  </a:tcPr>
                </a:tc>
                <a:tc>
                  <a:txBody>
                    <a:bodyPr/>
                    <a:lstStyle/>
                    <a:p>
                      <a:pPr algn="ctr"/>
                      <a:r>
                        <a:rPr lang="de-DE" dirty="0">
                          <a:solidFill>
                            <a:schemeClr val="bg1"/>
                          </a:solidFill>
                        </a:rPr>
                        <a:t>3</a:t>
                      </a:r>
                    </a:p>
                  </a:txBody>
                  <a:tcPr>
                    <a:solidFill>
                      <a:srgbClr val="C00000"/>
                    </a:solidFill>
                  </a:tcPr>
                </a:tc>
                <a:tc>
                  <a:txBody>
                    <a:bodyPr/>
                    <a:lstStyle/>
                    <a:p>
                      <a:pPr algn="ctr"/>
                      <a:r>
                        <a:rPr lang="de-DE" dirty="0">
                          <a:solidFill>
                            <a:schemeClr val="tx1"/>
                          </a:solidFill>
                        </a:rPr>
                        <a:t>0</a:t>
                      </a:r>
                    </a:p>
                  </a:txBody>
                  <a:tcPr>
                    <a:solidFill>
                      <a:schemeClr val="bg1">
                        <a:lumMod val="95000"/>
                      </a:schemeClr>
                    </a:solidFill>
                  </a:tcPr>
                </a:tc>
                <a:tc>
                  <a:txBody>
                    <a:bodyPr/>
                    <a:lstStyle/>
                    <a:p>
                      <a:pPr algn="ctr"/>
                      <a:r>
                        <a:rPr lang="de-DE" dirty="0"/>
                        <a:t>…</a:t>
                      </a:r>
                    </a:p>
                  </a:txBody>
                  <a:tcPr>
                    <a:solidFill>
                      <a:schemeClr val="bg1">
                        <a:lumMod val="95000"/>
                      </a:schemeClr>
                    </a:solidFill>
                  </a:tcPr>
                </a:tc>
                <a:tc>
                  <a:txBody>
                    <a:bodyPr/>
                    <a:lstStyle/>
                    <a:p>
                      <a:pPr algn="ctr"/>
                      <a:r>
                        <a:rPr lang="de-DE" dirty="0"/>
                        <a:t>5</a:t>
                      </a:r>
                    </a:p>
                  </a:txBody>
                  <a:tcPr>
                    <a:solidFill>
                      <a:schemeClr val="bg1">
                        <a:lumMod val="95000"/>
                      </a:schemeClr>
                    </a:solidFill>
                  </a:tcPr>
                </a:tc>
                <a:tc>
                  <a:txBody>
                    <a:bodyPr/>
                    <a:lstStyle/>
                    <a:p>
                      <a:pPr algn="ctr"/>
                      <a:r>
                        <a:rPr lang="de-DE" dirty="0">
                          <a:solidFill>
                            <a:schemeClr val="bg1"/>
                          </a:solidFill>
                        </a:rPr>
                        <a:t>0</a:t>
                      </a:r>
                    </a:p>
                  </a:txBody>
                  <a:tcPr>
                    <a:solidFill>
                      <a:srgbClr val="C00000"/>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9731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Latent </a:t>
            </a:r>
            <a:r>
              <a:rPr lang="de-DE" dirty="0" err="1"/>
              <a:t>Semantic</a:t>
            </a:r>
            <a:r>
              <a:rPr lang="de-DE" dirty="0"/>
              <a:t> </a:t>
            </a:r>
            <a:r>
              <a:rPr lang="de-DE" dirty="0" err="1"/>
              <a:t>Indexing</a:t>
            </a:r>
            <a:r>
              <a:rPr lang="de-DE" dirty="0"/>
              <a:t> (LSI)</a:t>
            </a:r>
          </a:p>
        </p:txBody>
      </p:sp>
      <p:sp>
        <p:nvSpPr>
          <p:cNvPr id="2" name="Rectangle 1">
            <a:extLst>
              <a:ext uri="{FF2B5EF4-FFF2-40B4-BE49-F238E27FC236}">
                <a16:creationId xmlns:a16="http://schemas.microsoft.com/office/drawing/2014/main" id="{627C6EDB-131C-9F46-B288-52DB111494D4}"/>
              </a:ext>
            </a:extLst>
          </p:cNvPr>
          <p:cNvSpPr/>
          <p:nvPr/>
        </p:nvSpPr>
        <p:spPr>
          <a:xfrm>
            <a:off x="358774" y="1828800"/>
            <a:ext cx="8480425" cy="1015663"/>
          </a:xfrm>
          <a:prstGeom prst="rect">
            <a:avLst/>
          </a:prstGeom>
        </p:spPr>
        <p:txBody>
          <a:bodyPr wrap="square">
            <a:spAutoFit/>
          </a:bodyPr>
          <a:lstStyle/>
          <a:p>
            <a:r>
              <a:rPr lang="de-DE" sz="2000" dirty="0">
                <a:latin typeface="+mn-lt"/>
              </a:rPr>
              <a:t>Not </a:t>
            </a:r>
            <a:r>
              <a:rPr lang="de-DE" sz="2000" dirty="0" err="1">
                <a:latin typeface="+mn-lt"/>
              </a:rPr>
              <a:t>directly</a:t>
            </a:r>
            <a:r>
              <a:rPr lang="de-DE" sz="2000" dirty="0">
                <a:latin typeface="+mn-lt"/>
              </a:rPr>
              <a:t> </a:t>
            </a:r>
            <a:r>
              <a:rPr lang="de-DE" sz="2000" dirty="0" err="1">
                <a:latin typeface="+mn-lt"/>
              </a:rPr>
              <a:t>comparing</a:t>
            </a:r>
            <a:r>
              <a:rPr lang="de-DE" sz="2000" dirty="0">
                <a:latin typeface="+mn-lt"/>
              </a:rPr>
              <a:t> </a:t>
            </a:r>
            <a:r>
              <a:rPr lang="de-DE" sz="2000" dirty="0" err="1">
                <a:latin typeface="+mn-lt"/>
              </a:rPr>
              <a:t>the</a:t>
            </a:r>
            <a:r>
              <a:rPr lang="de-DE" sz="2000" dirty="0">
                <a:latin typeface="+mn-lt"/>
              </a:rPr>
              <a:t> </a:t>
            </a:r>
            <a:r>
              <a:rPr lang="de-DE" sz="2000" dirty="0" err="1">
                <a:latin typeface="+mn-lt"/>
              </a:rPr>
              <a:t>cosine</a:t>
            </a:r>
            <a:r>
              <a:rPr lang="de-DE" sz="2000" dirty="0">
                <a:latin typeface="+mn-lt"/>
              </a:rPr>
              <a:t> </a:t>
            </a:r>
            <a:r>
              <a:rPr lang="de-DE" sz="2000" dirty="0" err="1">
                <a:latin typeface="+mn-lt"/>
              </a:rPr>
              <a:t>similarity</a:t>
            </a:r>
            <a:r>
              <a:rPr lang="de-DE" sz="2000" dirty="0">
                <a:latin typeface="+mn-lt"/>
              </a:rPr>
              <a:t> </a:t>
            </a:r>
            <a:r>
              <a:rPr lang="de-DE" sz="2000" dirty="0" err="1">
                <a:latin typeface="+mn-lt"/>
              </a:rPr>
              <a:t>of</a:t>
            </a:r>
            <a:r>
              <a:rPr lang="de-DE" sz="2000" dirty="0">
                <a:latin typeface="+mn-lt"/>
              </a:rPr>
              <a:t> </a:t>
            </a:r>
            <a:r>
              <a:rPr lang="de-DE" sz="2000" dirty="0" err="1">
                <a:latin typeface="+mn-lt"/>
              </a:rPr>
              <a:t>bag-of-word</a:t>
            </a:r>
            <a:r>
              <a:rPr lang="de-DE" sz="2000" dirty="0">
                <a:latin typeface="+mn-lt"/>
              </a:rPr>
              <a:t> </a:t>
            </a:r>
            <a:r>
              <a:rPr lang="de-DE" sz="2000" dirty="0" err="1">
                <a:latin typeface="+mn-lt"/>
              </a:rPr>
              <a:t>vectors</a:t>
            </a:r>
            <a:r>
              <a:rPr lang="de-DE" sz="2000" dirty="0">
                <a:latin typeface="+mn-lt"/>
              </a:rPr>
              <a:t>, but </a:t>
            </a:r>
            <a:r>
              <a:rPr lang="de-DE" sz="2000" dirty="0" err="1">
                <a:latin typeface="+mn-lt"/>
              </a:rPr>
              <a:t>first</a:t>
            </a:r>
            <a:r>
              <a:rPr lang="de-DE" sz="2000" dirty="0">
                <a:latin typeface="+mn-lt"/>
              </a:rPr>
              <a:t> </a:t>
            </a:r>
            <a:r>
              <a:rPr lang="de-DE" sz="2000" dirty="0" err="1">
                <a:latin typeface="+mn-lt"/>
              </a:rPr>
              <a:t>reducing</a:t>
            </a:r>
            <a:r>
              <a:rPr lang="de-DE" sz="2000" dirty="0">
                <a:latin typeface="+mn-lt"/>
              </a:rPr>
              <a:t> </a:t>
            </a:r>
            <a:r>
              <a:rPr lang="de-DE" sz="2000" dirty="0" err="1">
                <a:latin typeface="+mn-lt"/>
              </a:rPr>
              <a:t>the</a:t>
            </a:r>
            <a:r>
              <a:rPr lang="de-DE" sz="2000" dirty="0">
                <a:latin typeface="+mn-lt"/>
              </a:rPr>
              <a:t> </a:t>
            </a:r>
            <a:r>
              <a:rPr lang="de-DE" sz="2000" dirty="0" err="1">
                <a:latin typeface="+mn-lt"/>
              </a:rPr>
              <a:t>dimensionality</a:t>
            </a:r>
            <a:r>
              <a:rPr lang="de-DE" sz="2000" dirty="0">
                <a:latin typeface="+mn-lt"/>
              </a:rPr>
              <a:t> </a:t>
            </a:r>
            <a:r>
              <a:rPr lang="de-DE" sz="2000" dirty="0" err="1">
                <a:latin typeface="+mn-lt"/>
              </a:rPr>
              <a:t>of</a:t>
            </a:r>
            <a:r>
              <a:rPr lang="de-DE" sz="2000" dirty="0">
                <a:latin typeface="+mn-lt"/>
              </a:rPr>
              <a:t> </a:t>
            </a:r>
            <a:r>
              <a:rPr lang="de-DE" sz="2000" dirty="0" err="1">
                <a:latin typeface="+mn-lt"/>
              </a:rPr>
              <a:t>our</a:t>
            </a:r>
            <a:r>
              <a:rPr lang="de-DE" sz="2000" dirty="0">
                <a:latin typeface="+mn-lt"/>
              </a:rPr>
              <a:t> </a:t>
            </a:r>
            <a:r>
              <a:rPr lang="de-DE" sz="2000" dirty="0" err="1">
                <a:latin typeface="+mn-lt"/>
              </a:rPr>
              <a:t>document</a:t>
            </a:r>
            <a:r>
              <a:rPr lang="de-DE" sz="2000" dirty="0">
                <a:latin typeface="+mn-lt"/>
              </a:rPr>
              <a:t> </a:t>
            </a:r>
            <a:r>
              <a:rPr lang="de-DE" sz="2000" dirty="0" err="1">
                <a:latin typeface="+mn-lt"/>
              </a:rPr>
              <a:t>vectors</a:t>
            </a:r>
            <a:r>
              <a:rPr lang="de-DE" sz="2000" dirty="0">
                <a:latin typeface="+mn-lt"/>
              </a:rPr>
              <a:t> </a:t>
            </a:r>
            <a:r>
              <a:rPr lang="de-DE" sz="2000" dirty="0" err="1">
                <a:latin typeface="+mn-lt"/>
              </a:rPr>
              <a:t>by</a:t>
            </a:r>
            <a:r>
              <a:rPr lang="de-DE" sz="2000" dirty="0">
                <a:latin typeface="+mn-lt"/>
              </a:rPr>
              <a:t> </a:t>
            </a:r>
            <a:r>
              <a:rPr lang="de-DE" sz="2000" dirty="0" err="1">
                <a:latin typeface="+mn-lt"/>
              </a:rPr>
              <a:t>applying</a:t>
            </a:r>
            <a:r>
              <a:rPr lang="de-DE" sz="2000" dirty="0">
                <a:latin typeface="+mn-lt"/>
              </a:rPr>
              <a:t> latent </a:t>
            </a:r>
            <a:r>
              <a:rPr lang="de-DE" sz="2000" dirty="0" err="1">
                <a:latin typeface="+mn-lt"/>
              </a:rPr>
              <a:t>semantic</a:t>
            </a:r>
            <a:r>
              <a:rPr lang="de-DE" sz="2000" dirty="0">
                <a:latin typeface="+mn-lt"/>
              </a:rPr>
              <a:t> </a:t>
            </a:r>
            <a:r>
              <a:rPr lang="de-DE" sz="2000" dirty="0" err="1">
                <a:latin typeface="+mn-lt"/>
              </a:rPr>
              <a:t>analysis</a:t>
            </a:r>
            <a:r>
              <a:rPr lang="de-DE" sz="2000" dirty="0">
                <a:latin typeface="+mn-lt"/>
              </a:rPr>
              <a:t>.</a:t>
            </a:r>
          </a:p>
        </p:txBody>
      </p:sp>
      <p:pic>
        <p:nvPicPr>
          <p:cNvPr id="5" name="Picture 4" descr="A screenshot of a cell phone&#10;&#10;Description automatically generated">
            <a:extLst>
              <a:ext uri="{FF2B5EF4-FFF2-40B4-BE49-F238E27FC236}">
                <a16:creationId xmlns:a16="http://schemas.microsoft.com/office/drawing/2014/main" id="{6963B19A-2D00-2F45-BAF2-E67881209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774" y="2971800"/>
            <a:ext cx="8229600" cy="3073400"/>
          </a:xfrm>
          <a:prstGeom prst="rect">
            <a:avLst/>
          </a:prstGeom>
        </p:spPr>
      </p:pic>
    </p:spTree>
    <p:extLst>
      <p:ext uri="{BB962C8B-B14F-4D97-AF65-F5344CB8AC3E}">
        <p14:creationId xmlns:p14="http://schemas.microsoft.com/office/powerpoint/2010/main" val="27916763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Latent </a:t>
            </a:r>
            <a:r>
              <a:rPr lang="de-DE" dirty="0" err="1"/>
              <a:t>Semantic</a:t>
            </a:r>
            <a:r>
              <a:rPr lang="de-DE" dirty="0"/>
              <a:t> </a:t>
            </a:r>
            <a:r>
              <a:rPr lang="de-DE" dirty="0" err="1"/>
              <a:t>Indexing</a:t>
            </a:r>
            <a:r>
              <a:rPr lang="de-DE" dirty="0"/>
              <a:t> (LSI)</a:t>
            </a:r>
          </a:p>
        </p:txBody>
      </p:sp>
      <p:pic>
        <p:nvPicPr>
          <p:cNvPr id="7" name="Picture 6" descr="A close up of a clock&#10;&#10;Description automatically generated">
            <a:extLst>
              <a:ext uri="{FF2B5EF4-FFF2-40B4-BE49-F238E27FC236}">
                <a16:creationId xmlns:a16="http://schemas.microsoft.com/office/drawing/2014/main" id="{39D57D6F-C860-7E41-9B72-77B69568A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150" y="1752600"/>
            <a:ext cx="7505700" cy="4439212"/>
          </a:xfrm>
          <a:prstGeom prst="rect">
            <a:avLst/>
          </a:prstGeom>
        </p:spPr>
      </p:pic>
    </p:spTree>
    <p:extLst>
      <p:ext uri="{BB962C8B-B14F-4D97-AF65-F5344CB8AC3E}">
        <p14:creationId xmlns:p14="http://schemas.microsoft.com/office/powerpoint/2010/main" val="24774896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993C9-7D56-0B4F-BFF5-E9045839E691}"/>
              </a:ext>
            </a:extLst>
          </p:cNvPr>
          <p:cNvSpPr>
            <a:spLocks noGrp="1"/>
          </p:cNvSpPr>
          <p:nvPr>
            <p:ph type="title"/>
          </p:nvPr>
        </p:nvSpPr>
        <p:spPr/>
        <p:txBody>
          <a:bodyPr/>
          <a:lstStyle/>
          <a:p>
            <a:r>
              <a:rPr lang="de-DE" dirty="0"/>
              <a:t>Latent </a:t>
            </a:r>
            <a:r>
              <a:rPr lang="de-DE" dirty="0" err="1"/>
              <a:t>Semantic</a:t>
            </a:r>
            <a:r>
              <a:rPr lang="de-DE" dirty="0"/>
              <a:t> </a:t>
            </a:r>
            <a:r>
              <a:rPr lang="de-DE" dirty="0" err="1"/>
              <a:t>Indexing</a:t>
            </a:r>
            <a:r>
              <a:rPr lang="de-DE" dirty="0"/>
              <a:t> (LSI)</a:t>
            </a:r>
          </a:p>
        </p:txBody>
      </p:sp>
      <p:sp>
        <p:nvSpPr>
          <p:cNvPr id="3" name="Content Placeholder 2">
            <a:extLst>
              <a:ext uri="{FF2B5EF4-FFF2-40B4-BE49-F238E27FC236}">
                <a16:creationId xmlns:a16="http://schemas.microsoft.com/office/drawing/2014/main" id="{0BBFEFF8-5913-C641-95BB-45E1A29D9BC5}"/>
              </a:ext>
            </a:extLst>
          </p:cNvPr>
          <p:cNvSpPr>
            <a:spLocks noGrp="1"/>
          </p:cNvSpPr>
          <p:nvPr>
            <p:ph idx="1"/>
          </p:nvPr>
        </p:nvSpPr>
        <p:spPr/>
        <p:txBody>
          <a:bodyPr/>
          <a:lstStyle/>
          <a:p>
            <a:endParaRPr lang="de-DE" dirty="0"/>
          </a:p>
        </p:txBody>
      </p:sp>
      <p:sp>
        <p:nvSpPr>
          <p:cNvPr id="4" name="Rectangle 3">
            <a:extLst>
              <a:ext uri="{FF2B5EF4-FFF2-40B4-BE49-F238E27FC236}">
                <a16:creationId xmlns:a16="http://schemas.microsoft.com/office/drawing/2014/main" id="{B87C41F4-B7DD-2D4A-A85B-82A298C17572}"/>
              </a:ext>
            </a:extLst>
          </p:cNvPr>
          <p:cNvSpPr/>
          <p:nvPr/>
        </p:nvSpPr>
        <p:spPr>
          <a:xfrm>
            <a:off x="358775" y="1841797"/>
            <a:ext cx="8328025" cy="3416320"/>
          </a:xfrm>
          <a:prstGeom prst="rect">
            <a:avLst/>
          </a:prstGeom>
        </p:spPr>
        <p:txBody>
          <a:bodyPr wrap="square">
            <a:spAutoFit/>
          </a:bodyPr>
          <a:lstStyle/>
          <a:p>
            <a:pPr marL="342900" indent="-342900">
              <a:buFont typeface="Wingdings" pitchFamily="2" charset="2"/>
              <a:buChar char="§"/>
            </a:pPr>
            <a:r>
              <a:rPr lang="de-DE" sz="2000" dirty="0" err="1">
                <a:latin typeface="+mn-lt"/>
              </a:rPr>
              <a:t>It</a:t>
            </a:r>
            <a:r>
              <a:rPr lang="de-DE" sz="2000" dirty="0">
                <a:latin typeface="+mn-lt"/>
              </a:rPr>
              <a:t> </a:t>
            </a:r>
            <a:r>
              <a:rPr lang="de-DE" sz="2000" dirty="0" err="1">
                <a:latin typeface="+mn-lt"/>
              </a:rPr>
              <a:t>is</a:t>
            </a:r>
            <a:r>
              <a:rPr lang="de-DE" sz="2000" dirty="0">
                <a:latin typeface="+mn-lt"/>
              </a:rPr>
              <a:t> </a:t>
            </a:r>
            <a:r>
              <a:rPr lang="de-DE" sz="2000" dirty="0" err="1">
                <a:latin typeface="+mn-lt"/>
              </a:rPr>
              <a:t>often</a:t>
            </a:r>
            <a:r>
              <a:rPr lang="de-DE" sz="2000" dirty="0">
                <a:latin typeface="+mn-lt"/>
              </a:rPr>
              <a:t> </a:t>
            </a:r>
            <a:r>
              <a:rPr lang="de-DE" sz="2000" dirty="0" err="1">
                <a:latin typeface="+mn-lt"/>
              </a:rPr>
              <a:t>assumed</a:t>
            </a:r>
            <a:r>
              <a:rPr lang="de-DE" sz="2000" dirty="0">
                <a:latin typeface="+mn-lt"/>
              </a:rPr>
              <a:t> </a:t>
            </a:r>
            <a:r>
              <a:rPr lang="de-DE" sz="2000" dirty="0" err="1">
                <a:latin typeface="+mn-lt"/>
              </a:rPr>
              <a:t>that</a:t>
            </a:r>
            <a:r>
              <a:rPr lang="de-DE" sz="2000" dirty="0">
                <a:latin typeface="+mn-lt"/>
              </a:rPr>
              <a:t> </a:t>
            </a:r>
            <a:r>
              <a:rPr lang="de-DE" sz="2000" dirty="0" err="1">
                <a:latin typeface="+mn-lt"/>
              </a:rPr>
              <a:t>the</a:t>
            </a:r>
            <a:r>
              <a:rPr lang="de-DE" sz="2000" dirty="0">
                <a:latin typeface="+mn-lt"/>
              </a:rPr>
              <a:t> </a:t>
            </a:r>
            <a:r>
              <a:rPr lang="de-DE" sz="2000" dirty="0" err="1">
                <a:latin typeface="+mn-lt"/>
              </a:rPr>
              <a:t>underlying</a:t>
            </a:r>
            <a:r>
              <a:rPr lang="de-DE" sz="2000" dirty="0">
                <a:latin typeface="+mn-lt"/>
              </a:rPr>
              <a:t> </a:t>
            </a:r>
            <a:r>
              <a:rPr lang="de-DE" sz="2000" dirty="0" err="1">
                <a:latin typeface="+mn-lt"/>
              </a:rPr>
              <a:t>semantic</a:t>
            </a:r>
            <a:r>
              <a:rPr lang="de-DE" sz="2000" dirty="0">
                <a:latin typeface="+mn-lt"/>
              </a:rPr>
              <a:t> </a:t>
            </a:r>
            <a:r>
              <a:rPr lang="de-DE" sz="2000" dirty="0" err="1">
                <a:latin typeface="+mn-lt"/>
              </a:rPr>
              <a:t>space</a:t>
            </a:r>
            <a:r>
              <a:rPr lang="de-DE" sz="2000" dirty="0">
                <a:latin typeface="+mn-lt"/>
              </a:rPr>
              <a:t> </a:t>
            </a:r>
            <a:r>
              <a:rPr lang="de-DE" sz="2000" dirty="0" err="1">
                <a:latin typeface="+mn-lt"/>
              </a:rPr>
              <a:t>of</a:t>
            </a:r>
            <a:r>
              <a:rPr lang="de-DE" sz="2000" dirty="0">
                <a:latin typeface="+mn-lt"/>
              </a:rPr>
              <a:t> a </a:t>
            </a:r>
            <a:r>
              <a:rPr lang="de-DE" sz="2000" dirty="0" err="1">
                <a:latin typeface="+mn-lt"/>
              </a:rPr>
              <a:t>corpus</a:t>
            </a:r>
            <a:r>
              <a:rPr lang="de-DE" sz="2000" dirty="0">
                <a:latin typeface="+mn-lt"/>
              </a:rPr>
              <a:t> </a:t>
            </a:r>
            <a:r>
              <a:rPr lang="de-DE" sz="2000" dirty="0" err="1">
                <a:latin typeface="+mn-lt"/>
              </a:rPr>
              <a:t>is</a:t>
            </a:r>
            <a:r>
              <a:rPr lang="de-DE" sz="2000" dirty="0">
                <a:latin typeface="+mn-lt"/>
              </a:rPr>
              <a:t> </a:t>
            </a:r>
            <a:r>
              <a:rPr lang="de-DE" sz="2000" dirty="0" err="1">
                <a:latin typeface="+mn-lt"/>
              </a:rPr>
              <a:t>of</a:t>
            </a:r>
            <a:r>
              <a:rPr lang="de-DE" sz="2000" dirty="0">
                <a:latin typeface="+mn-lt"/>
              </a:rPr>
              <a:t> a </a:t>
            </a:r>
            <a:r>
              <a:rPr lang="de-DE" sz="2000" dirty="0" err="1">
                <a:latin typeface="+mn-lt"/>
              </a:rPr>
              <a:t>lower</a:t>
            </a:r>
            <a:r>
              <a:rPr lang="de-DE" sz="2000" dirty="0">
                <a:latin typeface="+mn-lt"/>
              </a:rPr>
              <a:t> </a:t>
            </a:r>
            <a:r>
              <a:rPr lang="de-DE" sz="2000" dirty="0" err="1">
                <a:latin typeface="+mn-lt"/>
              </a:rPr>
              <a:t>dimensionality</a:t>
            </a:r>
            <a:r>
              <a:rPr lang="de-DE" sz="2000" dirty="0">
                <a:latin typeface="+mn-lt"/>
              </a:rPr>
              <a:t> </a:t>
            </a:r>
            <a:r>
              <a:rPr lang="de-DE" sz="2000" dirty="0" err="1">
                <a:latin typeface="+mn-lt"/>
              </a:rPr>
              <a:t>than</a:t>
            </a:r>
            <a:r>
              <a:rPr lang="de-DE" sz="2000" dirty="0">
                <a:latin typeface="+mn-lt"/>
              </a:rPr>
              <a:t> </a:t>
            </a:r>
            <a:r>
              <a:rPr lang="de-DE" sz="2000" dirty="0" err="1">
                <a:latin typeface="+mn-lt"/>
              </a:rPr>
              <a:t>the</a:t>
            </a:r>
            <a:r>
              <a:rPr lang="de-DE" sz="2000" dirty="0">
                <a:latin typeface="+mn-lt"/>
              </a:rPr>
              <a:t> </a:t>
            </a:r>
            <a:r>
              <a:rPr lang="de-DE" sz="2000" dirty="0" err="1">
                <a:latin typeface="+mn-lt"/>
              </a:rPr>
              <a:t>number</a:t>
            </a:r>
            <a:r>
              <a:rPr lang="de-DE" sz="2000" dirty="0">
                <a:latin typeface="+mn-lt"/>
              </a:rPr>
              <a:t> </a:t>
            </a:r>
            <a:r>
              <a:rPr lang="de-DE" sz="2000" dirty="0" err="1">
                <a:latin typeface="+mn-lt"/>
              </a:rPr>
              <a:t>of</a:t>
            </a:r>
            <a:r>
              <a:rPr lang="de-DE" sz="2000" dirty="0">
                <a:latin typeface="+mn-lt"/>
              </a:rPr>
              <a:t> </a:t>
            </a:r>
            <a:r>
              <a:rPr lang="de-DE" sz="2000" dirty="0" err="1">
                <a:latin typeface="+mn-lt"/>
              </a:rPr>
              <a:t>unique</a:t>
            </a:r>
            <a:r>
              <a:rPr lang="de-DE" sz="2000" dirty="0">
                <a:latin typeface="+mn-lt"/>
              </a:rPr>
              <a:t> </a:t>
            </a:r>
            <a:r>
              <a:rPr lang="de-DE" sz="2000" dirty="0" err="1">
                <a:latin typeface="+mn-lt"/>
              </a:rPr>
              <a:t>tokens</a:t>
            </a:r>
            <a:r>
              <a:rPr lang="de-DE" sz="2000" dirty="0">
                <a:latin typeface="+mn-lt"/>
              </a:rPr>
              <a:t>. </a:t>
            </a:r>
          </a:p>
          <a:p>
            <a:pPr marL="342900" indent="-342900">
              <a:buFont typeface="Wingdings" pitchFamily="2" charset="2"/>
              <a:buChar char="§"/>
            </a:pPr>
            <a:endParaRPr lang="de-DE" sz="2000" dirty="0">
              <a:latin typeface="+mn-lt"/>
            </a:endParaRPr>
          </a:p>
          <a:p>
            <a:pPr marL="342900" indent="-342900">
              <a:buFont typeface="Wingdings" pitchFamily="2" charset="2"/>
              <a:buChar char="§"/>
            </a:pPr>
            <a:endParaRPr lang="de-DE" sz="2000" dirty="0">
              <a:latin typeface="+mn-lt"/>
            </a:endParaRPr>
          </a:p>
          <a:p>
            <a:pPr marL="342900" indent="-342900">
              <a:buFont typeface="Wingdings" pitchFamily="2" charset="2"/>
              <a:buChar char="§"/>
            </a:pPr>
            <a:r>
              <a:rPr lang="de-DE" sz="2000" dirty="0" err="1">
                <a:latin typeface="+mn-lt"/>
              </a:rPr>
              <a:t>Therefore</a:t>
            </a:r>
            <a:r>
              <a:rPr lang="de-DE" sz="2000" dirty="0">
                <a:latin typeface="+mn-lt"/>
              </a:rPr>
              <a:t>, LSA </a:t>
            </a:r>
            <a:r>
              <a:rPr lang="de-DE" sz="2000" dirty="0" err="1">
                <a:latin typeface="+mn-lt"/>
              </a:rPr>
              <a:t>applies</a:t>
            </a:r>
            <a:r>
              <a:rPr lang="de-DE" sz="2000" dirty="0">
                <a:latin typeface="+mn-lt"/>
              </a:rPr>
              <a:t> </a:t>
            </a:r>
            <a:r>
              <a:rPr lang="de-DE" sz="2000" dirty="0" err="1">
                <a:latin typeface="+mn-lt"/>
              </a:rPr>
              <a:t>principal</a:t>
            </a:r>
            <a:r>
              <a:rPr lang="de-DE" sz="2000" dirty="0">
                <a:latin typeface="+mn-lt"/>
              </a:rPr>
              <a:t> </a:t>
            </a:r>
            <a:r>
              <a:rPr lang="de-DE" sz="2000" dirty="0" err="1">
                <a:latin typeface="+mn-lt"/>
              </a:rPr>
              <a:t>component</a:t>
            </a:r>
            <a:r>
              <a:rPr lang="de-DE" sz="2000" dirty="0">
                <a:latin typeface="+mn-lt"/>
              </a:rPr>
              <a:t> </a:t>
            </a:r>
            <a:r>
              <a:rPr lang="de-DE" sz="2000" dirty="0" err="1">
                <a:latin typeface="+mn-lt"/>
              </a:rPr>
              <a:t>analysis</a:t>
            </a:r>
            <a:r>
              <a:rPr lang="de-DE" sz="2000" dirty="0">
                <a:latin typeface="+mn-lt"/>
              </a:rPr>
              <a:t> on </a:t>
            </a:r>
            <a:r>
              <a:rPr lang="de-DE" sz="2000" dirty="0" err="1">
                <a:latin typeface="+mn-lt"/>
              </a:rPr>
              <a:t>our</a:t>
            </a:r>
            <a:r>
              <a:rPr lang="de-DE" sz="2000" dirty="0">
                <a:latin typeface="+mn-lt"/>
              </a:rPr>
              <a:t> </a:t>
            </a:r>
            <a:r>
              <a:rPr lang="de-DE" sz="2000" dirty="0" err="1">
                <a:latin typeface="+mn-lt"/>
              </a:rPr>
              <a:t>vector</a:t>
            </a:r>
            <a:r>
              <a:rPr lang="de-DE" sz="2000" dirty="0">
                <a:latin typeface="+mn-lt"/>
              </a:rPr>
              <a:t> </a:t>
            </a:r>
            <a:r>
              <a:rPr lang="de-DE" sz="2000" dirty="0" err="1">
                <a:latin typeface="+mn-lt"/>
              </a:rPr>
              <a:t>space</a:t>
            </a:r>
            <a:r>
              <a:rPr lang="de-DE" sz="2000" dirty="0">
                <a:latin typeface="+mn-lt"/>
              </a:rPr>
              <a:t> </a:t>
            </a:r>
            <a:r>
              <a:rPr lang="de-DE" sz="2000" dirty="0" err="1">
                <a:latin typeface="+mn-lt"/>
              </a:rPr>
              <a:t>and</a:t>
            </a:r>
            <a:r>
              <a:rPr lang="de-DE" sz="2000" dirty="0">
                <a:latin typeface="+mn-lt"/>
              </a:rPr>
              <a:t> </a:t>
            </a:r>
            <a:r>
              <a:rPr lang="de-DE" sz="2000" dirty="0" err="1">
                <a:latin typeface="+mn-lt"/>
              </a:rPr>
              <a:t>only</a:t>
            </a:r>
            <a:r>
              <a:rPr lang="de-DE" sz="2000" dirty="0">
                <a:latin typeface="+mn-lt"/>
              </a:rPr>
              <a:t> </a:t>
            </a:r>
            <a:r>
              <a:rPr lang="de-DE" sz="2000" dirty="0" err="1">
                <a:latin typeface="+mn-lt"/>
              </a:rPr>
              <a:t>keeps</a:t>
            </a:r>
            <a:r>
              <a:rPr lang="de-DE" sz="2000" dirty="0">
                <a:latin typeface="+mn-lt"/>
              </a:rPr>
              <a:t> </a:t>
            </a:r>
            <a:r>
              <a:rPr lang="de-DE" sz="2000" dirty="0" err="1">
                <a:latin typeface="+mn-lt"/>
              </a:rPr>
              <a:t>the</a:t>
            </a:r>
            <a:r>
              <a:rPr lang="de-DE" sz="2000" dirty="0">
                <a:latin typeface="+mn-lt"/>
              </a:rPr>
              <a:t> </a:t>
            </a:r>
            <a:r>
              <a:rPr lang="de-DE" sz="2000" dirty="0" err="1">
                <a:latin typeface="+mn-lt"/>
              </a:rPr>
              <a:t>directions</a:t>
            </a:r>
            <a:r>
              <a:rPr lang="de-DE" sz="2000" dirty="0">
                <a:latin typeface="+mn-lt"/>
              </a:rPr>
              <a:t> in </a:t>
            </a:r>
            <a:r>
              <a:rPr lang="de-DE" sz="2000" dirty="0" err="1">
                <a:latin typeface="+mn-lt"/>
              </a:rPr>
              <a:t>our</a:t>
            </a:r>
            <a:r>
              <a:rPr lang="de-DE" sz="2000" dirty="0">
                <a:latin typeface="+mn-lt"/>
              </a:rPr>
              <a:t> </a:t>
            </a:r>
            <a:r>
              <a:rPr lang="de-DE" sz="2000" dirty="0" err="1">
                <a:latin typeface="+mn-lt"/>
              </a:rPr>
              <a:t>vector</a:t>
            </a:r>
            <a:r>
              <a:rPr lang="de-DE" sz="2000" dirty="0">
                <a:latin typeface="+mn-lt"/>
              </a:rPr>
              <a:t> </a:t>
            </a:r>
            <a:r>
              <a:rPr lang="de-DE" sz="2000" dirty="0" err="1">
                <a:latin typeface="+mn-lt"/>
              </a:rPr>
              <a:t>space</a:t>
            </a:r>
            <a:r>
              <a:rPr lang="de-DE" sz="2000" dirty="0">
                <a:latin typeface="+mn-lt"/>
              </a:rPr>
              <a:t> </a:t>
            </a:r>
            <a:r>
              <a:rPr lang="de-DE" sz="2000" dirty="0" err="1">
                <a:latin typeface="+mn-lt"/>
              </a:rPr>
              <a:t>that</a:t>
            </a:r>
            <a:r>
              <a:rPr lang="de-DE" sz="2000" dirty="0">
                <a:latin typeface="+mn-lt"/>
              </a:rPr>
              <a:t> </a:t>
            </a:r>
            <a:r>
              <a:rPr lang="de-DE" sz="2000" dirty="0" err="1">
                <a:latin typeface="+mn-lt"/>
              </a:rPr>
              <a:t>contain</a:t>
            </a:r>
            <a:r>
              <a:rPr lang="de-DE" sz="2000" dirty="0">
                <a:latin typeface="+mn-lt"/>
              </a:rPr>
              <a:t> </a:t>
            </a:r>
            <a:r>
              <a:rPr lang="de-DE" sz="2000" dirty="0" err="1">
                <a:latin typeface="+mn-lt"/>
              </a:rPr>
              <a:t>the</a:t>
            </a:r>
            <a:r>
              <a:rPr lang="de-DE" sz="2000" dirty="0">
                <a:latin typeface="+mn-lt"/>
              </a:rPr>
              <a:t> </a:t>
            </a:r>
            <a:r>
              <a:rPr lang="de-DE" sz="2000" dirty="0" err="1">
                <a:latin typeface="+mn-lt"/>
              </a:rPr>
              <a:t>most</a:t>
            </a:r>
            <a:r>
              <a:rPr lang="de-DE" sz="2000" dirty="0">
                <a:latin typeface="+mn-lt"/>
              </a:rPr>
              <a:t> </a:t>
            </a:r>
            <a:r>
              <a:rPr lang="de-DE" sz="2000" dirty="0" err="1">
                <a:latin typeface="+mn-lt"/>
              </a:rPr>
              <a:t>variance</a:t>
            </a:r>
            <a:r>
              <a:rPr lang="de-DE" sz="2000" dirty="0">
                <a:latin typeface="+mn-lt"/>
              </a:rPr>
              <a:t> (i.e. </a:t>
            </a:r>
            <a:r>
              <a:rPr lang="de-DE" sz="2000" dirty="0" err="1">
                <a:latin typeface="+mn-lt"/>
              </a:rPr>
              <a:t>those</a:t>
            </a:r>
            <a:r>
              <a:rPr lang="de-DE" sz="2000" dirty="0">
                <a:latin typeface="+mn-lt"/>
              </a:rPr>
              <a:t> </a:t>
            </a:r>
            <a:r>
              <a:rPr lang="de-DE" sz="2000" dirty="0" err="1">
                <a:latin typeface="+mn-lt"/>
              </a:rPr>
              <a:t>directions</a:t>
            </a:r>
            <a:r>
              <a:rPr lang="de-DE" sz="2000" dirty="0">
                <a:latin typeface="+mn-lt"/>
              </a:rPr>
              <a:t> in </a:t>
            </a:r>
            <a:r>
              <a:rPr lang="de-DE" sz="2000" dirty="0" err="1">
                <a:latin typeface="+mn-lt"/>
              </a:rPr>
              <a:t>the</a:t>
            </a:r>
            <a:r>
              <a:rPr lang="de-DE" sz="2000" dirty="0">
                <a:latin typeface="+mn-lt"/>
              </a:rPr>
              <a:t> </a:t>
            </a:r>
            <a:r>
              <a:rPr lang="de-DE" sz="2000" dirty="0" err="1">
                <a:latin typeface="+mn-lt"/>
              </a:rPr>
              <a:t>space</a:t>
            </a:r>
            <a:r>
              <a:rPr lang="de-DE" sz="2000" dirty="0">
                <a:latin typeface="+mn-lt"/>
              </a:rPr>
              <a:t> </a:t>
            </a:r>
            <a:r>
              <a:rPr lang="de-DE" sz="2000" dirty="0" err="1">
                <a:latin typeface="+mn-lt"/>
              </a:rPr>
              <a:t>that</a:t>
            </a:r>
            <a:r>
              <a:rPr lang="de-DE" sz="2000" dirty="0">
                <a:latin typeface="+mn-lt"/>
              </a:rPr>
              <a:t> </a:t>
            </a:r>
            <a:r>
              <a:rPr lang="de-DE" sz="2000" dirty="0" err="1">
                <a:latin typeface="+mn-lt"/>
              </a:rPr>
              <a:t>change</a:t>
            </a:r>
            <a:r>
              <a:rPr lang="de-DE" sz="2000" dirty="0">
                <a:latin typeface="+mn-lt"/>
              </a:rPr>
              <a:t> </a:t>
            </a:r>
            <a:r>
              <a:rPr lang="de-DE" sz="2000" dirty="0" err="1">
                <a:latin typeface="+mn-lt"/>
              </a:rPr>
              <a:t>most</a:t>
            </a:r>
            <a:r>
              <a:rPr lang="de-DE" sz="2000" dirty="0">
                <a:latin typeface="+mn-lt"/>
              </a:rPr>
              <a:t> </a:t>
            </a:r>
            <a:r>
              <a:rPr lang="de-DE" sz="2000" dirty="0" err="1">
                <a:latin typeface="+mn-lt"/>
              </a:rPr>
              <a:t>rapidly</a:t>
            </a:r>
            <a:r>
              <a:rPr lang="de-DE" sz="2000" dirty="0">
                <a:latin typeface="+mn-lt"/>
              </a:rPr>
              <a:t>, </a:t>
            </a:r>
            <a:r>
              <a:rPr lang="de-DE" sz="2000" dirty="0" err="1">
                <a:latin typeface="+mn-lt"/>
              </a:rPr>
              <a:t>and</a:t>
            </a:r>
            <a:r>
              <a:rPr lang="de-DE" sz="2000" dirty="0">
                <a:latin typeface="+mn-lt"/>
              </a:rPr>
              <a:t> </a:t>
            </a:r>
            <a:r>
              <a:rPr lang="de-DE" sz="2000" dirty="0" err="1">
                <a:latin typeface="+mn-lt"/>
              </a:rPr>
              <a:t>thus</a:t>
            </a:r>
            <a:r>
              <a:rPr lang="de-DE" sz="2000" dirty="0">
                <a:latin typeface="+mn-lt"/>
              </a:rPr>
              <a:t> </a:t>
            </a:r>
            <a:r>
              <a:rPr lang="de-DE" sz="2000" dirty="0" err="1">
                <a:latin typeface="+mn-lt"/>
              </a:rPr>
              <a:t>are</a:t>
            </a:r>
            <a:r>
              <a:rPr lang="de-DE" sz="2000" dirty="0">
                <a:latin typeface="+mn-lt"/>
              </a:rPr>
              <a:t> </a:t>
            </a:r>
            <a:r>
              <a:rPr lang="de-DE" sz="2000" dirty="0" err="1">
                <a:latin typeface="+mn-lt"/>
              </a:rPr>
              <a:t>assumed</a:t>
            </a:r>
            <a:r>
              <a:rPr lang="de-DE" sz="2000" dirty="0">
                <a:latin typeface="+mn-lt"/>
              </a:rPr>
              <a:t> </a:t>
            </a:r>
            <a:r>
              <a:rPr lang="de-DE" sz="2000" dirty="0" err="1">
                <a:latin typeface="+mn-lt"/>
              </a:rPr>
              <a:t>to</a:t>
            </a:r>
            <a:r>
              <a:rPr lang="de-DE" sz="2000" dirty="0">
                <a:latin typeface="+mn-lt"/>
              </a:rPr>
              <a:t> </a:t>
            </a:r>
            <a:r>
              <a:rPr lang="de-DE" sz="2000" dirty="0" err="1">
                <a:latin typeface="+mn-lt"/>
              </a:rPr>
              <a:t>contain</a:t>
            </a:r>
            <a:r>
              <a:rPr lang="de-DE" sz="2000" dirty="0">
                <a:latin typeface="+mn-lt"/>
              </a:rPr>
              <a:t> </a:t>
            </a:r>
            <a:r>
              <a:rPr lang="de-DE" sz="2000" dirty="0" err="1">
                <a:latin typeface="+mn-lt"/>
              </a:rPr>
              <a:t>more</a:t>
            </a:r>
            <a:r>
              <a:rPr lang="de-DE" sz="2000" dirty="0">
                <a:latin typeface="+mn-lt"/>
              </a:rPr>
              <a:t> </a:t>
            </a:r>
            <a:r>
              <a:rPr lang="de-DE" sz="2000" dirty="0" err="1">
                <a:latin typeface="+mn-lt"/>
              </a:rPr>
              <a:t>information</a:t>
            </a:r>
            <a:r>
              <a:rPr lang="de-DE" dirty="0">
                <a:latin typeface="medium-content-serif-font"/>
              </a:rPr>
              <a:t>). </a:t>
            </a:r>
          </a:p>
          <a:p>
            <a:endParaRPr lang="de-DE" dirty="0">
              <a:latin typeface="medium-content-serif-font"/>
            </a:endParaRPr>
          </a:p>
          <a:p>
            <a:endParaRPr lang="de-DE" dirty="0">
              <a:latin typeface="medium-content-serif-font"/>
            </a:endParaRPr>
          </a:p>
        </p:txBody>
      </p:sp>
    </p:spTree>
    <p:extLst>
      <p:ext uri="{BB962C8B-B14F-4D97-AF65-F5344CB8AC3E}">
        <p14:creationId xmlns:p14="http://schemas.microsoft.com/office/powerpoint/2010/main" val="349521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993C9-7D56-0B4F-BFF5-E9045839E691}"/>
              </a:ext>
            </a:extLst>
          </p:cNvPr>
          <p:cNvSpPr>
            <a:spLocks noGrp="1"/>
          </p:cNvSpPr>
          <p:nvPr>
            <p:ph type="title"/>
          </p:nvPr>
        </p:nvSpPr>
        <p:spPr/>
        <p:txBody>
          <a:bodyPr/>
          <a:lstStyle/>
          <a:p>
            <a:r>
              <a:rPr lang="de-DE" dirty="0" err="1"/>
              <a:t>Example</a:t>
            </a:r>
            <a:endParaRPr lang="de-DE" dirty="0"/>
          </a:p>
        </p:txBody>
      </p:sp>
      <p:sp>
        <p:nvSpPr>
          <p:cNvPr id="3" name="Content Placeholder 2">
            <a:extLst>
              <a:ext uri="{FF2B5EF4-FFF2-40B4-BE49-F238E27FC236}">
                <a16:creationId xmlns:a16="http://schemas.microsoft.com/office/drawing/2014/main" id="{0BBFEFF8-5913-C641-95BB-45E1A29D9BC5}"/>
              </a:ext>
            </a:extLst>
          </p:cNvPr>
          <p:cNvSpPr>
            <a:spLocks noGrp="1"/>
          </p:cNvSpPr>
          <p:nvPr>
            <p:ph idx="1"/>
          </p:nvPr>
        </p:nvSpPr>
        <p:spPr/>
        <p:txBody>
          <a:bodyPr/>
          <a:lstStyle/>
          <a:p>
            <a:pPr marL="0" indent="0">
              <a:buNone/>
            </a:pPr>
            <a:r>
              <a:rPr lang="de-DE" dirty="0" err="1"/>
              <a:t>Suppose</a:t>
            </a:r>
            <a:r>
              <a:rPr lang="de-DE" dirty="0"/>
              <a:t> </a:t>
            </a:r>
            <a:r>
              <a:rPr lang="de-DE" dirty="0" err="1"/>
              <a:t>we</a:t>
            </a:r>
            <a:r>
              <a:rPr lang="de-DE" dirty="0"/>
              <a:t> </a:t>
            </a:r>
            <a:r>
              <a:rPr lang="de-DE" dirty="0" err="1"/>
              <a:t>have</a:t>
            </a:r>
            <a:r>
              <a:rPr lang="de-DE" dirty="0"/>
              <a:t> 3 </a:t>
            </a:r>
            <a:r>
              <a:rPr lang="de-DE" dirty="0" err="1"/>
              <a:t>documents</a:t>
            </a:r>
            <a:r>
              <a:rPr lang="de-DE" dirty="0"/>
              <a:t> :</a:t>
            </a:r>
          </a:p>
          <a:p>
            <a:r>
              <a:rPr lang="de-DE" b="1" i="1" dirty="0"/>
              <a:t>d1 </a:t>
            </a:r>
            <a:r>
              <a:rPr lang="de-DE" dirty="0"/>
              <a:t>= “</a:t>
            </a:r>
            <a:r>
              <a:rPr lang="de-DE" dirty="0" err="1"/>
              <a:t>Shipment</a:t>
            </a:r>
            <a:r>
              <a:rPr lang="de-DE" dirty="0"/>
              <a:t> </a:t>
            </a:r>
            <a:r>
              <a:rPr lang="de-DE" dirty="0" err="1"/>
              <a:t>of</a:t>
            </a:r>
            <a:r>
              <a:rPr lang="de-DE" dirty="0"/>
              <a:t> </a:t>
            </a:r>
            <a:r>
              <a:rPr lang="de-DE" dirty="0" err="1"/>
              <a:t>gold</a:t>
            </a:r>
            <a:r>
              <a:rPr lang="de-DE" dirty="0"/>
              <a:t> </a:t>
            </a:r>
            <a:r>
              <a:rPr lang="de-DE" dirty="0" err="1"/>
              <a:t>damaged</a:t>
            </a:r>
            <a:r>
              <a:rPr lang="de-DE" dirty="0"/>
              <a:t> in a </a:t>
            </a:r>
            <a:r>
              <a:rPr lang="de-DE" dirty="0" err="1"/>
              <a:t>fire</a:t>
            </a:r>
            <a:r>
              <a:rPr lang="de-DE" dirty="0"/>
              <a:t>”</a:t>
            </a:r>
          </a:p>
          <a:p>
            <a:r>
              <a:rPr lang="de-DE" b="1" i="1" dirty="0"/>
              <a:t>d2 = “</a:t>
            </a:r>
            <a:r>
              <a:rPr lang="de-DE" dirty="0" err="1"/>
              <a:t>Delivery</a:t>
            </a:r>
            <a:r>
              <a:rPr lang="de-DE" dirty="0"/>
              <a:t> </a:t>
            </a:r>
            <a:r>
              <a:rPr lang="de-DE" dirty="0" err="1"/>
              <a:t>of</a:t>
            </a:r>
            <a:r>
              <a:rPr lang="de-DE" dirty="0"/>
              <a:t> </a:t>
            </a:r>
            <a:r>
              <a:rPr lang="de-DE" dirty="0" err="1"/>
              <a:t>silver</a:t>
            </a:r>
            <a:r>
              <a:rPr lang="de-DE" dirty="0"/>
              <a:t> </a:t>
            </a:r>
            <a:r>
              <a:rPr lang="de-DE" dirty="0" err="1"/>
              <a:t>arrived</a:t>
            </a:r>
            <a:r>
              <a:rPr lang="de-DE" dirty="0"/>
              <a:t> in a </a:t>
            </a:r>
            <a:r>
              <a:rPr lang="de-DE" dirty="0" err="1"/>
              <a:t>silver</a:t>
            </a:r>
            <a:r>
              <a:rPr lang="de-DE" dirty="0"/>
              <a:t> </a:t>
            </a:r>
            <a:r>
              <a:rPr lang="de-DE" dirty="0" err="1"/>
              <a:t>truck</a:t>
            </a:r>
            <a:r>
              <a:rPr lang="de-DE" dirty="0"/>
              <a:t>”</a:t>
            </a:r>
          </a:p>
          <a:p>
            <a:r>
              <a:rPr lang="de-DE" b="1" i="1" dirty="0"/>
              <a:t>d3 = “</a:t>
            </a:r>
            <a:r>
              <a:rPr lang="de-DE" dirty="0" err="1"/>
              <a:t>Shipment</a:t>
            </a:r>
            <a:r>
              <a:rPr lang="de-DE" dirty="0"/>
              <a:t> </a:t>
            </a:r>
            <a:r>
              <a:rPr lang="de-DE" dirty="0" err="1"/>
              <a:t>of</a:t>
            </a:r>
            <a:r>
              <a:rPr lang="de-DE" dirty="0"/>
              <a:t> </a:t>
            </a:r>
            <a:r>
              <a:rPr lang="de-DE" dirty="0" err="1"/>
              <a:t>gold</a:t>
            </a:r>
            <a:r>
              <a:rPr lang="de-DE" dirty="0"/>
              <a:t> </a:t>
            </a:r>
            <a:r>
              <a:rPr lang="de-DE" dirty="0" err="1"/>
              <a:t>arrived</a:t>
            </a:r>
            <a:r>
              <a:rPr lang="de-DE" dirty="0"/>
              <a:t> in a </a:t>
            </a:r>
            <a:r>
              <a:rPr lang="de-DE" dirty="0" err="1"/>
              <a:t>truck</a:t>
            </a:r>
            <a:r>
              <a:rPr lang="de-DE" dirty="0"/>
              <a:t>”</a:t>
            </a:r>
          </a:p>
          <a:p>
            <a:pPr marL="0" indent="0">
              <a:buNone/>
            </a:pPr>
            <a:endParaRPr lang="de-DE" dirty="0"/>
          </a:p>
          <a:p>
            <a:pPr marL="0" indent="0">
              <a:buNone/>
            </a:pPr>
            <a:r>
              <a:rPr lang="de-DE" b="1" i="1" dirty="0"/>
              <a:t>Goal </a:t>
            </a:r>
            <a:r>
              <a:rPr lang="de-DE" b="1" i="1" dirty="0" err="1"/>
              <a:t>of</a:t>
            </a:r>
            <a:r>
              <a:rPr lang="de-DE" b="1" i="1" dirty="0"/>
              <a:t> </a:t>
            </a:r>
            <a:r>
              <a:rPr lang="de-DE" b="1" i="1" dirty="0" err="1"/>
              <a:t>the</a:t>
            </a:r>
            <a:r>
              <a:rPr lang="de-DE" b="1" i="1" dirty="0"/>
              <a:t> </a:t>
            </a:r>
            <a:r>
              <a:rPr lang="de-DE" b="1" i="1" dirty="0" err="1"/>
              <a:t>game</a:t>
            </a:r>
            <a:r>
              <a:rPr lang="de-DE" dirty="0"/>
              <a:t> : </a:t>
            </a:r>
            <a:r>
              <a:rPr lang="de-DE" dirty="0" err="1"/>
              <a:t>We</a:t>
            </a:r>
            <a:r>
              <a:rPr lang="de-DE" dirty="0"/>
              <a:t> </a:t>
            </a:r>
            <a:r>
              <a:rPr lang="de-DE" dirty="0" err="1"/>
              <a:t>want</a:t>
            </a:r>
            <a:r>
              <a:rPr lang="de-DE" dirty="0"/>
              <a:t> </a:t>
            </a:r>
            <a:r>
              <a:rPr lang="de-DE" dirty="0" err="1"/>
              <a:t>to</a:t>
            </a:r>
            <a:r>
              <a:rPr lang="de-DE" dirty="0"/>
              <a:t> find </a:t>
            </a:r>
            <a:r>
              <a:rPr lang="de-DE" dirty="0" err="1"/>
              <a:t>the</a:t>
            </a:r>
            <a:r>
              <a:rPr lang="de-DE" dirty="0"/>
              <a:t> </a:t>
            </a:r>
            <a:r>
              <a:rPr lang="de-DE" dirty="0" err="1"/>
              <a:t>most</a:t>
            </a:r>
            <a:r>
              <a:rPr lang="de-DE" dirty="0"/>
              <a:t> </a:t>
            </a:r>
            <a:r>
              <a:rPr lang="de-DE" dirty="0" err="1"/>
              <a:t>similar</a:t>
            </a:r>
            <a:r>
              <a:rPr lang="de-DE" dirty="0"/>
              <a:t> </a:t>
            </a:r>
            <a:r>
              <a:rPr lang="de-DE" dirty="0" err="1"/>
              <a:t>doc</a:t>
            </a:r>
            <a:r>
              <a:rPr lang="de-DE" dirty="0"/>
              <a:t> </a:t>
            </a:r>
            <a:r>
              <a:rPr lang="de-DE" dirty="0" err="1"/>
              <a:t>when</a:t>
            </a:r>
            <a:r>
              <a:rPr lang="de-DE" dirty="0"/>
              <a:t> </a:t>
            </a:r>
            <a:r>
              <a:rPr lang="de-DE" dirty="0" err="1"/>
              <a:t>it</a:t>
            </a:r>
            <a:r>
              <a:rPr lang="de-DE" dirty="0"/>
              <a:t> </a:t>
            </a:r>
            <a:r>
              <a:rPr lang="de-DE" dirty="0" err="1"/>
              <a:t>comes</a:t>
            </a:r>
            <a:r>
              <a:rPr lang="de-DE" dirty="0"/>
              <a:t> </a:t>
            </a:r>
            <a:r>
              <a:rPr lang="de-DE" dirty="0" err="1"/>
              <a:t>to</a:t>
            </a:r>
            <a:r>
              <a:rPr lang="de-DE" dirty="0"/>
              <a:t> </a:t>
            </a:r>
            <a:r>
              <a:rPr lang="de-DE" dirty="0" err="1"/>
              <a:t>the</a:t>
            </a:r>
            <a:r>
              <a:rPr lang="de-DE" dirty="0"/>
              <a:t> </a:t>
            </a:r>
            <a:r>
              <a:rPr lang="de-DE" dirty="0" err="1"/>
              <a:t>query</a:t>
            </a:r>
            <a:r>
              <a:rPr lang="de-DE" dirty="0"/>
              <a:t>: </a:t>
            </a:r>
            <a:r>
              <a:rPr lang="de-DE" b="1" dirty="0"/>
              <a:t>“</a:t>
            </a:r>
            <a:r>
              <a:rPr lang="de-DE" b="1" dirty="0" err="1"/>
              <a:t>gold</a:t>
            </a:r>
            <a:r>
              <a:rPr lang="de-DE" b="1" dirty="0"/>
              <a:t> </a:t>
            </a:r>
            <a:r>
              <a:rPr lang="de-DE" b="1" dirty="0" err="1"/>
              <a:t>silver</a:t>
            </a:r>
            <a:r>
              <a:rPr lang="de-DE" b="1" dirty="0"/>
              <a:t> </a:t>
            </a:r>
            <a:r>
              <a:rPr lang="de-DE" b="1" dirty="0" err="1"/>
              <a:t>truck</a:t>
            </a:r>
            <a:r>
              <a:rPr lang="de-DE" b="1" dirty="0"/>
              <a:t>”</a:t>
            </a:r>
          </a:p>
          <a:p>
            <a:pPr marL="0" indent="0">
              <a:buNone/>
            </a:pPr>
            <a:endParaRPr lang="de-DE" b="1" i="1" dirty="0"/>
          </a:p>
          <a:p>
            <a:pPr marL="0" indent="0">
              <a:buNone/>
            </a:pPr>
            <a:r>
              <a:rPr lang="de-DE" b="1" i="1" dirty="0" err="1"/>
              <a:t>Method</a:t>
            </a:r>
            <a:r>
              <a:rPr lang="de-DE" dirty="0"/>
              <a:t> : </a:t>
            </a:r>
            <a:r>
              <a:rPr lang="de-DE" dirty="0" err="1"/>
              <a:t>Use</a:t>
            </a:r>
            <a:r>
              <a:rPr lang="de-DE" dirty="0"/>
              <a:t> Latent </a:t>
            </a:r>
            <a:r>
              <a:rPr lang="de-DE" dirty="0" err="1"/>
              <a:t>Semantic</a:t>
            </a:r>
            <a:r>
              <a:rPr lang="de-DE" dirty="0"/>
              <a:t> </a:t>
            </a:r>
            <a:r>
              <a:rPr lang="de-DE" dirty="0" err="1"/>
              <a:t>Indexing</a:t>
            </a:r>
            <a:r>
              <a:rPr lang="de-DE" dirty="0"/>
              <a:t> (LSI). </a:t>
            </a:r>
            <a:r>
              <a:rPr lang="de-DE" dirty="0" err="1"/>
              <a:t>We</a:t>
            </a:r>
            <a:r>
              <a:rPr lang="de-DE" dirty="0"/>
              <a:t> </a:t>
            </a:r>
            <a:r>
              <a:rPr lang="de-DE" dirty="0" err="1"/>
              <a:t>use</a:t>
            </a:r>
            <a:r>
              <a:rPr lang="de-DE" dirty="0"/>
              <a:t> </a:t>
            </a:r>
            <a:r>
              <a:rPr lang="de-DE" dirty="0" err="1"/>
              <a:t>the</a:t>
            </a:r>
            <a:r>
              <a:rPr lang="de-DE" dirty="0"/>
              <a:t> </a:t>
            </a:r>
            <a:r>
              <a:rPr lang="de-DE" b="1" dirty="0" err="1"/>
              <a:t>term</a:t>
            </a:r>
            <a:r>
              <a:rPr lang="de-DE" b="1" dirty="0"/>
              <a:t> </a:t>
            </a:r>
            <a:r>
              <a:rPr lang="de-DE" b="1" dirty="0" err="1"/>
              <a:t>frequency</a:t>
            </a:r>
            <a:r>
              <a:rPr lang="de-DE" dirty="0"/>
              <a:t> </a:t>
            </a:r>
            <a:r>
              <a:rPr lang="de-DE" dirty="0" err="1"/>
              <a:t>as</a:t>
            </a:r>
            <a:r>
              <a:rPr lang="de-DE" dirty="0"/>
              <a:t> </a:t>
            </a:r>
            <a:r>
              <a:rPr lang="de-DE" b="1" dirty="0" err="1"/>
              <a:t>term</a:t>
            </a:r>
            <a:r>
              <a:rPr lang="de-DE" b="1" dirty="0"/>
              <a:t> </a:t>
            </a:r>
            <a:r>
              <a:rPr lang="de-DE" b="1" dirty="0" err="1"/>
              <a:t>weights</a:t>
            </a:r>
            <a:r>
              <a:rPr lang="de-DE" dirty="0"/>
              <a:t> </a:t>
            </a:r>
            <a:r>
              <a:rPr lang="de-DE" dirty="0" err="1"/>
              <a:t>and</a:t>
            </a:r>
            <a:r>
              <a:rPr lang="de-DE" dirty="0"/>
              <a:t> </a:t>
            </a:r>
            <a:r>
              <a:rPr lang="de-DE" b="1" dirty="0" err="1"/>
              <a:t>query</a:t>
            </a:r>
            <a:r>
              <a:rPr lang="de-DE" b="1" dirty="0"/>
              <a:t> </a:t>
            </a:r>
            <a:r>
              <a:rPr lang="de-DE" b="1" dirty="0" err="1"/>
              <a:t>weights</a:t>
            </a:r>
            <a:r>
              <a:rPr lang="de-DE" dirty="0"/>
              <a:t>.</a:t>
            </a:r>
          </a:p>
        </p:txBody>
      </p:sp>
    </p:spTree>
    <p:extLst>
      <p:ext uri="{BB962C8B-B14F-4D97-AF65-F5344CB8AC3E}">
        <p14:creationId xmlns:p14="http://schemas.microsoft.com/office/powerpoint/2010/main" val="331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CE555-2291-1045-915D-1287C23482BD}"/>
              </a:ext>
            </a:extLst>
          </p:cNvPr>
          <p:cNvSpPr>
            <a:spLocks noGrp="1"/>
          </p:cNvSpPr>
          <p:nvPr>
            <p:ph type="title"/>
          </p:nvPr>
        </p:nvSpPr>
        <p:spPr/>
        <p:txBody>
          <a:bodyPr/>
          <a:lstStyle/>
          <a:p>
            <a:r>
              <a:rPr lang="de-DE" i="1" dirty="0" err="1"/>
              <a:t>Step</a:t>
            </a:r>
            <a:r>
              <a:rPr lang="de-DE" i="1" dirty="0"/>
              <a:t> 0</a:t>
            </a:r>
            <a:endParaRPr lang="de-DE" dirty="0"/>
          </a:p>
        </p:txBody>
      </p:sp>
      <p:sp>
        <p:nvSpPr>
          <p:cNvPr id="3" name="Content Placeholder 2">
            <a:extLst>
              <a:ext uri="{FF2B5EF4-FFF2-40B4-BE49-F238E27FC236}">
                <a16:creationId xmlns:a16="http://schemas.microsoft.com/office/drawing/2014/main" id="{FDCEF417-6B0A-964B-BCF3-7B7A2AF0D3A1}"/>
              </a:ext>
            </a:extLst>
          </p:cNvPr>
          <p:cNvSpPr>
            <a:spLocks noGrp="1"/>
          </p:cNvSpPr>
          <p:nvPr>
            <p:ph idx="1"/>
          </p:nvPr>
        </p:nvSpPr>
        <p:spPr/>
        <p:txBody>
          <a:bodyPr/>
          <a:lstStyle/>
          <a:p>
            <a:pPr marL="0" indent="0">
              <a:buNone/>
            </a:pPr>
            <a:r>
              <a:rPr lang="de-DE" b="1" dirty="0" err="1"/>
              <a:t>Pre-processing</a:t>
            </a:r>
            <a:r>
              <a:rPr lang="de-DE" b="1" dirty="0"/>
              <a:t>:</a:t>
            </a:r>
          </a:p>
          <a:p>
            <a:endParaRPr lang="de-DE" dirty="0"/>
          </a:p>
          <a:p>
            <a:r>
              <a:rPr lang="de-DE" dirty="0" err="1"/>
              <a:t>Stop</a:t>
            </a:r>
            <a:r>
              <a:rPr lang="de-DE" dirty="0"/>
              <a:t> </a:t>
            </a:r>
            <a:r>
              <a:rPr lang="de-DE" dirty="0" err="1"/>
              <a:t>words</a:t>
            </a:r>
            <a:r>
              <a:rPr lang="de-DE" dirty="0"/>
              <a:t> </a:t>
            </a:r>
            <a:r>
              <a:rPr lang="de-DE" dirty="0" err="1"/>
              <a:t>were</a:t>
            </a:r>
            <a:r>
              <a:rPr lang="de-DE" dirty="0"/>
              <a:t> not </a:t>
            </a:r>
            <a:r>
              <a:rPr lang="de-DE" dirty="0" err="1"/>
              <a:t>ignored</a:t>
            </a:r>
            <a:endParaRPr lang="de-DE" dirty="0"/>
          </a:p>
          <a:p>
            <a:r>
              <a:rPr lang="de-DE" dirty="0"/>
              <a:t>Text was </a:t>
            </a:r>
            <a:r>
              <a:rPr lang="de-DE" dirty="0" err="1"/>
              <a:t>tokenized</a:t>
            </a:r>
            <a:r>
              <a:rPr lang="de-DE" dirty="0"/>
              <a:t> </a:t>
            </a:r>
            <a:r>
              <a:rPr lang="de-DE" dirty="0" err="1"/>
              <a:t>and</a:t>
            </a:r>
            <a:r>
              <a:rPr lang="de-DE" dirty="0"/>
              <a:t> </a:t>
            </a:r>
            <a:r>
              <a:rPr lang="de-DE" dirty="0" err="1"/>
              <a:t>lowercased</a:t>
            </a:r>
            <a:endParaRPr lang="de-DE" dirty="0"/>
          </a:p>
          <a:p>
            <a:r>
              <a:rPr lang="de-DE" dirty="0" err="1"/>
              <a:t>No</a:t>
            </a:r>
            <a:r>
              <a:rPr lang="de-DE" dirty="0"/>
              <a:t> </a:t>
            </a:r>
            <a:r>
              <a:rPr lang="de-DE" dirty="0" err="1"/>
              <a:t>stemming</a:t>
            </a:r>
            <a:r>
              <a:rPr lang="de-DE" dirty="0"/>
              <a:t> was </a:t>
            </a:r>
            <a:r>
              <a:rPr lang="de-DE" dirty="0" err="1"/>
              <a:t>used</a:t>
            </a:r>
            <a:endParaRPr lang="de-DE" dirty="0"/>
          </a:p>
          <a:p>
            <a:r>
              <a:rPr lang="de-DE" dirty="0"/>
              <a:t>Terms </a:t>
            </a:r>
            <a:r>
              <a:rPr lang="de-DE" dirty="0" err="1"/>
              <a:t>were</a:t>
            </a:r>
            <a:r>
              <a:rPr lang="de-DE" dirty="0"/>
              <a:t> </a:t>
            </a:r>
            <a:r>
              <a:rPr lang="de-DE" dirty="0" err="1"/>
              <a:t>sorted</a:t>
            </a:r>
            <a:r>
              <a:rPr lang="de-DE" dirty="0"/>
              <a:t> </a:t>
            </a:r>
            <a:r>
              <a:rPr lang="de-DE" dirty="0" err="1"/>
              <a:t>alphabetically</a:t>
            </a:r>
            <a:endParaRPr lang="de-DE" dirty="0"/>
          </a:p>
          <a:p>
            <a:endParaRPr lang="de-DE" dirty="0"/>
          </a:p>
        </p:txBody>
      </p:sp>
      <p:sp>
        <p:nvSpPr>
          <p:cNvPr id="4" name="TextBox 3">
            <a:extLst>
              <a:ext uri="{FF2B5EF4-FFF2-40B4-BE49-F238E27FC236}">
                <a16:creationId xmlns:a16="http://schemas.microsoft.com/office/drawing/2014/main" id="{515B3320-F5F4-F243-A743-B66A259AABF3}"/>
              </a:ext>
            </a:extLst>
          </p:cNvPr>
          <p:cNvSpPr txBox="1"/>
          <p:nvPr/>
        </p:nvSpPr>
        <p:spPr>
          <a:xfrm>
            <a:off x="838200" y="4724400"/>
            <a:ext cx="4557658" cy="923330"/>
          </a:xfrm>
          <a:prstGeom prst="rect">
            <a:avLst/>
          </a:prstGeom>
          <a:noFill/>
        </p:spPr>
        <p:txBody>
          <a:bodyPr wrap="none" rtlCol="0">
            <a:spAutoFit/>
          </a:bodyPr>
          <a:lstStyle/>
          <a:p>
            <a:r>
              <a:rPr lang="de-DE" dirty="0"/>
              <a:t>D1: (a, </a:t>
            </a:r>
            <a:r>
              <a:rPr lang="de-DE" dirty="0" err="1"/>
              <a:t>damaged</a:t>
            </a:r>
            <a:r>
              <a:rPr lang="de-DE" dirty="0"/>
              <a:t>, </a:t>
            </a:r>
            <a:r>
              <a:rPr lang="de-DE" dirty="0" err="1"/>
              <a:t>fire</a:t>
            </a:r>
            <a:r>
              <a:rPr lang="de-DE" dirty="0"/>
              <a:t>, </a:t>
            </a:r>
            <a:r>
              <a:rPr lang="de-DE" dirty="0" err="1"/>
              <a:t>gold</a:t>
            </a:r>
            <a:r>
              <a:rPr lang="de-DE" dirty="0"/>
              <a:t>, in </a:t>
            </a:r>
            <a:r>
              <a:rPr lang="de-DE" dirty="0" err="1"/>
              <a:t>of</a:t>
            </a:r>
            <a:r>
              <a:rPr lang="de-DE" dirty="0"/>
              <a:t> </a:t>
            </a:r>
            <a:r>
              <a:rPr lang="de-DE" dirty="0" err="1"/>
              <a:t>shipment</a:t>
            </a:r>
            <a:r>
              <a:rPr lang="de-DE" dirty="0"/>
              <a:t>)</a:t>
            </a:r>
          </a:p>
          <a:p>
            <a:r>
              <a:rPr lang="de-DE" dirty="0"/>
              <a:t>D2: (a, </a:t>
            </a:r>
            <a:r>
              <a:rPr lang="de-DE" dirty="0" err="1"/>
              <a:t>arrived</a:t>
            </a:r>
            <a:r>
              <a:rPr lang="de-DE" dirty="0"/>
              <a:t>, </a:t>
            </a:r>
            <a:r>
              <a:rPr lang="de-DE" dirty="0" err="1"/>
              <a:t>delivery</a:t>
            </a:r>
            <a:r>
              <a:rPr lang="de-DE" dirty="0"/>
              <a:t>, in , </a:t>
            </a:r>
            <a:r>
              <a:rPr lang="de-DE" dirty="0" err="1"/>
              <a:t>of</a:t>
            </a:r>
            <a:r>
              <a:rPr lang="de-DE" dirty="0"/>
              <a:t> </a:t>
            </a:r>
            <a:r>
              <a:rPr lang="de-DE" dirty="0" err="1"/>
              <a:t>silver</a:t>
            </a:r>
            <a:r>
              <a:rPr lang="de-DE" dirty="0"/>
              <a:t>, </a:t>
            </a:r>
            <a:r>
              <a:rPr lang="de-DE" dirty="0" err="1"/>
              <a:t>truck</a:t>
            </a:r>
            <a:r>
              <a:rPr lang="de-DE" dirty="0"/>
              <a:t>)</a:t>
            </a:r>
          </a:p>
          <a:p>
            <a:r>
              <a:rPr lang="de-DE" dirty="0"/>
              <a:t>D3: (a </a:t>
            </a:r>
            <a:r>
              <a:rPr lang="de-DE" dirty="0" err="1"/>
              <a:t>arrived</a:t>
            </a:r>
            <a:r>
              <a:rPr lang="de-DE" dirty="0"/>
              <a:t> </a:t>
            </a:r>
            <a:r>
              <a:rPr lang="de-DE" dirty="0" err="1"/>
              <a:t>gold</a:t>
            </a:r>
            <a:r>
              <a:rPr lang="de-DE" dirty="0"/>
              <a:t> in </a:t>
            </a:r>
            <a:r>
              <a:rPr lang="de-DE" dirty="0" err="1"/>
              <a:t>of</a:t>
            </a:r>
            <a:r>
              <a:rPr lang="de-DE" dirty="0"/>
              <a:t> </a:t>
            </a:r>
            <a:r>
              <a:rPr lang="de-DE" dirty="0" err="1"/>
              <a:t>shipment</a:t>
            </a:r>
            <a:r>
              <a:rPr lang="de-DE" dirty="0"/>
              <a:t> </a:t>
            </a:r>
            <a:r>
              <a:rPr lang="de-DE" dirty="0" err="1"/>
              <a:t>truck</a:t>
            </a:r>
            <a:r>
              <a:rPr lang="de-DE" dirty="0"/>
              <a:t>) </a:t>
            </a:r>
          </a:p>
        </p:txBody>
      </p:sp>
      <p:sp>
        <p:nvSpPr>
          <p:cNvPr id="5" name="TextBox 4">
            <a:extLst>
              <a:ext uri="{FF2B5EF4-FFF2-40B4-BE49-F238E27FC236}">
                <a16:creationId xmlns:a16="http://schemas.microsoft.com/office/drawing/2014/main" id="{88BFECBD-7208-3D48-89C2-B87D08275FE2}"/>
              </a:ext>
            </a:extLst>
          </p:cNvPr>
          <p:cNvSpPr txBox="1"/>
          <p:nvPr/>
        </p:nvSpPr>
        <p:spPr>
          <a:xfrm>
            <a:off x="6200775" y="5029200"/>
            <a:ext cx="2364815" cy="369332"/>
          </a:xfrm>
          <a:prstGeom prst="rect">
            <a:avLst/>
          </a:prstGeom>
          <a:noFill/>
        </p:spPr>
        <p:txBody>
          <a:bodyPr wrap="none" rtlCol="0">
            <a:spAutoFit/>
          </a:bodyPr>
          <a:lstStyle/>
          <a:p>
            <a:r>
              <a:rPr lang="de-DE" dirty="0"/>
              <a:t>Q: (</a:t>
            </a:r>
            <a:r>
              <a:rPr lang="de-DE" dirty="0" err="1"/>
              <a:t>gold</a:t>
            </a:r>
            <a:r>
              <a:rPr lang="de-DE" dirty="0"/>
              <a:t>, </a:t>
            </a:r>
            <a:r>
              <a:rPr lang="de-DE" dirty="0" err="1"/>
              <a:t>silver</a:t>
            </a:r>
            <a:r>
              <a:rPr lang="de-DE" dirty="0"/>
              <a:t>, </a:t>
            </a:r>
            <a:r>
              <a:rPr lang="de-DE" dirty="0" err="1"/>
              <a:t>truck</a:t>
            </a:r>
            <a:r>
              <a:rPr lang="de-DE" dirty="0"/>
              <a:t>)</a:t>
            </a:r>
          </a:p>
        </p:txBody>
      </p:sp>
    </p:spTree>
    <p:extLst>
      <p:ext uri="{BB962C8B-B14F-4D97-AF65-F5344CB8AC3E}">
        <p14:creationId xmlns:p14="http://schemas.microsoft.com/office/powerpoint/2010/main" val="135839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028C-7254-9E48-8E9D-2E82901690E9}"/>
              </a:ext>
            </a:extLst>
          </p:cNvPr>
          <p:cNvSpPr>
            <a:spLocks noGrp="1"/>
          </p:cNvSpPr>
          <p:nvPr>
            <p:ph type="title"/>
          </p:nvPr>
        </p:nvSpPr>
        <p:spPr/>
        <p:txBody>
          <a:bodyPr/>
          <a:lstStyle/>
          <a:p>
            <a:r>
              <a:rPr lang="de-DE" i="1" dirty="0" err="1"/>
              <a:t>Step</a:t>
            </a:r>
            <a:r>
              <a:rPr lang="de-DE" i="1" dirty="0"/>
              <a:t> 1</a:t>
            </a:r>
            <a:endParaRPr lang="de-DE" dirty="0"/>
          </a:p>
        </p:txBody>
      </p:sp>
      <p:sp>
        <p:nvSpPr>
          <p:cNvPr id="3" name="Content Placeholder 2">
            <a:extLst>
              <a:ext uri="{FF2B5EF4-FFF2-40B4-BE49-F238E27FC236}">
                <a16:creationId xmlns:a16="http://schemas.microsoft.com/office/drawing/2014/main" id="{818E5589-2E15-2742-9123-F83B5057811F}"/>
              </a:ext>
            </a:extLst>
          </p:cNvPr>
          <p:cNvSpPr>
            <a:spLocks noGrp="1"/>
          </p:cNvSpPr>
          <p:nvPr>
            <p:ph idx="1"/>
          </p:nvPr>
        </p:nvSpPr>
        <p:spPr/>
        <p:txBody>
          <a:bodyPr/>
          <a:lstStyle/>
          <a:p>
            <a:pPr marL="0" indent="0">
              <a:buNone/>
            </a:pPr>
            <a:r>
              <a:rPr lang="de-DE" dirty="0"/>
              <a:t>Set </a:t>
            </a:r>
            <a:r>
              <a:rPr lang="de-DE" dirty="0" err="1"/>
              <a:t>term</a:t>
            </a:r>
            <a:r>
              <a:rPr lang="de-DE" dirty="0"/>
              <a:t> </a:t>
            </a:r>
            <a:r>
              <a:rPr lang="de-DE" dirty="0" err="1"/>
              <a:t>weights</a:t>
            </a:r>
            <a:r>
              <a:rPr lang="de-DE" dirty="0"/>
              <a:t> </a:t>
            </a:r>
            <a:r>
              <a:rPr lang="de-DE" dirty="0" err="1"/>
              <a:t>and</a:t>
            </a:r>
            <a:r>
              <a:rPr lang="de-DE" dirty="0"/>
              <a:t> </a:t>
            </a:r>
            <a:r>
              <a:rPr lang="de-DE" dirty="0" err="1"/>
              <a:t>construct</a:t>
            </a:r>
            <a:r>
              <a:rPr lang="de-DE" dirty="0"/>
              <a:t> </a:t>
            </a:r>
            <a:r>
              <a:rPr lang="de-DE" dirty="0" err="1"/>
              <a:t>the</a:t>
            </a:r>
            <a:r>
              <a:rPr lang="de-DE" dirty="0"/>
              <a:t> </a:t>
            </a:r>
            <a:r>
              <a:rPr lang="de-DE" dirty="0" err="1"/>
              <a:t>term-document</a:t>
            </a:r>
            <a:r>
              <a:rPr lang="de-DE" dirty="0"/>
              <a:t> </a:t>
            </a:r>
            <a:r>
              <a:rPr lang="de-DE" dirty="0" err="1"/>
              <a:t>matrix</a:t>
            </a:r>
            <a:r>
              <a:rPr lang="de-DE" dirty="0"/>
              <a:t> A </a:t>
            </a:r>
            <a:r>
              <a:rPr lang="de-DE" dirty="0" err="1"/>
              <a:t>and</a:t>
            </a:r>
            <a:r>
              <a:rPr lang="de-DE" dirty="0"/>
              <a:t> </a:t>
            </a:r>
            <a:r>
              <a:rPr lang="de-DE" dirty="0" err="1"/>
              <a:t>query</a:t>
            </a:r>
            <a:r>
              <a:rPr lang="de-DE" dirty="0"/>
              <a:t> </a:t>
            </a:r>
            <a:r>
              <a:rPr lang="de-DE" dirty="0" err="1"/>
              <a:t>matrix</a:t>
            </a:r>
            <a:endParaRPr lang="de-DE" dirty="0"/>
          </a:p>
        </p:txBody>
      </p:sp>
      <p:pic>
        <p:nvPicPr>
          <p:cNvPr id="5" name="Picture 4" descr="A screenshot of a cell phone&#10;&#10;Description automatically generated">
            <a:extLst>
              <a:ext uri="{FF2B5EF4-FFF2-40B4-BE49-F238E27FC236}">
                <a16:creationId xmlns:a16="http://schemas.microsoft.com/office/drawing/2014/main" id="{888BD11F-FEF5-9947-A7F3-B93893E4B6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398712"/>
            <a:ext cx="5537200" cy="3937000"/>
          </a:xfrm>
          <a:prstGeom prst="rect">
            <a:avLst/>
          </a:prstGeom>
        </p:spPr>
      </p:pic>
    </p:spTree>
    <p:extLst>
      <p:ext uri="{BB962C8B-B14F-4D97-AF65-F5344CB8AC3E}">
        <p14:creationId xmlns:p14="http://schemas.microsoft.com/office/powerpoint/2010/main" val="40203253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1C53-891C-4F4C-938C-C16C85670532}"/>
              </a:ext>
            </a:extLst>
          </p:cNvPr>
          <p:cNvSpPr>
            <a:spLocks noGrp="1"/>
          </p:cNvSpPr>
          <p:nvPr>
            <p:ph type="title"/>
          </p:nvPr>
        </p:nvSpPr>
        <p:spPr/>
        <p:txBody>
          <a:bodyPr/>
          <a:lstStyle/>
          <a:p>
            <a:r>
              <a:rPr lang="de-DE" i="1" dirty="0" err="1"/>
              <a:t>Step</a:t>
            </a:r>
            <a:r>
              <a:rPr lang="de-DE" i="1" dirty="0"/>
              <a:t> 2</a:t>
            </a:r>
            <a:endParaRPr lang="de-DE" dirty="0"/>
          </a:p>
        </p:txBody>
      </p:sp>
      <p:pic>
        <p:nvPicPr>
          <p:cNvPr id="5" name="Content Placeholder 4" descr="A close up of text on a white background&#10;&#10;Description automatically generated">
            <a:extLst>
              <a:ext uri="{FF2B5EF4-FFF2-40B4-BE49-F238E27FC236}">
                <a16:creationId xmlns:a16="http://schemas.microsoft.com/office/drawing/2014/main" id="{8781D8DD-34F8-E749-B5E1-2D9546D29C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114550"/>
            <a:ext cx="7048500" cy="4254500"/>
          </a:xfrm>
        </p:spPr>
      </p:pic>
      <p:sp>
        <p:nvSpPr>
          <p:cNvPr id="3" name="TextBox 2">
            <a:extLst>
              <a:ext uri="{FF2B5EF4-FFF2-40B4-BE49-F238E27FC236}">
                <a16:creationId xmlns:a16="http://schemas.microsoft.com/office/drawing/2014/main" id="{595660BE-6AF1-0A4A-912A-70BF593CA8AD}"/>
              </a:ext>
            </a:extLst>
          </p:cNvPr>
          <p:cNvSpPr txBox="1"/>
          <p:nvPr/>
        </p:nvSpPr>
        <p:spPr>
          <a:xfrm>
            <a:off x="228600" y="1559996"/>
            <a:ext cx="8488478" cy="369332"/>
          </a:xfrm>
          <a:prstGeom prst="rect">
            <a:avLst/>
          </a:prstGeom>
          <a:noFill/>
        </p:spPr>
        <p:txBody>
          <a:bodyPr wrap="none" rtlCol="0">
            <a:spAutoFit/>
          </a:bodyPr>
          <a:lstStyle/>
          <a:p>
            <a:r>
              <a:rPr lang="de-DE" dirty="0" err="1"/>
              <a:t>Decompose</a:t>
            </a:r>
            <a:r>
              <a:rPr lang="de-DE" dirty="0"/>
              <a:t> </a:t>
            </a:r>
            <a:r>
              <a:rPr lang="de-DE" dirty="0" err="1"/>
              <a:t>matrix</a:t>
            </a:r>
            <a:r>
              <a:rPr lang="de-DE" dirty="0"/>
              <a:t> A </a:t>
            </a:r>
            <a:r>
              <a:rPr lang="de-DE" dirty="0" err="1"/>
              <a:t>matrix</a:t>
            </a:r>
            <a:r>
              <a:rPr lang="de-DE" dirty="0"/>
              <a:t> </a:t>
            </a:r>
            <a:r>
              <a:rPr lang="de-DE" dirty="0" err="1"/>
              <a:t>and</a:t>
            </a:r>
            <a:r>
              <a:rPr lang="de-DE" dirty="0"/>
              <a:t> find </a:t>
            </a:r>
            <a:r>
              <a:rPr lang="de-DE" dirty="0" err="1"/>
              <a:t>the</a:t>
            </a:r>
            <a:r>
              <a:rPr lang="de-DE" dirty="0"/>
              <a:t> U, S </a:t>
            </a:r>
            <a:r>
              <a:rPr lang="de-DE" dirty="0" err="1"/>
              <a:t>and</a:t>
            </a:r>
            <a:r>
              <a:rPr lang="de-DE" dirty="0"/>
              <a:t> V </a:t>
            </a:r>
            <a:r>
              <a:rPr lang="de-DE" dirty="0" err="1"/>
              <a:t>matrices</a:t>
            </a:r>
            <a:r>
              <a:rPr lang="de-DE" dirty="0"/>
              <a:t>, </a:t>
            </a:r>
            <a:r>
              <a:rPr lang="de-DE" dirty="0" err="1"/>
              <a:t>where</a:t>
            </a:r>
            <a:r>
              <a:rPr lang="de-DE" dirty="0"/>
              <a:t> A = U S (V)</a:t>
            </a:r>
            <a:r>
              <a:rPr lang="de-DE" baseline="30000" dirty="0"/>
              <a:t>T</a:t>
            </a:r>
            <a:endParaRPr lang="de-DE" dirty="0"/>
          </a:p>
        </p:txBody>
      </p:sp>
    </p:spTree>
    <p:extLst>
      <p:ext uri="{BB962C8B-B14F-4D97-AF65-F5344CB8AC3E}">
        <p14:creationId xmlns:p14="http://schemas.microsoft.com/office/powerpoint/2010/main" val="14099122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526C3-BAD0-D745-9927-5A4DD1361EF3}"/>
              </a:ext>
            </a:extLst>
          </p:cNvPr>
          <p:cNvSpPr>
            <a:spLocks noGrp="1"/>
          </p:cNvSpPr>
          <p:nvPr>
            <p:ph type="title"/>
          </p:nvPr>
        </p:nvSpPr>
        <p:spPr/>
        <p:txBody>
          <a:bodyPr/>
          <a:lstStyle/>
          <a:p>
            <a:r>
              <a:rPr lang="de-DE" i="1" dirty="0" err="1"/>
              <a:t>Step</a:t>
            </a:r>
            <a:r>
              <a:rPr lang="de-DE" i="1" dirty="0"/>
              <a:t> 3</a:t>
            </a:r>
            <a:endParaRPr lang="de-DE" dirty="0"/>
          </a:p>
        </p:txBody>
      </p:sp>
      <p:pic>
        <p:nvPicPr>
          <p:cNvPr id="5" name="Content Placeholder 4" descr="A screenshot of a cell phone&#10;&#10;Description automatically generated">
            <a:extLst>
              <a:ext uri="{FF2B5EF4-FFF2-40B4-BE49-F238E27FC236}">
                <a16:creationId xmlns:a16="http://schemas.microsoft.com/office/drawing/2014/main" id="{3F0D9FAC-20EB-BF40-BD4F-80E4A75782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79675"/>
            <a:ext cx="7086600" cy="3898900"/>
          </a:xfrm>
        </p:spPr>
      </p:pic>
      <p:sp>
        <p:nvSpPr>
          <p:cNvPr id="3" name="TextBox 2">
            <a:extLst>
              <a:ext uri="{FF2B5EF4-FFF2-40B4-BE49-F238E27FC236}">
                <a16:creationId xmlns:a16="http://schemas.microsoft.com/office/drawing/2014/main" id="{7360F972-0447-1E4E-9BA9-9854EC342AF1}"/>
              </a:ext>
            </a:extLst>
          </p:cNvPr>
          <p:cNvSpPr txBox="1"/>
          <p:nvPr/>
        </p:nvSpPr>
        <p:spPr>
          <a:xfrm>
            <a:off x="296863" y="1676400"/>
            <a:ext cx="8439150" cy="646331"/>
          </a:xfrm>
          <a:prstGeom prst="rect">
            <a:avLst/>
          </a:prstGeom>
          <a:noFill/>
        </p:spPr>
        <p:txBody>
          <a:bodyPr wrap="square" rtlCol="0">
            <a:spAutoFit/>
          </a:bodyPr>
          <a:lstStyle/>
          <a:p>
            <a:r>
              <a:rPr lang="de-DE" dirty="0" err="1"/>
              <a:t>Implement</a:t>
            </a:r>
            <a:r>
              <a:rPr lang="de-DE" dirty="0"/>
              <a:t> a Rank 2 Approximation </a:t>
            </a:r>
            <a:r>
              <a:rPr lang="de-DE" dirty="0" err="1"/>
              <a:t>by</a:t>
            </a:r>
            <a:r>
              <a:rPr lang="de-DE" dirty="0"/>
              <a:t> </a:t>
            </a:r>
            <a:r>
              <a:rPr lang="de-DE" dirty="0" err="1"/>
              <a:t>keeping</a:t>
            </a:r>
            <a:r>
              <a:rPr lang="de-DE" dirty="0"/>
              <a:t> </a:t>
            </a:r>
            <a:r>
              <a:rPr lang="de-DE" dirty="0" err="1"/>
              <a:t>the</a:t>
            </a:r>
            <a:r>
              <a:rPr lang="de-DE" dirty="0"/>
              <a:t> </a:t>
            </a:r>
            <a:r>
              <a:rPr lang="de-DE" dirty="0" err="1"/>
              <a:t>first</a:t>
            </a:r>
            <a:r>
              <a:rPr lang="de-DE" dirty="0"/>
              <a:t> </a:t>
            </a:r>
            <a:r>
              <a:rPr lang="de-DE" dirty="0" err="1"/>
              <a:t>two</a:t>
            </a:r>
            <a:r>
              <a:rPr lang="de-DE" dirty="0"/>
              <a:t> </a:t>
            </a:r>
            <a:r>
              <a:rPr lang="de-DE" dirty="0" err="1"/>
              <a:t>columns</a:t>
            </a:r>
            <a:r>
              <a:rPr lang="de-DE" dirty="0"/>
              <a:t> </a:t>
            </a:r>
            <a:r>
              <a:rPr lang="de-DE" dirty="0" err="1"/>
              <a:t>of</a:t>
            </a:r>
            <a:r>
              <a:rPr lang="de-DE" dirty="0"/>
              <a:t> U </a:t>
            </a:r>
            <a:r>
              <a:rPr lang="de-DE" dirty="0" err="1"/>
              <a:t>and</a:t>
            </a:r>
            <a:r>
              <a:rPr lang="de-DE" dirty="0"/>
              <a:t> V </a:t>
            </a:r>
            <a:r>
              <a:rPr lang="de-DE" dirty="0" err="1"/>
              <a:t>and</a:t>
            </a:r>
            <a:r>
              <a:rPr lang="de-DE" dirty="0"/>
              <a:t> </a:t>
            </a:r>
            <a:r>
              <a:rPr lang="de-DE" dirty="0" err="1"/>
              <a:t>the</a:t>
            </a:r>
            <a:r>
              <a:rPr lang="de-DE" dirty="0"/>
              <a:t> </a:t>
            </a:r>
            <a:r>
              <a:rPr lang="de-DE" dirty="0" err="1"/>
              <a:t>first</a:t>
            </a:r>
            <a:r>
              <a:rPr lang="de-DE" dirty="0"/>
              <a:t> </a:t>
            </a:r>
            <a:r>
              <a:rPr lang="de-DE" dirty="0" err="1"/>
              <a:t>two</a:t>
            </a:r>
            <a:r>
              <a:rPr lang="de-DE" dirty="0"/>
              <a:t> </a:t>
            </a:r>
            <a:r>
              <a:rPr lang="de-DE" dirty="0" err="1"/>
              <a:t>columns</a:t>
            </a:r>
            <a:r>
              <a:rPr lang="de-DE" dirty="0"/>
              <a:t> </a:t>
            </a:r>
            <a:r>
              <a:rPr lang="de-DE" dirty="0" err="1"/>
              <a:t>and</a:t>
            </a:r>
            <a:r>
              <a:rPr lang="de-DE" dirty="0"/>
              <a:t> </a:t>
            </a:r>
            <a:r>
              <a:rPr lang="de-DE" dirty="0" err="1"/>
              <a:t>rows</a:t>
            </a:r>
            <a:r>
              <a:rPr lang="de-DE" dirty="0"/>
              <a:t> </a:t>
            </a:r>
            <a:r>
              <a:rPr lang="de-DE" dirty="0" err="1"/>
              <a:t>of</a:t>
            </a:r>
            <a:r>
              <a:rPr lang="de-DE" dirty="0"/>
              <a:t> S.</a:t>
            </a:r>
          </a:p>
        </p:txBody>
      </p:sp>
    </p:spTree>
    <p:extLst>
      <p:ext uri="{BB962C8B-B14F-4D97-AF65-F5344CB8AC3E}">
        <p14:creationId xmlns:p14="http://schemas.microsoft.com/office/powerpoint/2010/main" val="1861371903"/>
      </p:ext>
    </p:extLst>
  </p:cSld>
  <p:clrMapOvr>
    <a:masterClrMapping/>
  </p:clrMapOvr>
</p:sld>
</file>

<file path=ppt/theme/theme1.xml><?xml version="1.0" encoding="utf-8"?>
<a:theme xmlns:a="http://schemas.openxmlformats.org/drawingml/2006/main" name="ukp_template_TUD_CD">
  <a:themeElements>
    <a:clrScheme name="ukp_template_TUD_C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kp_template_TUD_CD">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kp_template_TUD_C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kp_template_TUD_C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kp_template_TUD_CD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kp_template_TUD_CD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kp_template_TUD_CD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kp_template_TUD_CD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kp_template_TUD_CD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kp_template_TUD_CD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kp_template_TUD_CD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kp_template_TUD_CD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kp_template_TUD_CD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kp_template_TUD_CD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18258</TotalTime>
  <Words>7053</Words>
  <Application>Microsoft Macintosh PowerPoint</Application>
  <PresentationFormat>On-screen Show (4:3)</PresentationFormat>
  <Paragraphs>1581</Paragraphs>
  <Slides>134</Slides>
  <Notes>54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134</vt:i4>
      </vt:variant>
    </vt:vector>
  </HeadingPairs>
  <TitlesOfParts>
    <vt:vector size="142" baseType="lpstr">
      <vt:lpstr>Arial</vt:lpstr>
      <vt:lpstr>Arial Narrow</vt:lpstr>
      <vt:lpstr>Calibri</vt:lpstr>
      <vt:lpstr>Cambria Math</vt:lpstr>
      <vt:lpstr>medium-content-serif-font</vt:lpstr>
      <vt:lpstr>Verdana</vt:lpstr>
      <vt:lpstr>Wingdings</vt:lpstr>
      <vt:lpstr>ukp_template_TUD_CD</vt:lpstr>
      <vt:lpstr>Lecture Knowledge-based Systems  Sentence/Paragraph/Document/… Similarity</vt:lpstr>
      <vt:lpstr>Recap: Semantic Relatedness Measures</vt:lpstr>
      <vt:lpstr>Recap: Semantic Relatedness &amp; Senses</vt:lpstr>
      <vt:lpstr>Outline</vt:lpstr>
      <vt:lpstr>What makes two texts similar?</vt:lpstr>
      <vt:lpstr>What makes two texts similar?</vt:lpstr>
      <vt:lpstr>What about texts?</vt:lpstr>
      <vt:lpstr>Applications of Text Similarity</vt:lpstr>
      <vt:lpstr>Real World Use Cases – Q&amp;A</vt:lpstr>
      <vt:lpstr>Legal Matters</vt:lpstr>
      <vt:lpstr>Customer Services</vt:lpstr>
      <vt:lpstr>Other Use Cases</vt:lpstr>
      <vt:lpstr>Outline</vt:lpstr>
      <vt:lpstr>Comparison</vt:lpstr>
      <vt:lpstr>Comparison</vt:lpstr>
      <vt:lpstr>Compositional Measures Step 1: Bag of Words</vt:lpstr>
      <vt:lpstr>Compositional Measures Step 2: Pairwise Matching</vt:lpstr>
      <vt:lpstr>Compositional Measures Step 3: Aggregation</vt:lpstr>
      <vt:lpstr>Compositional Measures Summary</vt:lpstr>
      <vt:lpstr>Bag of Words Model Drawbacks</vt:lpstr>
      <vt:lpstr>Comparison</vt:lpstr>
      <vt:lpstr>Non-compositional Measures</vt:lpstr>
      <vt:lpstr>Explicit Semantic Analysis for Texts (I)</vt:lpstr>
      <vt:lpstr>Explicit Semantic Analysis for Texts (II)</vt:lpstr>
      <vt:lpstr>Explicit Semantic Analysis for Texts (III)</vt:lpstr>
      <vt:lpstr>Outline</vt:lpstr>
      <vt:lpstr>Evaluating Text Similarity</vt:lpstr>
      <vt:lpstr>Evaluation Process – Word Similarity</vt:lpstr>
      <vt:lpstr>When are two texts similar?</vt:lpstr>
      <vt:lpstr>Evaluating Text Similarity</vt:lpstr>
      <vt:lpstr>SemEval 2012 – Semantic Text Similarity</vt:lpstr>
      <vt:lpstr>SemEval 2012 – Semantic Text Similarity</vt:lpstr>
      <vt:lpstr>BLEU Score (Papineni, et al. 2002)</vt:lpstr>
      <vt:lpstr>Example</vt:lpstr>
      <vt:lpstr>Observation</vt:lpstr>
      <vt:lpstr>Bleu Score</vt:lpstr>
      <vt:lpstr>Rouge Score (Chin-Yew Lin, 2004)</vt:lpstr>
      <vt:lpstr>Example</vt:lpstr>
      <vt:lpstr>Example</vt:lpstr>
      <vt:lpstr>Outline</vt:lpstr>
      <vt:lpstr>Compositional Measure</vt:lpstr>
      <vt:lpstr>Pairwise Matching</vt:lpstr>
      <vt:lpstr>Outline</vt:lpstr>
      <vt:lpstr>Jaccard Similarity</vt:lpstr>
      <vt:lpstr>Jaccard Similarity</vt:lpstr>
      <vt:lpstr>Why Jaccard Similarity is not efficient?</vt:lpstr>
      <vt:lpstr>Outline</vt:lpstr>
      <vt:lpstr>Knowledge Based Methods</vt:lpstr>
      <vt:lpstr>Examples</vt:lpstr>
      <vt:lpstr>Wordnet</vt:lpstr>
      <vt:lpstr>Example</vt:lpstr>
      <vt:lpstr>Using Knowledge Based Methods</vt:lpstr>
      <vt:lpstr>Drawbacks of Knowledge Based Methods</vt:lpstr>
      <vt:lpstr>Outline</vt:lpstr>
      <vt:lpstr>Distributional Approach</vt:lpstr>
      <vt:lpstr>Word2Vec (Mikolov et al., 2013)</vt:lpstr>
      <vt:lpstr>Word vectors</vt:lpstr>
      <vt:lpstr>CBOW vs Skip-gram</vt:lpstr>
      <vt:lpstr>CBOW vs Skip-gram</vt:lpstr>
      <vt:lpstr>CBOW vs Skip-gram</vt:lpstr>
      <vt:lpstr>CBOW vs Skip-gram</vt:lpstr>
      <vt:lpstr>CBOW vs Skip-gram</vt:lpstr>
      <vt:lpstr>Training Samples </vt:lpstr>
      <vt:lpstr>Training Model</vt:lpstr>
      <vt:lpstr>Hidden layer optimization – Step1</vt:lpstr>
      <vt:lpstr>Hidden layer optimization – Step2</vt:lpstr>
      <vt:lpstr>Hidden layer optimization – Step3</vt:lpstr>
      <vt:lpstr>Visualization (16 semantically related words)</vt:lpstr>
      <vt:lpstr>Embedding Vector</vt:lpstr>
      <vt:lpstr>Toy example</vt:lpstr>
      <vt:lpstr>Toy example</vt:lpstr>
      <vt:lpstr>Using Word2Vec</vt:lpstr>
      <vt:lpstr>Computational overhead</vt:lpstr>
      <vt:lpstr>Negative Sampling</vt:lpstr>
      <vt:lpstr>Before - Negative Sampling</vt:lpstr>
      <vt:lpstr>After - Negative Sampling</vt:lpstr>
      <vt:lpstr>Negative Sampling</vt:lpstr>
      <vt:lpstr>Negative Samples Selection</vt:lpstr>
      <vt:lpstr> Word Mover’s Distance </vt:lpstr>
      <vt:lpstr> Word Mover’s Distance</vt:lpstr>
      <vt:lpstr> Word Mover’s Distance</vt:lpstr>
      <vt:lpstr> Word Mover’s Distance</vt:lpstr>
      <vt:lpstr> Word Mover’s Distance</vt:lpstr>
      <vt:lpstr>Outline</vt:lpstr>
      <vt:lpstr>Non-Compositional Measure</vt:lpstr>
      <vt:lpstr>Explicit Semantic Analysis for Texts</vt:lpstr>
      <vt:lpstr>Outline</vt:lpstr>
      <vt:lpstr>TF.IDF Term Weighting</vt:lpstr>
      <vt:lpstr>Replace TF scores with TF-IDF values</vt:lpstr>
      <vt:lpstr>Outline</vt:lpstr>
      <vt:lpstr>Sparse Vectors</vt:lpstr>
      <vt:lpstr>Latent Semantic Indexing (LSI)</vt:lpstr>
      <vt:lpstr>Latent Semantic Indexing (LSI)</vt:lpstr>
      <vt:lpstr>Latent Semantic Indexing (LSI)</vt:lpstr>
      <vt:lpstr>Example</vt:lpstr>
      <vt:lpstr>Step 0</vt:lpstr>
      <vt:lpstr>Step 1</vt:lpstr>
      <vt:lpstr>Step 2</vt:lpstr>
      <vt:lpstr>Step 3</vt:lpstr>
      <vt:lpstr>Step 4</vt:lpstr>
      <vt:lpstr>Step 5</vt:lpstr>
      <vt:lpstr>Step 5</vt:lpstr>
      <vt:lpstr>Step 6</vt:lpstr>
      <vt:lpstr>Step 6</vt:lpstr>
      <vt:lpstr>Conclusion</vt:lpstr>
      <vt:lpstr>Outline</vt:lpstr>
      <vt:lpstr>The look and feel of word representations</vt:lpstr>
      <vt:lpstr>Embedding Vector</vt:lpstr>
      <vt:lpstr>Explicit Semantic Analysis for Texts (III)</vt:lpstr>
      <vt:lpstr>Problems with similarity evaluations</vt:lpstr>
      <vt:lpstr>Problems with similarity evaluations</vt:lpstr>
      <vt:lpstr>Smooth Inverse Frequency </vt:lpstr>
      <vt:lpstr>SIF Embeddings</vt:lpstr>
      <vt:lpstr>PV-DM (Doc2Vec)</vt:lpstr>
      <vt:lpstr>PV-DM (Doc2Vec)</vt:lpstr>
      <vt:lpstr>Outline</vt:lpstr>
      <vt:lpstr>Contextualized Embeddings</vt:lpstr>
      <vt:lpstr>Autoencoders</vt:lpstr>
      <vt:lpstr>Autoencoders</vt:lpstr>
      <vt:lpstr>Transformers</vt:lpstr>
      <vt:lpstr>Transformer - Encoder</vt:lpstr>
      <vt:lpstr>Transformer - Decoder</vt:lpstr>
      <vt:lpstr>Transformer Visualization</vt:lpstr>
      <vt:lpstr>BERT</vt:lpstr>
      <vt:lpstr>BERT</vt:lpstr>
      <vt:lpstr>Choose Your Token‘s Embedding Vector </vt:lpstr>
      <vt:lpstr>Pre-trained Models layers as Sentence representation</vt:lpstr>
      <vt:lpstr>Pre-trained Models layers as Sentence representation </vt:lpstr>
      <vt:lpstr>Outline</vt:lpstr>
      <vt:lpstr>Overview</vt:lpstr>
      <vt:lpstr>Further Readings</vt:lpstr>
      <vt:lpstr>References</vt:lpstr>
      <vt:lpstr>References</vt:lpstr>
      <vt:lpstr>Take-Home-Messages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Knowledge-based Systems  Document Similarity</dc:title>
  <dc:creator>Piush Aggarwal</dc:creator>
  <cp:lastModifiedBy>Torsten Zesch</cp:lastModifiedBy>
  <cp:revision>376</cp:revision>
  <dcterms:created xsi:type="dcterms:W3CDTF">2020-04-28T14:43:49Z</dcterms:created>
  <dcterms:modified xsi:type="dcterms:W3CDTF">2021-06-15T13:01:11Z</dcterms:modified>
</cp:coreProperties>
</file>